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18"/>
  </p:notesMasterIdLst>
  <p:sldIdLst>
    <p:sldId id="295"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FF3300"/>
    <a:srgbClr val="CC0000"/>
    <a:srgbClr val="FF0000"/>
    <a:srgbClr val="CC3300"/>
    <a:srgbClr val="800000"/>
    <a:srgbClr val="FFFF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071" autoAdjust="0"/>
  </p:normalViewPr>
  <p:slideViewPr>
    <p:cSldViewPr>
      <p:cViewPr varScale="1">
        <p:scale>
          <a:sx n="68" d="100"/>
          <a:sy n="68" d="100"/>
        </p:scale>
        <p:origin x="1233"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24C4C1E0-00BB-4A8B-9AAE-7B925396108D}"/>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ltLang="zh-CN"/>
          </a:p>
        </p:txBody>
      </p:sp>
      <p:sp>
        <p:nvSpPr>
          <p:cNvPr id="245763" name="Rectangle 3">
            <a:extLst>
              <a:ext uri="{FF2B5EF4-FFF2-40B4-BE49-F238E27FC236}">
                <a16:creationId xmlns:a16="http://schemas.microsoft.com/office/drawing/2014/main" id="{632C4851-304E-4DCA-B213-B07270036137}"/>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2052" name="Rectangle 4">
            <a:extLst>
              <a:ext uri="{FF2B5EF4-FFF2-40B4-BE49-F238E27FC236}">
                <a16:creationId xmlns:a16="http://schemas.microsoft.com/office/drawing/2014/main" id="{427B3B04-4BB1-4B35-A921-C100EDC751CC}"/>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5" name="Rectangle 5">
            <a:extLst>
              <a:ext uri="{FF2B5EF4-FFF2-40B4-BE49-F238E27FC236}">
                <a16:creationId xmlns:a16="http://schemas.microsoft.com/office/drawing/2014/main" id="{E7E1C54E-4E5A-4052-93D1-26C9FE4FC86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45766" name="Rectangle 6">
            <a:extLst>
              <a:ext uri="{FF2B5EF4-FFF2-40B4-BE49-F238E27FC236}">
                <a16:creationId xmlns:a16="http://schemas.microsoft.com/office/drawing/2014/main" id="{64660061-1C08-48AE-9EC1-0670A59565F9}"/>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245767" name="Rectangle 7">
            <a:extLst>
              <a:ext uri="{FF2B5EF4-FFF2-40B4-BE49-F238E27FC236}">
                <a16:creationId xmlns:a16="http://schemas.microsoft.com/office/drawing/2014/main" id="{BBD436B8-95A4-47D8-A2B3-4FB9827365C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vl1pPr>
          </a:lstStyle>
          <a:p>
            <a:pPr>
              <a:defRPr/>
            </a:pPr>
            <a:fld id="{45E55E66-7357-454C-9F95-4FD894F2B76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D78A12EE-26EB-478F-A100-F9FD5FDAB1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9EE310B4-0D3B-4F98-801B-8DFF654B8D6A}" type="slidenum">
              <a:rPr lang="en-US" altLang="zh-CN"/>
              <a:pPr/>
              <a:t>1</a:t>
            </a:fld>
            <a:endParaRPr lang="en-US" altLang="zh-CN"/>
          </a:p>
        </p:txBody>
      </p:sp>
      <p:sp>
        <p:nvSpPr>
          <p:cNvPr id="43010" name="Rectangle 2">
            <a:extLst>
              <a:ext uri="{FF2B5EF4-FFF2-40B4-BE49-F238E27FC236}">
                <a16:creationId xmlns:a16="http://schemas.microsoft.com/office/drawing/2014/main" id="{E4E3D681-AF2B-46B5-B4C7-8E319B656D70}"/>
              </a:ext>
            </a:extLst>
          </p:cNvPr>
          <p:cNvSpPr>
            <a:spLocks noGrp="1" noRot="1" noChangeAspect="1" noChangeArrowheads="1" noTextEdit="1"/>
          </p:cNvSpPr>
          <p:nvPr>
            <p:ph type="sldImg" idx="4294967295"/>
          </p:nvPr>
        </p:nvSpPr>
        <p:spPr>
          <a:ln/>
        </p:spPr>
      </p:sp>
      <p:sp>
        <p:nvSpPr>
          <p:cNvPr id="43011" name="Rectangle 3">
            <a:extLst>
              <a:ext uri="{FF2B5EF4-FFF2-40B4-BE49-F238E27FC236}">
                <a16:creationId xmlns:a16="http://schemas.microsoft.com/office/drawing/2014/main" id="{4E3158F7-26FA-4DFE-A69F-86ED344B65E5}"/>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05D884E9-80C0-4388-957E-0D8BA518CB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A8894582-E83D-4EA7-8DA3-381601785F5D}" type="slidenum">
              <a:rPr lang="en-US" altLang="zh-CN"/>
              <a:pPr/>
              <a:t>10</a:t>
            </a:fld>
            <a:endParaRPr lang="en-US" altLang="zh-CN"/>
          </a:p>
        </p:txBody>
      </p:sp>
      <p:sp>
        <p:nvSpPr>
          <p:cNvPr id="61442" name="Rectangle 2">
            <a:extLst>
              <a:ext uri="{FF2B5EF4-FFF2-40B4-BE49-F238E27FC236}">
                <a16:creationId xmlns:a16="http://schemas.microsoft.com/office/drawing/2014/main" id="{8BC28D76-F589-4BB2-BDCE-BEDA264FD870}"/>
              </a:ext>
            </a:extLst>
          </p:cNvPr>
          <p:cNvSpPr>
            <a:spLocks noGrp="1" noRot="1" noChangeAspect="1" noChangeArrowheads="1" noTextEdit="1"/>
          </p:cNvSpPr>
          <p:nvPr>
            <p:ph type="sldImg" idx="4294967295"/>
          </p:nvPr>
        </p:nvSpPr>
        <p:spPr>
          <a:ln/>
        </p:spPr>
      </p:sp>
      <p:sp>
        <p:nvSpPr>
          <p:cNvPr id="61443" name="Rectangle 3">
            <a:extLst>
              <a:ext uri="{FF2B5EF4-FFF2-40B4-BE49-F238E27FC236}">
                <a16:creationId xmlns:a16="http://schemas.microsoft.com/office/drawing/2014/main" id="{60E46CA7-1BA6-4968-BAF7-96A7F0C1A0D5}"/>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C9CB2AFB-A734-44D0-8499-F773B3351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6F23ECB-E1F2-4943-84C8-40F1E6FEA11E}" type="slidenum">
              <a:rPr lang="en-US" altLang="zh-CN"/>
              <a:pPr/>
              <a:t>11</a:t>
            </a:fld>
            <a:endParaRPr lang="en-US" altLang="zh-CN"/>
          </a:p>
        </p:txBody>
      </p:sp>
      <p:sp>
        <p:nvSpPr>
          <p:cNvPr id="63490" name="Rectangle 2">
            <a:extLst>
              <a:ext uri="{FF2B5EF4-FFF2-40B4-BE49-F238E27FC236}">
                <a16:creationId xmlns:a16="http://schemas.microsoft.com/office/drawing/2014/main" id="{011236DA-560F-4806-83C7-16CBBC86F0CC}"/>
              </a:ext>
            </a:extLst>
          </p:cNvPr>
          <p:cNvSpPr>
            <a:spLocks noGrp="1" noRot="1" noChangeAspect="1" noChangeArrowheads="1" noTextEdit="1"/>
          </p:cNvSpPr>
          <p:nvPr>
            <p:ph type="sldImg" idx="4294967295"/>
          </p:nvPr>
        </p:nvSpPr>
        <p:spPr>
          <a:ln/>
        </p:spPr>
      </p:sp>
      <p:sp>
        <p:nvSpPr>
          <p:cNvPr id="63491" name="Rectangle 3">
            <a:extLst>
              <a:ext uri="{FF2B5EF4-FFF2-40B4-BE49-F238E27FC236}">
                <a16:creationId xmlns:a16="http://schemas.microsoft.com/office/drawing/2014/main" id="{DA158006-CF75-4B13-AC9C-C42804185CDF}"/>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D66983D0-1E32-4463-BD68-06DDE1FB32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CE7E59C-9CE9-40D2-A432-54CB59067BC5}" type="slidenum">
              <a:rPr lang="en-US" altLang="zh-CN"/>
              <a:pPr/>
              <a:t>12</a:t>
            </a:fld>
            <a:endParaRPr lang="en-US" altLang="zh-CN"/>
          </a:p>
        </p:txBody>
      </p:sp>
      <p:sp>
        <p:nvSpPr>
          <p:cNvPr id="65538" name="Rectangle 2">
            <a:extLst>
              <a:ext uri="{FF2B5EF4-FFF2-40B4-BE49-F238E27FC236}">
                <a16:creationId xmlns:a16="http://schemas.microsoft.com/office/drawing/2014/main" id="{8B1DFE27-FABE-4BD5-ABAD-0EA1AFB128F3}"/>
              </a:ext>
            </a:extLst>
          </p:cNvPr>
          <p:cNvSpPr>
            <a:spLocks noGrp="1" noRot="1" noChangeAspect="1" noChangeArrowheads="1" noTextEdit="1"/>
          </p:cNvSpPr>
          <p:nvPr>
            <p:ph type="sldImg" idx="4294967295"/>
          </p:nvPr>
        </p:nvSpPr>
        <p:spPr>
          <a:ln/>
        </p:spPr>
      </p:sp>
      <p:sp>
        <p:nvSpPr>
          <p:cNvPr id="65539" name="Rectangle 3">
            <a:extLst>
              <a:ext uri="{FF2B5EF4-FFF2-40B4-BE49-F238E27FC236}">
                <a16:creationId xmlns:a16="http://schemas.microsoft.com/office/drawing/2014/main" id="{3ADA3FE6-9290-4092-B6B0-6D978299C630}"/>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0BC50C2F-19C9-4DF7-A14B-4B4A086194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254CFF4-8E52-4828-B1EF-3D3182F5E1B7}" type="slidenum">
              <a:rPr lang="en-US" altLang="zh-CN"/>
              <a:pPr/>
              <a:t>13</a:t>
            </a:fld>
            <a:endParaRPr lang="en-US" altLang="zh-CN"/>
          </a:p>
        </p:txBody>
      </p:sp>
      <p:sp>
        <p:nvSpPr>
          <p:cNvPr id="67586" name="Rectangle 2">
            <a:extLst>
              <a:ext uri="{FF2B5EF4-FFF2-40B4-BE49-F238E27FC236}">
                <a16:creationId xmlns:a16="http://schemas.microsoft.com/office/drawing/2014/main" id="{5F632EF9-F401-47A6-A602-9F651F9992EB}"/>
              </a:ext>
            </a:extLst>
          </p:cNvPr>
          <p:cNvSpPr>
            <a:spLocks noGrp="1" noRot="1" noChangeAspect="1" noChangeArrowheads="1" noTextEdit="1"/>
          </p:cNvSpPr>
          <p:nvPr>
            <p:ph type="sldImg" idx="4294967295"/>
          </p:nvPr>
        </p:nvSpPr>
        <p:spPr>
          <a:ln/>
        </p:spPr>
      </p:sp>
      <p:sp>
        <p:nvSpPr>
          <p:cNvPr id="67587" name="Rectangle 3">
            <a:extLst>
              <a:ext uri="{FF2B5EF4-FFF2-40B4-BE49-F238E27FC236}">
                <a16:creationId xmlns:a16="http://schemas.microsoft.com/office/drawing/2014/main" id="{54E87906-3A4A-41CC-A9BA-E7F0B76C1A33}"/>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0963CDF4-5B28-4139-BD84-398DA465B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7FCF485-5EF8-4EFE-AF9A-29373B30E799}" type="slidenum">
              <a:rPr lang="en-US" altLang="zh-CN"/>
              <a:pPr/>
              <a:t>14</a:t>
            </a:fld>
            <a:endParaRPr lang="en-US" altLang="zh-CN"/>
          </a:p>
        </p:txBody>
      </p:sp>
      <p:sp>
        <p:nvSpPr>
          <p:cNvPr id="69634" name="Rectangle 2">
            <a:extLst>
              <a:ext uri="{FF2B5EF4-FFF2-40B4-BE49-F238E27FC236}">
                <a16:creationId xmlns:a16="http://schemas.microsoft.com/office/drawing/2014/main" id="{C62DC42F-352A-4763-A733-8D6DD6233FA6}"/>
              </a:ext>
            </a:extLst>
          </p:cNvPr>
          <p:cNvSpPr>
            <a:spLocks noGrp="1" noRot="1" noChangeAspect="1" noChangeArrowheads="1" noTextEdit="1"/>
          </p:cNvSpPr>
          <p:nvPr>
            <p:ph type="sldImg" idx="4294967295"/>
          </p:nvPr>
        </p:nvSpPr>
        <p:spPr>
          <a:ln/>
        </p:spPr>
      </p:sp>
      <p:sp>
        <p:nvSpPr>
          <p:cNvPr id="69635" name="Rectangle 3">
            <a:extLst>
              <a:ext uri="{FF2B5EF4-FFF2-40B4-BE49-F238E27FC236}">
                <a16:creationId xmlns:a16="http://schemas.microsoft.com/office/drawing/2014/main" id="{FA5199E8-9AC1-43F1-A9B9-9C5CEF3BF3C5}"/>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CC4F4DFF-F8FA-4721-B712-1A77CCE580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82428F9-339C-45BC-8A8F-B30EDB479755}" type="slidenum">
              <a:rPr lang="en-US" altLang="zh-CN"/>
              <a:pPr/>
              <a:t>15</a:t>
            </a:fld>
            <a:endParaRPr lang="en-US" altLang="zh-CN"/>
          </a:p>
        </p:txBody>
      </p:sp>
      <p:sp>
        <p:nvSpPr>
          <p:cNvPr id="71682" name="Rectangle 2">
            <a:extLst>
              <a:ext uri="{FF2B5EF4-FFF2-40B4-BE49-F238E27FC236}">
                <a16:creationId xmlns:a16="http://schemas.microsoft.com/office/drawing/2014/main" id="{7F073314-874C-463F-BE9E-908561485525}"/>
              </a:ext>
            </a:extLst>
          </p:cNvPr>
          <p:cNvSpPr>
            <a:spLocks noGrp="1" noRot="1" noChangeAspect="1" noChangeArrowheads="1" noTextEdit="1"/>
          </p:cNvSpPr>
          <p:nvPr>
            <p:ph type="sldImg" idx="4294967295"/>
          </p:nvPr>
        </p:nvSpPr>
        <p:spPr>
          <a:ln/>
        </p:spPr>
      </p:sp>
      <p:sp>
        <p:nvSpPr>
          <p:cNvPr id="71683" name="Rectangle 3">
            <a:extLst>
              <a:ext uri="{FF2B5EF4-FFF2-40B4-BE49-F238E27FC236}">
                <a16:creationId xmlns:a16="http://schemas.microsoft.com/office/drawing/2014/main" id="{72EB6B41-97FD-442A-A697-E7DACC76651A}"/>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8410FDE9-BF27-4239-B45E-5D19F15A48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8FEE8E1-756F-4430-AC39-8F40CF7BC419}" type="slidenum">
              <a:rPr lang="en-US" altLang="zh-CN"/>
              <a:pPr/>
              <a:t>16</a:t>
            </a:fld>
            <a:endParaRPr lang="en-US" altLang="zh-CN"/>
          </a:p>
        </p:txBody>
      </p:sp>
      <p:sp>
        <p:nvSpPr>
          <p:cNvPr id="73730" name="Rectangle 2">
            <a:extLst>
              <a:ext uri="{FF2B5EF4-FFF2-40B4-BE49-F238E27FC236}">
                <a16:creationId xmlns:a16="http://schemas.microsoft.com/office/drawing/2014/main" id="{66C89838-8DFE-465E-A937-F791802809EA}"/>
              </a:ext>
            </a:extLst>
          </p:cNvPr>
          <p:cNvSpPr>
            <a:spLocks noGrp="1" noRot="1" noChangeAspect="1" noChangeArrowheads="1" noTextEdit="1"/>
          </p:cNvSpPr>
          <p:nvPr>
            <p:ph type="sldImg" idx="4294967295"/>
          </p:nvPr>
        </p:nvSpPr>
        <p:spPr>
          <a:ln/>
        </p:spPr>
      </p:sp>
      <p:sp>
        <p:nvSpPr>
          <p:cNvPr id="73731" name="Rectangle 3">
            <a:extLst>
              <a:ext uri="{FF2B5EF4-FFF2-40B4-BE49-F238E27FC236}">
                <a16:creationId xmlns:a16="http://schemas.microsoft.com/office/drawing/2014/main" id="{B868E313-D0AF-4EBD-A351-19B849CBE616}"/>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1A354E05-5ACF-49B1-A066-E2CBFB9768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A3A1FCD-EE36-40FA-A1A8-8075E3DC3CAF}" type="slidenum">
              <a:rPr lang="en-US" altLang="zh-CN"/>
              <a:pPr/>
              <a:t>2</a:t>
            </a:fld>
            <a:endParaRPr lang="en-US" altLang="zh-CN"/>
          </a:p>
        </p:txBody>
      </p:sp>
      <p:sp>
        <p:nvSpPr>
          <p:cNvPr id="45058" name="Rectangle 2">
            <a:extLst>
              <a:ext uri="{FF2B5EF4-FFF2-40B4-BE49-F238E27FC236}">
                <a16:creationId xmlns:a16="http://schemas.microsoft.com/office/drawing/2014/main" id="{2259CB41-274D-4F67-BE3D-A8316471235B}"/>
              </a:ext>
            </a:extLst>
          </p:cNvPr>
          <p:cNvSpPr>
            <a:spLocks noGrp="1" noRot="1" noChangeAspect="1" noChangeArrowheads="1" noTextEdit="1"/>
          </p:cNvSpPr>
          <p:nvPr>
            <p:ph type="sldImg" idx="4294967295"/>
          </p:nvPr>
        </p:nvSpPr>
        <p:spPr>
          <a:ln/>
        </p:spPr>
      </p:sp>
      <p:sp>
        <p:nvSpPr>
          <p:cNvPr id="45059" name="Rectangle 3">
            <a:extLst>
              <a:ext uri="{FF2B5EF4-FFF2-40B4-BE49-F238E27FC236}">
                <a16:creationId xmlns:a16="http://schemas.microsoft.com/office/drawing/2014/main" id="{970770C6-FCB3-42FB-A58C-626CAF8214A5}"/>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547A79EF-593F-4FDE-ABCD-2CE04306CD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D114473-7DF7-4ED1-844B-B470CFA75124}" type="slidenum">
              <a:rPr lang="en-US" altLang="zh-CN"/>
              <a:pPr/>
              <a:t>3</a:t>
            </a:fld>
            <a:endParaRPr lang="en-US" altLang="zh-CN"/>
          </a:p>
        </p:txBody>
      </p:sp>
      <p:sp>
        <p:nvSpPr>
          <p:cNvPr id="47106" name="Rectangle 2">
            <a:extLst>
              <a:ext uri="{FF2B5EF4-FFF2-40B4-BE49-F238E27FC236}">
                <a16:creationId xmlns:a16="http://schemas.microsoft.com/office/drawing/2014/main" id="{96009168-5101-4E63-AC7D-063DFF839273}"/>
              </a:ext>
            </a:extLst>
          </p:cNvPr>
          <p:cNvSpPr>
            <a:spLocks noGrp="1" noRot="1" noChangeAspect="1" noChangeArrowheads="1" noTextEdit="1"/>
          </p:cNvSpPr>
          <p:nvPr>
            <p:ph type="sldImg" idx="4294967295"/>
          </p:nvPr>
        </p:nvSpPr>
        <p:spPr>
          <a:ln/>
        </p:spPr>
      </p:sp>
      <p:sp>
        <p:nvSpPr>
          <p:cNvPr id="47107" name="Rectangle 3">
            <a:extLst>
              <a:ext uri="{FF2B5EF4-FFF2-40B4-BE49-F238E27FC236}">
                <a16:creationId xmlns:a16="http://schemas.microsoft.com/office/drawing/2014/main" id="{E0AFF97C-174B-4C68-A49C-ADAA90E894E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58E5AD60-1147-4F2B-863D-75F1274D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D5CE913-53A9-4B41-99A6-D059570EFCEC}" type="slidenum">
              <a:rPr lang="en-US" altLang="zh-CN"/>
              <a:pPr/>
              <a:t>4</a:t>
            </a:fld>
            <a:endParaRPr lang="en-US" altLang="zh-CN"/>
          </a:p>
        </p:txBody>
      </p:sp>
      <p:sp>
        <p:nvSpPr>
          <p:cNvPr id="49154" name="Rectangle 2">
            <a:extLst>
              <a:ext uri="{FF2B5EF4-FFF2-40B4-BE49-F238E27FC236}">
                <a16:creationId xmlns:a16="http://schemas.microsoft.com/office/drawing/2014/main" id="{C66A3109-37C8-42B1-B42E-F0D3023DCEDB}"/>
              </a:ext>
            </a:extLst>
          </p:cNvPr>
          <p:cNvSpPr>
            <a:spLocks noGrp="1" noRot="1" noChangeAspect="1" noChangeArrowheads="1" noTextEdit="1"/>
          </p:cNvSpPr>
          <p:nvPr>
            <p:ph type="sldImg" idx="4294967295"/>
          </p:nvPr>
        </p:nvSpPr>
        <p:spPr>
          <a:ln/>
        </p:spPr>
      </p:sp>
      <p:sp>
        <p:nvSpPr>
          <p:cNvPr id="49155" name="Rectangle 3">
            <a:extLst>
              <a:ext uri="{FF2B5EF4-FFF2-40B4-BE49-F238E27FC236}">
                <a16:creationId xmlns:a16="http://schemas.microsoft.com/office/drawing/2014/main" id="{B148C649-29FD-47B2-B4DE-E3A457D08A16}"/>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B4D9D223-4668-44E8-B0E6-82F47CFF3D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9BB4951-8E17-41D9-95A3-517F5ED81C10}" type="slidenum">
              <a:rPr lang="en-US" altLang="zh-CN"/>
              <a:pPr/>
              <a:t>5</a:t>
            </a:fld>
            <a:endParaRPr lang="en-US" altLang="zh-CN"/>
          </a:p>
        </p:txBody>
      </p:sp>
      <p:sp>
        <p:nvSpPr>
          <p:cNvPr id="51202" name="Rectangle 2">
            <a:extLst>
              <a:ext uri="{FF2B5EF4-FFF2-40B4-BE49-F238E27FC236}">
                <a16:creationId xmlns:a16="http://schemas.microsoft.com/office/drawing/2014/main" id="{6105BC28-313D-4234-BD6E-0416FCC3273E}"/>
              </a:ext>
            </a:extLst>
          </p:cNvPr>
          <p:cNvSpPr>
            <a:spLocks noGrp="1" noRot="1" noChangeAspect="1" noChangeArrowheads="1" noTextEdit="1"/>
          </p:cNvSpPr>
          <p:nvPr>
            <p:ph type="sldImg" idx="4294967295"/>
          </p:nvPr>
        </p:nvSpPr>
        <p:spPr>
          <a:ln/>
        </p:spPr>
      </p:sp>
      <p:sp>
        <p:nvSpPr>
          <p:cNvPr id="51203" name="Rectangle 3">
            <a:extLst>
              <a:ext uri="{FF2B5EF4-FFF2-40B4-BE49-F238E27FC236}">
                <a16:creationId xmlns:a16="http://schemas.microsoft.com/office/drawing/2014/main" id="{99205532-8874-46E5-9C2C-437F670C48D6}"/>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B810735-E761-4666-80AB-852D915614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407555B2-82FB-40A1-80A3-0F89C3A3830F}" type="slidenum">
              <a:rPr lang="en-US" altLang="zh-CN"/>
              <a:pPr/>
              <a:t>6</a:t>
            </a:fld>
            <a:endParaRPr lang="en-US" altLang="zh-CN"/>
          </a:p>
        </p:txBody>
      </p:sp>
      <p:sp>
        <p:nvSpPr>
          <p:cNvPr id="53250" name="Rectangle 2">
            <a:extLst>
              <a:ext uri="{FF2B5EF4-FFF2-40B4-BE49-F238E27FC236}">
                <a16:creationId xmlns:a16="http://schemas.microsoft.com/office/drawing/2014/main" id="{757051F3-3CE8-4EF5-B142-5572361A291B}"/>
              </a:ext>
            </a:extLst>
          </p:cNvPr>
          <p:cNvSpPr>
            <a:spLocks noGrp="1" noRot="1" noChangeAspect="1" noChangeArrowheads="1" noTextEdit="1"/>
          </p:cNvSpPr>
          <p:nvPr>
            <p:ph type="sldImg" idx="4294967295"/>
          </p:nvPr>
        </p:nvSpPr>
        <p:spPr>
          <a:ln/>
        </p:spPr>
      </p:sp>
      <p:sp>
        <p:nvSpPr>
          <p:cNvPr id="53251" name="Rectangle 3">
            <a:extLst>
              <a:ext uri="{FF2B5EF4-FFF2-40B4-BE49-F238E27FC236}">
                <a16:creationId xmlns:a16="http://schemas.microsoft.com/office/drawing/2014/main" id="{FF370DEB-2153-4203-9F7C-CD89FB106D05}"/>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C385DD1-4789-4239-9FA2-B74FAC77DE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5DCA13A-0CC1-42C2-A47F-E9AAB720E602}" type="slidenum">
              <a:rPr lang="en-US" altLang="zh-CN"/>
              <a:pPr/>
              <a:t>7</a:t>
            </a:fld>
            <a:endParaRPr lang="en-US" altLang="zh-CN"/>
          </a:p>
        </p:txBody>
      </p:sp>
      <p:sp>
        <p:nvSpPr>
          <p:cNvPr id="55298" name="Rectangle 2">
            <a:extLst>
              <a:ext uri="{FF2B5EF4-FFF2-40B4-BE49-F238E27FC236}">
                <a16:creationId xmlns:a16="http://schemas.microsoft.com/office/drawing/2014/main" id="{06791706-95A6-4946-90A5-C8894F216B59}"/>
              </a:ext>
            </a:extLst>
          </p:cNvPr>
          <p:cNvSpPr>
            <a:spLocks noGrp="1" noRot="1" noChangeAspect="1" noChangeArrowheads="1" noTextEdit="1"/>
          </p:cNvSpPr>
          <p:nvPr>
            <p:ph type="sldImg" idx="4294967295"/>
          </p:nvPr>
        </p:nvSpPr>
        <p:spPr>
          <a:ln/>
        </p:spPr>
      </p:sp>
      <p:sp>
        <p:nvSpPr>
          <p:cNvPr id="55299" name="Rectangle 3">
            <a:extLst>
              <a:ext uri="{FF2B5EF4-FFF2-40B4-BE49-F238E27FC236}">
                <a16:creationId xmlns:a16="http://schemas.microsoft.com/office/drawing/2014/main" id="{A3AFAE7D-475C-415D-844F-66946F1AB232}"/>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2E3A2425-8D1A-4A66-AE2B-6A5EF373E4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8656F6A2-C4F4-4689-8B48-6F42DAA23FB9}" type="slidenum">
              <a:rPr lang="en-US" altLang="zh-CN"/>
              <a:pPr/>
              <a:t>8</a:t>
            </a:fld>
            <a:endParaRPr lang="en-US" altLang="zh-CN"/>
          </a:p>
        </p:txBody>
      </p:sp>
      <p:sp>
        <p:nvSpPr>
          <p:cNvPr id="57346" name="Rectangle 2">
            <a:extLst>
              <a:ext uri="{FF2B5EF4-FFF2-40B4-BE49-F238E27FC236}">
                <a16:creationId xmlns:a16="http://schemas.microsoft.com/office/drawing/2014/main" id="{9B67DEF6-EC63-40DB-BF87-15E6800631AC}"/>
              </a:ext>
            </a:extLst>
          </p:cNvPr>
          <p:cNvSpPr>
            <a:spLocks noGrp="1" noRot="1" noChangeAspect="1" noChangeArrowheads="1" noTextEdit="1"/>
          </p:cNvSpPr>
          <p:nvPr>
            <p:ph type="sldImg" idx="4294967295"/>
          </p:nvPr>
        </p:nvSpPr>
        <p:spPr>
          <a:ln/>
        </p:spPr>
      </p:sp>
      <p:sp>
        <p:nvSpPr>
          <p:cNvPr id="57347" name="Rectangle 3">
            <a:extLst>
              <a:ext uri="{FF2B5EF4-FFF2-40B4-BE49-F238E27FC236}">
                <a16:creationId xmlns:a16="http://schemas.microsoft.com/office/drawing/2014/main" id="{FD0B40B4-1CBF-4864-9612-05026D5C4A82}"/>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2D34C2A7-4612-4117-B118-080C8C4B1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628B2A0-4201-43D9-BB49-00F4D6F22377}" type="slidenum">
              <a:rPr lang="en-US" altLang="zh-CN"/>
              <a:pPr/>
              <a:t>9</a:t>
            </a:fld>
            <a:endParaRPr lang="en-US" altLang="zh-CN"/>
          </a:p>
        </p:txBody>
      </p:sp>
      <p:sp>
        <p:nvSpPr>
          <p:cNvPr id="59394" name="Rectangle 2">
            <a:extLst>
              <a:ext uri="{FF2B5EF4-FFF2-40B4-BE49-F238E27FC236}">
                <a16:creationId xmlns:a16="http://schemas.microsoft.com/office/drawing/2014/main" id="{ED0E2B38-A08D-4598-8469-09316D44E221}"/>
              </a:ext>
            </a:extLst>
          </p:cNvPr>
          <p:cNvSpPr>
            <a:spLocks noGrp="1" noRot="1" noChangeAspect="1" noChangeArrowheads="1" noTextEdit="1"/>
          </p:cNvSpPr>
          <p:nvPr>
            <p:ph type="sldImg" idx="4294967295"/>
          </p:nvPr>
        </p:nvSpPr>
        <p:spPr>
          <a:ln/>
        </p:spPr>
      </p:sp>
      <p:sp>
        <p:nvSpPr>
          <p:cNvPr id="59395" name="Rectangle 3">
            <a:extLst>
              <a:ext uri="{FF2B5EF4-FFF2-40B4-BE49-F238E27FC236}">
                <a16:creationId xmlns:a16="http://schemas.microsoft.com/office/drawing/2014/main" id="{0F0D76EC-C5CD-4291-B167-D8B564989CDB}"/>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6">
            <a:extLst>
              <a:ext uri="{FF2B5EF4-FFF2-40B4-BE49-F238E27FC236}">
                <a16:creationId xmlns:a16="http://schemas.microsoft.com/office/drawing/2014/main" id="{46A023A5-BEDA-4046-B13E-74A6E5443259}"/>
              </a:ext>
            </a:extLst>
          </p:cNvPr>
          <p:cNvSpPr>
            <a:spLocks noGrp="1" noChangeArrowheads="1"/>
          </p:cNvSpPr>
          <p:nvPr>
            <p:ph type="sldNum" sz="quarter" idx="10"/>
          </p:nvPr>
        </p:nvSpPr>
        <p:spPr>
          <a:ln/>
        </p:spPr>
        <p:txBody>
          <a:bodyPr/>
          <a:lstStyle>
            <a:lvl1pPr>
              <a:defRPr/>
            </a:lvl1pPr>
          </a:lstStyle>
          <a:p>
            <a:pPr>
              <a:defRPr/>
            </a:pPr>
            <a:fld id="{DE846A15-713D-4C32-9287-74FAD3B6C712}" type="slidenum">
              <a:rPr lang="en-US" altLang="zh-CN"/>
              <a:pPr>
                <a:defRPr/>
              </a:pPr>
              <a:t>‹#›</a:t>
            </a:fld>
            <a:endParaRPr lang="en-US" altLang="zh-CN"/>
          </a:p>
        </p:txBody>
      </p:sp>
    </p:spTree>
    <p:extLst>
      <p:ext uri="{BB962C8B-B14F-4D97-AF65-F5344CB8AC3E}">
        <p14:creationId xmlns:p14="http://schemas.microsoft.com/office/powerpoint/2010/main" val="3128727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00D9309A-14D2-4672-B59B-376E938F2ED4}"/>
              </a:ext>
            </a:extLst>
          </p:cNvPr>
          <p:cNvSpPr>
            <a:spLocks noGrp="1" noChangeArrowheads="1"/>
          </p:cNvSpPr>
          <p:nvPr>
            <p:ph type="sldNum" sz="quarter" idx="10"/>
          </p:nvPr>
        </p:nvSpPr>
        <p:spPr>
          <a:ln/>
        </p:spPr>
        <p:txBody>
          <a:bodyPr/>
          <a:lstStyle>
            <a:lvl1pPr>
              <a:defRPr/>
            </a:lvl1pPr>
          </a:lstStyle>
          <a:p>
            <a:pPr>
              <a:defRPr/>
            </a:pPr>
            <a:fld id="{01E3ED09-3FAB-4872-A814-4D45E9E4673D}" type="slidenum">
              <a:rPr lang="en-US" altLang="zh-CN"/>
              <a:pPr>
                <a:defRPr/>
              </a:pPr>
              <a:t>‹#›</a:t>
            </a:fld>
            <a:endParaRPr lang="en-US" altLang="zh-CN"/>
          </a:p>
        </p:txBody>
      </p:sp>
    </p:spTree>
    <p:extLst>
      <p:ext uri="{BB962C8B-B14F-4D97-AF65-F5344CB8AC3E}">
        <p14:creationId xmlns:p14="http://schemas.microsoft.com/office/powerpoint/2010/main" val="126216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BD607377-8D13-4863-9FCB-4FA854333FC1}"/>
              </a:ext>
            </a:extLst>
          </p:cNvPr>
          <p:cNvSpPr>
            <a:spLocks noGrp="1" noChangeArrowheads="1"/>
          </p:cNvSpPr>
          <p:nvPr>
            <p:ph type="sldNum" sz="quarter" idx="10"/>
          </p:nvPr>
        </p:nvSpPr>
        <p:spPr>
          <a:ln/>
        </p:spPr>
        <p:txBody>
          <a:bodyPr/>
          <a:lstStyle>
            <a:lvl1pPr>
              <a:defRPr/>
            </a:lvl1pPr>
          </a:lstStyle>
          <a:p>
            <a:pPr>
              <a:defRPr/>
            </a:pPr>
            <a:fld id="{46F07D7D-302D-45FA-9E20-E03CCE2AD191}" type="slidenum">
              <a:rPr lang="en-US" altLang="zh-CN"/>
              <a:pPr>
                <a:defRPr/>
              </a:pPr>
              <a:t>‹#›</a:t>
            </a:fld>
            <a:endParaRPr lang="en-US" altLang="zh-CN"/>
          </a:p>
        </p:txBody>
      </p:sp>
    </p:spTree>
    <p:extLst>
      <p:ext uri="{BB962C8B-B14F-4D97-AF65-F5344CB8AC3E}">
        <p14:creationId xmlns:p14="http://schemas.microsoft.com/office/powerpoint/2010/main" val="881140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SmartArt 占位符 2"/>
          <p:cNvSpPr>
            <a:spLocks noGrp="1"/>
          </p:cNvSpPr>
          <p:nvPr>
            <p:ph type="pic" idx="1"/>
          </p:nvPr>
        </p:nvSpPr>
        <p:spPr>
          <a:xfrm>
            <a:off x="457200" y="1600200"/>
            <a:ext cx="8229600" cy="4525963"/>
          </a:xfrm>
        </p:spPr>
        <p:txBody>
          <a:bodyPr/>
          <a:lstStyle/>
          <a:p>
            <a:pPr lvl="0"/>
            <a:endParaRPr lang="zh-CN" altLang="en-US" noProof="0"/>
          </a:p>
        </p:txBody>
      </p:sp>
      <p:sp>
        <p:nvSpPr>
          <p:cNvPr id="4" name="Rectangle 6">
            <a:extLst>
              <a:ext uri="{FF2B5EF4-FFF2-40B4-BE49-F238E27FC236}">
                <a16:creationId xmlns:a16="http://schemas.microsoft.com/office/drawing/2014/main" id="{006EAC30-4BEF-4EA8-8D37-BF7963BF4CF3}"/>
              </a:ext>
            </a:extLst>
          </p:cNvPr>
          <p:cNvSpPr>
            <a:spLocks noGrp="1" noChangeArrowheads="1"/>
          </p:cNvSpPr>
          <p:nvPr>
            <p:ph type="sldNum" sz="quarter" idx="10"/>
          </p:nvPr>
        </p:nvSpPr>
        <p:spPr>
          <a:ln/>
        </p:spPr>
        <p:txBody>
          <a:bodyPr/>
          <a:lstStyle>
            <a:lvl1pPr>
              <a:defRPr/>
            </a:lvl1pPr>
          </a:lstStyle>
          <a:p>
            <a:pPr>
              <a:defRPr/>
            </a:pPr>
            <a:fld id="{DD030245-724C-4BD6-9248-6CEFE0702E1A}" type="slidenum">
              <a:rPr lang="en-US" altLang="zh-CN"/>
              <a:pPr>
                <a:defRPr/>
              </a:pPr>
              <a:t>‹#›</a:t>
            </a:fld>
            <a:endParaRPr lang="en-US" altLang="zh-CN"/>
          </a:p>
        </p:txBody>
      </p:sp>
    </p:spTree>
    <p:extLst>
      <p:ext uri="{BB962C8B-B14F-4D97-AF65-F5344CB8AC3E}">
        <p14:creationId xmlns:p14="http://schemas.microsoft.com/office/powerpoint/2010/main" val="1847632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6">
            <a:extLst>
              <a:ext uri="{FF2B5EF4-FFF2-40B4-BE49-F238E27FC236}">
                <a16:creationId xmlns:a16="http://schemas.microsoft.com/office/drawing/2014/main" id="{69C359E0-65CE-4A15-A6D2-9F2D404A416A}"/>
              </a:ext>
            </a:extLst>
          </p:cNvPr>
          <p:cNvSpPr>
            <a:spLocks noGrp="1" noChangeArrowheads="1"/>
          </p:cNvSpPr>
          <p:nvPr>
            <p:ph type="sldNum" sz="quarter" idx="10"/>
          </p:nvPr>
        </p:nvSpPr>
        <p:spPr>
          <a:ln/>
        </p:spPr>
        <p:txBody>
          <a:bodyPr/>
          <a:lstStyle>
            <a:lvl1pPr>
              <a:defRPr/>
            </a:lvl1pPr>
          </a:lstStyle>
          <a:p>
            <a:pPr>
              <a:defRPr/>
            </a:pPr>
            <a:fld id="{6FF4DA69-13F9-4BB4-BCB2-6C632EDC96D5}" type="slidenum">
              <a:rPr lang="en-US" altLang="zh-CN"/>
              <a:pPr>
                <a:defRPr/>
              </a:pPr>
              <a:t>‹#›</a:t>
            </a:fld>
            <a:endParaRPr lang="en-US" altLang="zh-CN"/>
          </a:p>
        </p:txBody>
      </p:sp>
    </p:spTree>
    <p:extLst>
      <p:ext uri="{BB962C8B-B14F-4D97-AF65-F5344CB8AC3E}">
        <p14:creationId xmlns:p14="http://schemas.microsoft.com/office/powerpoint/2010/main" val="225035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3DE4B5C9-9C50-46B3-9D3E-418F0C810249}"/>
              </a:ext>
            </a:extLst>
          </p:cNvPr>
          <p:cNvSpPr>
            <a:spLocks noGrp="1" noChangeArrowheads="1"/>
          </p:cNvSpPr>
          <p:nvPr>
            <p:ph type="sldNum" sz="quarter" idx="10"/>
          </p:nvPr>
        </p:nvSpPr>
        <p:spPr>
          <a:ln/>
        </p:spPr>
        <p:txBody>
          <a:bodyPr/>
          <a:lstStyle>
            <a:lvl1pPr>
              <a:defRPr/>
            </a:lvl1pPr>
          </a:lstStyle>
          <a:p>
            <a:pPr>
              <a:defRPr/>
            </a:pPr>
            <a:fld id="{85BC3DD1-09C0-4654-AA11-E72B44F33999}" type="slidenum">
              <a:rPr lang="en-US" altLang="zh-CN"/>
              <a:pPr>
                <a:defRPr/>
              </a:pPr>
              <a:t>‹#›</a:t>
            </a:fld>
            <a:endParaRPr lang="en-US" altLang="zh-CN"/>
          </a:p>
        </p:txBody>
      </p:sp>
    </p:spTree>
    <p:extLst>
      <p:ext uri="{BB962C8B-B14F-4D97-AF65-F5344CB8AC3E}">
        <p14:creationId xmlns:p14="http://schemas.microsoft.com/office/powerpoint/2010/main" val="2897956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0E76CF56-266F-4F14-98A9-4503D9395BD6}"/>
              </a:ext>
            </a:extLst>
          </p:cNvPr>
          <p:cNvSpPr>
            <a:spLocks noGrp="1" noChangeArrowheads="1"/>
          </p:cNvSpPr>
          <p:nvPr>
            <p:ph type="sldNum" sz="quarter" idx="10"/>
          </p:nvPr>
        </p:nvSpPr>
        <p:spPr>
          <a:ln/>
        </p:spPr>
        <p:txBody>
          <a:bodyPr/>
          <a:lstStyle>
            <a:lvl1pPr>
              <a:defRPr/>
            </a:lvl1pPr>
          </a:lstStyle>
          <a:p>
            <a:pPr>
              <a:defRPr/>
            </a:pPr>
            <a:fld id="{84D26E33-6CA5-4D5A-A2C5-9A834B295F67}" type="slidenum">
              <a:rPr lang="en-US" altLang="zh-CN"/>
              <a:pPr>
                <a:defRPr/>
              </a:pPr>
              <a:t>‹#›</a:t>
            </a:fld>
            <a:endParaRPr lang="en-US" altLang="zh-CN"/>
          </a:p>
        </p:txBody>
      </p:sp>
    </p:spTree>
    <p:extLst>
      <p:ext uri="{BB962C8B-B14F-4D97-AF65-F5344CB8AC3E}">
        <p14:creationId xmlns:p14="http://schemas.microsoft.com/office/powerpoint/2010/main" val="2338520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30598134-FDE6-410C-AD1E-A779FCCBC9EC}"/>
              </a:ext>
            </a:extLst>
          </p:cNvPr>
          <p:cNvSpPr>
            <a:spLocks noGrp="1" noChangeArrowheads="1"/>
          </p:cNvSpPr>
          <p:nvPr>
            <p:ph type="sldNum" sz="quarter" idx="10"/>
          </p:nvPr>
        </p:nvSpPr>
        <p:spPr>
          <a:ln/>
        </p:spPr>
        <p:txBody>
          <a:bodyPr/>
          <a:lstStyle>
            <a:lvl1pPr>
              <a:defRPr/>
            </a:lvl1pPr>
          </a:lstStyle>
          <a:p>
            <a:pPr>
              <a:defRPr/>
            </a:pPr>
            <a:fld id="{D9BF50EF-0B4F-4B13-A916-B907BFA5D5B2}" type="slidenum">
              <a:rPr lang="en-US" altLang="zh-CN"/>
              <a:pPr>
                <a:defRPr/>
              </a:pPr>
              <a:t>‹#›</a:t>
            </a:fld>
            <a:endParaRPr lang="en-US" altLang="zh-CN"/>
          </a:p>
        </p:txBody>
      </p:sp>
    </p:spTree>
    <p:extLst>
      <p:ext uri="{BB962C8B-B14F-4D97-AF65-F5344CB8AC3E}">
        <p14:creationId xmlns:p14="http://schemas.microsoft.com/office/powerpoint/2010/main" val="3772334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2CB34952-8966-40F0-8565-7C96A08F785A}"/>
              </a:ext>
            </a:extLst>
          </p:cNvPr>
          <p:cNvSpPr>
            <a:spLocks noGrp="1" noChangeArrowheads="1"/>
          </p:cNvSpPr>
          <p:nvPr>
            <p:ph type="sldNum" sz="quarter" idx="10"/>
          </p:nvPr>
        </p:nvSpPr>
        <p:spPr>
          <a:ln/>
        </p:spPr>
        <p:txBody>
          <a:bodyPr/>
          <a:lstStyle>
            <a:lvl1pPr>
              <a:defRPr/>
            </a:lvl1pPr>
          </a:lstStyle>
          <a:p>
            <a:pPr>
              <a:defRPr/>
            </a:pPr>
            <a:fld id="{49B25A9F-CF31-4345-A532-AAA3D12A2BDE}" type="slidenum">
              <a:rPr lang="en-US" altLang="zh-CN"/>
              <a:pPr>
                <a:defRPr/>
              </a:pPr>
              <a:t>‹#›</a:t>
            </a:fld>
            <a:endParaRPr lang="en-US" altLang="zh-CN"/>
          </a:p>
        </p:txBody>
      </p:sp>
    </p:spTree>
    <p:extLst>
      <p:ext uri="{BB962C8B-B14F-4D97-AF65-F5344CB8AC3E}">
        <p14:creationId xmlns:p14="http://schemas.microsoft.com/office/powerpoint/2010/main" val="1538232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8146CAE8-722B-4E2F-A55B-3D0344B84B4A}"/>
              </a:ext>
            </a:extLst>
          </p:cNvPr>
          <p:cNvSpPr>
            <a:spLocks noGrp="1" noChangeArrowheads="1"/>
          </p:cNvSpPr>
          <p:nvPr>
            <p:ph type="sldNum" sz="quarter" idx="10"/>
          </p:nvPr>
        </p:nvSpPr>
        <p:spPr>
          <a:ln/>
        </p:spPr>
        <p:txBody>
          <a:bodyPr/>
          <a:lstStyle>
            <a:lvl1pPr>
              <a:defRPr/>
            </a:lvl1pPr>
          </a:lstStyle>
          <a:p>
            <a:pPr>
              <a:defRPr/>
            </a:pPr>
            <a:fld id="{F3C716A2-C09B-401E-9146-FB67794AFEEF}" type="slidenum">
              <a:rPr lang="en-US" altLang="zh-CN"/>
              <a:pPr>
                <a:defRPr/>
              </a:pPr>
              <a:t>‹#›</a:t>
            </a:fld>
            <a:endParaRPr lang="en-US" altLang="zh-CN"/>
          </a:p>
        </p:txBody>
      </p:sp>
    </p:spTree>
    <p:extLst>
      <p:ext uri="{BB962C8B-B14F-4D97-AF65-F5344CB8AC3E}">
        <p14:creationId xmlns:p14="http://schemas.microsoft.com/office/powerpoint/2010/main" val="227942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076FA56-5363-4501-B236-DE3746D52B3D}"/>
              </a:ext>
            </a:extLst>
          </p:cNvPr>
          <p:cNvSpPr>
            <a:spLocks noGrp="1" noChangeArrowheads="1"/>
          </p:cNvSpPr>
          <p:nvPr>
            <p:ph type="sldNum" sz="quarter" idx="10"/>
          </p:nvPr>
        </p:nvSpPr>
        <p:spPr>
          <a:ln/>
        </p:spPr>
        <p:txBody>
          <a:bodyPr/>
          <a:lstStyle>
            <a:lvl1pPr>
              <a:defRPr/>
            </a:lvl1pPr>
          </a:lstStyle>
          <a:p>
            <a:pPr>
              <a:defRPr/>
            </a:pPr>
            <a:fld id="{BF8FE7EA-EA53-4C04-94D8-0680B87D1021}" type="slidenum">
              <a:rPr lang="en-US" altLang="zh-CN"/>
              <a:pPr>
                <a:defRPr/>
              </a:pPr>
              <a:t>‹#›</a:t>
            </a:fld>
            <a:endParaRPr lang="en-US" altLang="zh-CN"/>
          </a:p>
        </p:txBody>
      </p:sp>
    </p:spTree>
    <p:extLst>
      <p:ext uri="{BB962C8B-B14F-4D97-AF65-F5344CB8AC3E}">
        <p14:creationId xmlns:p14="http://schemas.microsoft.com/office/powerpoint/2010/main" val="332291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2A61F67F-4BDC-4F64-8396-DBA5FD89A3B5}"/>
              </a:ext>
            </a:extLst>
          </p:cNvPr>
          <p:cNvSpPr>
            <a:spLocks noGrp="1" noChangeArrowheads="1"/>
          </p:cNvSpPr>
          <p:nvPr>
            <p:ph type="sldNum" sz="quarter" idx="10"/>
          </p:nvPr>
        </p:nvSpPr>
        <p:spPr>
          <a:ln/>
        </p:spPr>
        <p:txBody>
          <a:bodyPr/>
          <a:lstStyle>
            <a:lvl1pPr>
              <a:defRPr/>
            </a:lvl1pPr>
          </a:lstStyle>
          <a:p>
            <a:pPr>
              <a:defRPr/>
            </a:pPr>
            <a:fld id="{82F3BAAD-E33F-498C-81A0-964011D0D49E}" type="slidenum">
              <a:rPr lang="en-US" altLang="zh-CN"/>
              <a:pPr>
                <a:defRPr/>
              </a:pPr>
              <a:t>‹#›</a:t>
            </a:fld>
            <a:endParaRPr lang="en-US" altLang="zh-CN"/>
          </a:p>
        </p:txBody>
      </p:sp>
    </p:spTree>
    <p:extLst>
      <p:ext uri="{BB962C8B-B14F-4D97-AF65-F5344CB8AC3E}">
        <p14:creationId xmlns:p14="http://schemas.microsoft.com/office/powerpoint/2010/main" val="414619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7CD32D35-5160-43C6-9F1C-83590A1D44A7}"/>
              </a:ext>
            </a:extLst>
          </p:cNvPr>
          <p:cNvSpPr>
            <a:spLocks noGrp="1" noChangeArrowheads="1"/>
          </p:cNvSpPr>
          <p:nvPr>
            <p:ph type="sldNum" sz="quarter" idx="10"/>
          </p:nvPr>
        </p:nvSpPr>
        <p:spPr>
          <a:ln/>
        </p:spPr>
        <p:txBody>
          <a:bodyPr/>
          <a:lstStyle>
            <a:lvl1pPr>
              <a:defRPr/>
            </a:lvl1pPr>
          </a:lstStyle>
          <a:p>
            <a:pPr>
              <a:defRPr/>
            </a:pPr>
            <a:fld id="{A47007A9-CE4C-4858-AEEB-4CB786CF43AE}" type="slidenum">
              <a:rPr lang="en-US" altLang="zh-CN"/>
              <a:pPr>
                <a:defRPr/>
              </a:pPr>
              <a:t>‹#›</a:t>
            </a:fld>
            <a:endParaRPr lang="en-US" altLang="zh-CN"/>
          </a:p>
        </p:txBody>
      </p:sp>
    </p:spTree>
    <p:extLst>
      <p:ext uri="{BB962C8B-B14F-4D97-AF65-F5344CB8AC3E}">
        <p14:creationId xmlns:p14="http://schemas.microsoft.com/office/powerpoint/2010/main" val="171453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7B00F1B-A084-4ED6-A009-B0EB1BFF5086}"/>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a:extLst>
              <a:ext uri="{FF2B5EF4-FFF2-40B4-BE49-F238E27FC236}">
                <a16:creationId xmlns:a16="http://schemas.microsoft.com/office/drawing/2014/main" id="{5A7D4E87-8149-4CF6-B355-99191B2137E2}"/>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574" name="Rectangle 6">
            <a:extLst>
              <a:ext uri="{FF2B5EF4-FFF2-40B4-BE49-F238E27FC236}">
                <a16:creationId xmlns:a16="http://schemas.microsoft.com/office/drawing/2014/main" id="{ACEA6498-DDE1-455E-B2C6-4061FE5F9E61}"/>
              </a:ext>
            </a:extLst>
          </p:cNvPr>
          <p:cNvSpPr>
            <a:spLocks noGrp="1" noChangeArrowheads="1"/>
          </p:cNvSpPr>
          <p:nvPr>
            <p:ph type="sldNum" sz="quarter" idx="4"/>
          </p:nvPr>
        </p:nvSpPr>
        <p:spPr bwMode="auto">
          <a:xfrm>
            <a:off x="3810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smtClean="0"/>
            </a:lvl1pPr>
          </a:lstStyle>
          <a:p>
            <a:pPr>
              <a:defRPr/>
            </a:pPr>
            <a:fld id="{D5F1BC38-5C37-4CAF-BF00-DEA2B44FF883}" type="slidenum">
              <a:rPr lang="en-US" altLang="zh-CN"/>
              <a:pPr>
                <a:defRPr/>
              </a:pPr>
              <a:t>‹#›</a:t>
            </a:fld>
            <a:endParaRPr lang="en-US" altLang="zh-CN"/>
          </a:p>
        </p:txBody>
      </p:sp>
      <p:pic>
        <p:nvPicPr>
          <p:cNvPr id="1029" name="Picture 8" descr="ESEC Logo">
            <a:extLst>
              <a:ext uri="{FF2B5EF4-FFF2-40B4-BE49-F238E27FC236}">
                <a16:creationId xmlns:a16="http://schemas.microsoft.com/office/drawing/2014/main" id="{A5DC980B-B5BE-484A-BA78-B228EA95D440}"/>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077200" y="57912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11">
            <a:extLst>
              <a:ext uri="{FF2B5EF4-FFF2-40B4-BE49-F238E27FC236}">
                <a16:creationId xmlns:a16="http://schemas.microsoft.com/office/drawing/2014/main" id="{9390FB8C-8078-424D-B5B9-231ED4C5EB96}"/>
              </a:ext>
            </a:extLst>
          </p:cNvPr>
          <p:cNvSpPr>
            <a:spLocks noChangeArrowheads="1"/>
          </p:cNvSpPr>
          <p:nvPr/>
        </p:nvSpPr>
        <p:spPr bwMode="auto">
          <a:xfrm>
            <a:off x="5257800" y="6324600"/>
            <a:ext cx="2895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solidFill>
                  <a:schemeClr val="accent2"/>
                </a:solidFill>
                <a:ea typeface="华文新魏" panose="02010800040101010101" pitchFamily="2" charset="-122"/>
              </a:rPr>
              <a:t>电子科技大学嵌入式软件工程中心</a:t>
            </a:r>
          </a:p>
        </p:txBody>
      </p:sp>
      <p:pic>
        <p:nvPicPr>
          <p:cNvPr id="1031" name="Picture 12" descr="uestclogo">
            <a:extLst>
              <a:ext uri="{FF2B5EF4-FFF2-40B4-BE49-F238E27FC236}">
                <a16:creationId xmlns:a16="http://schemas.microsoft.com/office/drawing/2014/main" id="{EA89FCF9-AECD-495C-B024-C48CEB36039F}"/>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52400" y="152400"/>
            <a:ext cx="762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2" r:id="rId1"/>
    <p:sldLayoutId id="2147483751" r:id="rId2"/>
    <p:sldLayoutId id="2147483750" r:id="rId3"/>
    <p:sldLayoutId id="2147483749" r:id="rId4"/>
    <p:sldLayoutId id="2147483748" r:id="rId5"/>
    <p:sldLayoutId id="2147483747" r:id="rId6"/>
    <p:sldLayoutId id="2147483746" r:id="rId7"/>
    <p:sldLayoutId id="2147483745" r:id="rId8"/>
    <p:sldLayoutId id="2147483744" r:id="rId9"/>
    <p:sldLayoutId id="2147483743" r:id="rId10"/>
    <p:sldLayoutId id="2147483742" r:id="rId11"/>
    <p:sldLayoutId id="2147483741" r:id="rId12"/>
    <p:sldLayoutId id="2147483740" r:id="rId13"/>
  </p:sldLayoutIdLst>
  <p:txStyles>
    <p:titleStyle>
      <a:lvl1pPr algn="ctr" rtl="0" eaLnBrk="0" fontAlgn="base" hangingPunct="0">
        <a:spcBef>
          <a:spcPct val="0"/>
        </a:spcBef>
        <a:spcAft>
          <a:spcPct val="0"/>
        </a:spcAft>
        <a:defRPr sz="4400" b="1">
          <a:solidFill>
            <a:srgbClr val="A50021"/>
          </a:solidFill>
          <a:latin typeface="+mj-lt"/>
          <a:ea typeface="+mj-ea"/>
          <a:cs typeface="+mj-cs"/>
        </a:defRPr>
      </a:lvl1pPr>
      <a:lvl2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rgbClr val="A5002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rgbClr val="A5002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accent2"/>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j-lt"/>
          <a:ea typeface="+mj-ea"/>
        </a:defRPr>
      </a:lvl2pPr>
      <a:lvl3pPr marL="1143000" indent="-228600" algn="l" rtl="0" eaLnBrk="0" fontAlgn="base" hangingPunct="0">
        <a:spcBef>
          <a:spcPct val="20000"/>
        </a:spcBef>
        <a:spcAft>
          <a:spcPct val="0"/>
        </a:spcAft>
        <a:buChar char="•"/>
        <a:defRPr sz="2400">
          <a:solidFill>
            <a:schemeClr val="accent2"/>
          </a:solidFill>
          <a:latin typeface="+mj-lt"/>
          <a:ea typeface="+mj-ea"/>
        </a:defRPr>
      </a:lvl3pPr>
      <a:lvl4pPr marL="1600200" indent="-228600" algn="l" rtl="0" eaLnBrk="0" fontAlgn="base" hangingPunct="0">
        <a:spcBef>
          <a:spcPct val="20000"/>
        </a:spcBef>
        <a:spcAft>
          <a:spcPct val="0"/>
        </a:spcAft>
        <a:buChar char="–"/>
        <a:defRPr sz="2000">
          <a:solidFill>
            <a:schemeClr val="tx1"/>
          </a:solidFill>
          <a:latin typeface="+mj-lt"/>
          <a:ea typeface="+mj-ea"/>
        </a:defRPr>
      </a:lvl4pPr>
      <a:lvl5pPr marL="2057400" indent="-228600" algn="l" rtl="0" eaLnBrk="0" fontAlgn="base" hangingPunct="0">
        <a:spcBef>
          <a:spcPct val="20000"/>
        </a:spcBef>
        <a:spcAft>
          <a:spcPct val="0"/>
        </a:spcAft>
        <a:buChar char="»"/>
        <a:defRPr sz="2000">
          <a:solidFill>
            <a:schemeClr val="accent2"/>
          </a:solidFill>
          <a:latin typeface="+mj-lt"/>
          <a:ea typeface="+mj-ea"/>
        </a:defRPr>
      </a:lvl5pPr>
      <a:lvl6pPr marL="2514600" indent="-228600" algn="l" rtl="0" fontAlgn="base">
        <a:spcBef>
          <a:spcPct val="20000"/>
        </a:spcBef>
        <a:spcAft>
          <a:spcPct val="0"/>
        </a:spcAft>
        <a:buChar char="»"/>
        <a:defRPr sz="2000">
          <a:solidFill>
            <a:schemeClr val="accent2"/>
          </a:solidFill>
          <a:latin typeface="+mj-lt"/>
          <a:ea typeface="+mj-ea"/>
        </a:defRPr>
      </a:lvl6pPr>
      <a:lvl7pPr marL="2971800" indent="-228600" algn="l" rtl="0" fontAlgn="base">
        <a:spcBef>
          <a:spcPct val="20000"/>
        </a:spcBef>
        <a:spcAft>
          <a:spcPct val="0"/>
        </a:spcAft>
        <a:buChar char="»"/>
        <a:defRPr sz="2000">
          <a:solidFill>
            <a:schemeClr val="accent2"/>
          </a:solidFill>
          <a:latin typeface="+mj-lt"/>
          <a:ea typeface="+mj-ea"/>
        </a:defRPr>
      </a:lvl7pPr>
      <a:lvl8pPr marL="3429000" indent="-228600" algn="l" rtl="0" fontAlgn="base">
        <a:spcBef>
          <a:spcPct val="20000"/>
        </a:spcBef>
        <a:spcAft>
          <a:spcPct val="0"/>
        </a:spcAft>
        <a:buChar char="»"/>
        <a:defRPr sz="2000">
          <a:solidFill>
            <a:schemeClr val="accent2"/>
          </a:solidFill>
          <a:latin typeface="+mj-lt"/>
          <a:ea typeface="+mj-ea"/>
        </a:defRPr>
      </a:lvl8pPr>
      <a:lvl9pPr marL="3886200" indent="-228600" algn="l" rtl="0" fontAlgn="base">
        <a:spcBef>
          <a:spcPct val="20000"/>
        </a:spcBef>
        <a:spcAft>
          <a:spcPct val="0"/>
        </a:spcAft>
        <a:buChar char="»"/>
        <a:defRPr sz="2000">
          <a:solidFill>
            <a:schemeClr val="accent2"/>
          </a:solidFill>
          <a:latin typeface="+mj-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audio" Target="../media/media2.m4a"/><Relationship Id="rId7" Type="http://schemas.openxmlformats.org/officeDocument/2006/relationships/image" Target="../media/image5.wmf"/><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wmf"/><Relationship Id="rId5" Type="http://schemas.openxmlformats.org/officeDocument/2006/relationships/notesSlide" Target="../notesSlides/notesSlide2.xml"/><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79F05B28-4739-406E-9BC4-D302F5A4D1AD}"/>
              </a:ext>
            </a:extLst>
          </p:cNvPr>
          <p:cNvSpPr>
            <a:spLocks noChangeArrowheads="1"/>
          </p:cNvSpPr>
          <p:nvPr/>
        </p:nvSpPr>
        <p:spPr bwMode="auto">
          <a:xfrm>
            <a:off x="914400" y="304800"/>
            <a:ext cx="7685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zh-CN" altLang="en-US" sz="4000" b="1">
                <a:solidFill>
                  <a:srgbClr val="A50021"/>
                </a:solidFill>
              </a:rPr>
              <a:t>通用计算机－看得见的计算机</a:t>
            </a:r>
          </a:p>
        </p:txBody>
      </p:sp>
      <p:sp>
        <p:nvSpPr>
          <p:cNvPr id="41986" name="Rectangle 3">
            <a:extLst>
              <a:ext uri="{FF2B5EF4-FFF2-40B4-BE49-F238E27FC236}">
                <a16:creationId xmlns:a16="http://schemas.microsoft.com/office/drawing/2014/main" id="{3791F38E-9D30-4619-BE33-C8A41A40C400}"/>
              </a:ext>
            </a:extLst>
          </p:cNvPr>
          <p:cNvSpPr>
            <a:spLocks noChangeArrowheads="1"/>
          </p:cNvSpPr>
          <p:nvPr/>
        </p:nvSpPr>
        <p:spPr bwMode="auto">
          <a:xfrm>
            <a:off x="685800" y="165576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
            </a:pPr>
            <a:endParaRPr lang="zh-CN" altLang="zh-CN" sz="3200" b="1">
              <a:solidFill>
                <a:schemeClr val="accent2"/>
              </a:solidFill>
              <a:latin typeface="楷体_GB2312" pitchFamily="49" charset="-122"/>
              <a:ea typeface="楷体_GB2312" pitchFamily="49" charset="-122"/>
            </a:endParaRPr>
          </a:p>
        </p:txBody>
      </p:sp>
      <p:sp>
        <p:nvSpPr>
          <p:cNvPr id="41987" name="Rectangle 4">
            <a:extLst>
              <a:ext uri="{FF2B5EF4-FFF2-40B4-BE49-F238E27FC236}">
                <a16:creationId xmlns:a16="http://schemas.microsoft.com/office/drawing/2014/main" id="{6AA9AD55-5C11-43DB-9F4A-52C504F2CEBC}"/>
              </a:ext>
            </a:extLst>
          </p:cNvPr>
          <p:cNvSpPr>
            <a:spLocks noChangeArrowheads="1"/>
          </p:cNvSpPr>
          <p:nvPr/>
        </p:nvSpPr>
        <p:spPr bwMode="auto">
          <a:xfrm>
            <a:off x="1042988" y="14478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40000"/>
              </a:spcBef>
              <a:buClr>
                <a:schemeClr val="accent2"/>
              </a:buClr>
              <a:buSzPct val="80000"/>
            </a:pPr>
            <a:r>
              <a:rPr lang="zh-CN" altLang="en-US" sz="2800" b="1">
                <a:solidFill>
                  <a:srgbClr val="084FA9"/>
                </a:solidFill>
                <a:latin typeface="楷体_GB2312" pitchFamily="49" charset="-122"/>
                <a:ea typeface="楷体_GB2312" pitchFamily="49" charset="-122"/>
              </a:rPr>
              <a:t>如：</a:t>
            </a:r>
            <a:r>
              <a:rPr lang="en-US" altLang="zh-CN" sz="2800" b="1">
                <a:solidFill>
                  <a:srgbClr val="084FA9"/>
                </a:solidFill>
                <a:latin typeface="楷体_GB2312" pitchFamily="49" charset="-122"/>
                <a:ea typeface="楷体_GB2312" pitchFamily="49" charset="-122"/>
              </a:rPr>
              <a:t>PC</a:t>
            </a:r>
            <a:r>
              <a:rPr lang="zh-CN" altLang="en-US" sz="2800" b="1">
                <a:solidFill>
                  <a:srgbClr val="084FA9"/>
                </a:solidFill>
                <a:latin typeface="楷体_GB2312" pitchFamily="49" charset="-122"/>
                <a:ea typeface="楷体_GB2312" pitchFamily="49" charset="-122"/>
              </a:rPr>
              <a:t>机、服务器、大型计算机等。</a:t>
            </a:r>
          </a:p>
        </p:txBody>
      </p:sp>
      <p:sp>
        <p:nvSpPr>
          <p:cNvPr id="41989" name="WordArt 5">
            <a:extLst>
              <a:ext uri="{FF2B5EF4-FFF2-40B4-BE49-F238E27FC236}">
                <a16:creationId xmlns:a16="http://schemas.microsoft.com/office/drawing/2014/main" id="{4467728F-FE83-4153-A2B4-416D2D38D49D}"/>
              </a:ext>
            </a:extLst>
          </p:cNvPr>
          <p:cNvSpPr>
            <a:spLocks noChangeArrowheads="1" noChangeShapeType="1" noTextEdit="1"/>
          </p:cNvSpPr>
          <p:nvPr/>
        </p:nvSpPr>
        <p:spPr bwMode="auto">
          <a:xfrm>
            <a:off x="1503363" y="3103563"/>
            <a:ext cx="1095375" cy="352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800" b="1">
                <a:solidFill>
                  <a:schemeClr val="accent2"/>
                </a:solidFill>
                <a:latin typeface="宋体" panose="02010600030101010101" pitchFamily="2" charset="-122"/>
              </a:rPr>
              <a:t>显示器</a:t>
            </a:r>
          </a:p>
        </p:txBody>
      </p:sp>
      <p:sp>
        <p:nvSpPr>
          <p:cNvPr id="159750" name="Line 6">
            <a:extLst>
              <a:ext uri="{FF2B5EF4-FFF2-40B4-BE49-F238E27FC236}">
                <a16:creationId xmlns:a16="http://schemas.microsoft.com/office/drawing/2014/main" id="{F985B9E9-B959-4276-9426-8126114F2FA0}"/>
              </a:ext>
            </a:extLst>
          </p:cNvPr>
          <p:cNvSpPr>
            <a:spLocks noChangeShapeType="1"/>
          </p:cNvSpPr>
          <p:nvPr/>
        </p:nvSpPr>
        <p:spPr bwMode="auto">
          <a:xfrm>
            <a:off x="2646363" y="3332163"/>
            <a:ext cx="12192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1" name="WordArt 7">
            <a:extLst>
              <a:ext uri="{FF2B5EF4-FFF2-40B4-BE49-F238E27FC236}">
                <a16:creationId xmlns:a16="http://schemas.microsoft.com/office/drawing/2014/main" id="{3FB18D83-379A-4533-8755-87A2E1F0ED5A}"/>
              </a:ext>
            </a:extLst>
          </p:cNvPr>
          <p:cNvSpPr>
            <a:spLocks noChangeArrowheads="1" noChangeShapeType="1" noTextEdit="1"/>
          </p:cNvSpPr>
          <p:nvPr/>
        </p:nvSpPr>
        <p:spPr bwMode="auto">
          <a:xfrm>
            <a:off x="1503363" y="4246563"/>
            <a:ext cx="1114425" cy="352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800" b="1">
                <a:solidFill>
                  <a:schemeClr val="accent2"/>
                </a:solidFill>
                <a:latin typeface="宋体" panose="02010600030101010101" pitchFamily="2" charset="-122"/>
              </a:rPr>
              <a:t>主  机</a:t>
            </a:r>
          </a:p>
        </p:txBody>
      </p:sp>
      <p:sp>
        <p:nvSpPr>
          <p:cNvPr id="159752" name="Line 8">
            <a:extLst>
              <a:ext uri="{FF2B5EF4-FFF2-40B4-BE49-F238E27FC236}">
                <a16:creationId xmlns:a16="http://schemas.microsoft.com/office/drawing/2014/main" id="{69B0D0BA-3693-40F3-87F2-6EB89EA39301}"/>
              </a:ext>
            </a:extLst>
          </p:cNvPr>
          <p:cNvSpPr>
            <a:spLocks noChangeShapeType="1"/>
          </p:cNvSpPr>
          <p:nvPr/>
        </p:nvSpPr>
        <p:spPr bwMode="auto">
          <a:xfrm>
            <a:off x="2646363" y="4398963"/>
            <a:ext cx="12192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3" name="WordArt 9">
            <a:extLst>
              <a:ext uri="{FF2B5EF4-FFF2-40B4-BE49-F238E27FC236}">
                <a16:creationId xmlns:a16="http://schemas.microsoft.com/office/drawing/2014/main" id="{D0A5F59A-44D7-43B0-99A1-53C22CF95895}"/>
              </a:ext>
            </a:extLst>
          </p:cNvPr>
          <p:cNvSpPr>
            <a:spLocks noChangeArrowheads="1" noChangeShapeType="1" noTextEdit="1"/>
          </p:cNvSpPr>
          <p:nvPr/>
        </p:nvSpPr>
        <p:spPr bwMode="auto">
          <a:xfrm>
            <a:off x="2036763" y="5694363"/>
            <a:ext cx="1133475" cy="352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800" b="1">
                <a:solidFill>
                  <a:schemeClr val="accent2"/>
                </a:solidFill>
                <a:latin typeface="宋体" panose="02010600030101010101" pitchFamily="2" charset="-122"/>
              </a:rPr>
              <a:t>鼠  标</a:t>
            </a:r>
          </a:p>
        </p:txBody>
      </p:sp>
      <p:sp>
        <p:nvSpPr>
          <p:cNvPr id="159754" name="Line 10">
            <a:extLst>
              <a:ext uri="{FF2B5EF4-FFF2-40B4-BE49-F238E27FC236}">
                <a16:creationId xmlns:a16="http://schemas.microsoft.com/office/drawing/2014/main" id="{73B44A72-351E-460D-8110-036EE3EBD1C5}"/>
              </a:ext>
            </a:extLst>
          </p:cNvPr>
          <p:cNvSpPr>
            <a:spLocks noChangeShapeType="1"/>
          </p:cNvSpPr>
          <p:nvPr/>
        </p:nvSpPr>
        <p:spPr bwMode="auto">
          <a:xfrm>
            <a:off x="3255963" y="5922963"/>
            <a:ext cx="1143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5" name="WordArt 11">
            <a:extLst>
              <a:ext uri="{FF2B5EF4-FFF2-40B4-BE49-F238E27FC236}">
                <a16:creationId xmlns:a16="http://schemas.microsoft.com/office/drawing/2014/main" id="{82FDDA86-8DFD-4015-A789-E64AFA6D03F0}"/>
              </a:ext>
            </a:extLst>
          </p:cNvPr>
          <p:cNvSpPr>
            <a:spLocks noChangeArrowheads="1" noChangeShapeType="1" noTextEdit="1"/>
          </p:cNvSpPr>
          <p:nvPr/>
        </p:nvSpPr>
        <p:spPr bwMode="auto">
          <a:xfrm>
            <a:off x="1579563" y="4932363"/>
            <a:ext cx="1133475" cy="352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800" b="1">
                <a:solidFill>
                  <a:schemeClr val="accent2"/>
                </a:solidFill>
                <a:latin typeface="宋体" panose="02010600030101010101" pitchFamily="2" charset="-122"/>
              </a:rPr>
              <a:t>键  盘</a:t>
            </a:r>
          </a:p>
        </p:txBody>
      </p:sp>
      <p:sp>
        <p:nvSpPr>
          <p:cNvPr id="159756" name="Line 12">
            <a:extLst>
              <a:ext uri="{FF2B5EF4-FFF2-40B4-BE49-F238E27FC236}">
                <a16:creationId xmlns:a16="http://schemas.microsoft.com/office/drawing/2014/main" id="{1F6D0D45-2D91-4DF8-8E42-6A9D8F3C3579}"/>
              </a:ext>
            </a:extLst>
          </p:cNvPr>
          <p:cNvSpPr>
            <a:spLocks noChangeShapeType="1"/>
          </p:cNvSpPr>
          <p:nvPr/>
        </p:nvSpPr>
        <p:spPr bwMode="auto">
          <a:xfrm>
            <a:off x="2951163" y="5160963"/>
            <a:ext cx="19812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7" name="WordArt 13">
            <a:extLst>
              <a:ext uri="{FF2B5EF4-FFF2-40B4-BE49-F238E27FC236}">
                <a16:creationId xmlns:a16="http://schemas.microsoft.com/office/drawing/2014/main" id="{6CD10F02-0C4E-46D0-A950-D515F6E5043F}"/>
              </a:ext>
            </a:extLst>
          </p:cNvPr>
          <p:cNvSpPr>
            <a:spLocks noChangeArrowheads="1" noChangeShapeType="1" noTextEdit="1"/>
          </p:cNvSpPr>
          <p:nvPr/>
        </p:nvSpPr>
        <p:spPr bwMode="auto">
          <a:xfrm>
            <a:off x="6248400" y="3332163"/>
            <a:ext cx="1828800" cy="6096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4800" b="1">
                <a:solidFill>
                  <a:schemeClr val="accent2"/>
                </a:solidFill>
                <a:latin typeface="宋体" panose="02010600030101010101" pitchFamily="2" charset="-122"/>
              </a:rPr>
              <a:t>硬  件</a:t>
            </a:r>
          </a:p>
        </p:txBody>
      </p:sp>
      <p:sp>
        <p:nvSpPr>
          <p:cNvPr id="41998" name="WordArt 14">
            <a:extLst>
              <a:ext uri="{FF2B5EF4-FFF2-40B4-BE49-F238E27FC236}">
                <a16:creationId xmlns:a16="http://schemas.microsoft.com/office/drawing/2014/main" id="{B88EDA6F-CD55-44D4-A02B-2E41D0B3B9A9}"/>
              </a:ext>
            </a:extLst>
          </p:cNvPr>
          <p:cNvSpPr>
            <a:spLocks noTextEdit="1"/>
          </p:cNvSpPr>
          <p:nvPr/>
        </p:nvSpPr>
        <p:spPr>
          <a:xfrm>
            <a:off x="5334000" y="4779963"/>
            <a:ext cx="3429000" cy="1219200"/>
          </a:xfrm>
          <a:prstGeom prst="rect">
            <a:avLst/>
          </a:prstGeom>
        </p:spPr>
        <p:txBody>
          <a:bodyPr wrap="none" fromWordArt="1">
            <a:prstTxWarp prst="textPlain">
              <a:avLst>
                <a:gd name="adj" fmla="val 50000"/>
              </a:avLst>
            </a:prstTxWarp>
            <a:normAutofit/>
          </a:bodyPr>
          <a:lstStyle/>
          <a:p>
            <a:pPr algn="ctr" eaLnBrk="0" hangingPunct="0"/>
            <a:r>
              <a:rPr lang="zh-CN" altLang="en-US" sz="2000" b="1" noProof="1">
                <a:solidFill>
                  <a:srgbClr val="FFFFFF"/>
                </a:solidFill>
                <a:latin typeface="宋体" panose="02010600030101010101" pitchFamily="2" charset="-122"/>
              </a:rPr>
              <a:t>诸如主机、显示器、键</a:t>
            </a:r>
          </a:p>
          <a:p>
            <a:pPr algn="ctr" eaLnBrk="0" hangingPunct="0"/>
            <a:r>
              <a:rPr lang="zh-CN" altLang="en-US" sz="2000" b="1" noProof="1">
                <a:solidFill>
                  <a:srgbClr val="FFFFFF"/>
                </a:solidFill>
                <a:latin typeface="宋体" panose="02010600030101010101" pitchFamily="2" charset="-122"/>
              </a:rPr>
              <a:t>盘、鼠标等看得见部件</a:t>
            </a:r>
          </a:p>
        </p:txBody>
      </p:sp>
      <p:grpSp>
        <p:nvGrpSpPr>
          <p:cNvPr id="2" name="Group 15">
            <a:extLst>
              <a:ext uri="{FF2B5EF4-FFF2-40B4-BE49-F238E27FC236}">
                <a16:creationId xmlns:a16="http://schemas.microsoft.com/office/drawing/2014/main" id="{88804663-27F8-442A-96DB-D1876B426895}"/>
              </a:ext>
            </a:extLst>
          </p:cNvPr>
          <p:cNvGrpSpPr>
            <a:grpSpLocks noChangeAspect="1"/>
          </p:cNvGrpSpPr>
          <p:nvPr/>
        </p:nvGrpSpPr>
        <p:grpSpPr bwMode="auto">
          <a:xfrm>
            <a:off x="2722563" y="2798763"/>
            <a:ext cx="3794125" cy="3532187"/>
            <a:chOff x="1715" y="1968"/>
            <a:chExt cx="2390" cy="2225"/>
          </a:xfrm>
        </p:grpSpPr>
        <p:sp>
          <p:nvSpPr>
            <p:cNvPr id="41999" name="AutoShape 16">
              <a:extLst>
                <a:ext uri="{FF2B5EF4-FFF2-40B4-BE49-F238E27FC236}">
                  <a16:creationId xmlns:a16="http://schemas.microsoft.com/office/drawing/2014/main" id="{3C52DC53-A7E6-4F77-9B9C-6F5A30E73679}"/>
                </a:ext>
              </a:extLst>
            </p:cNvPr>
            <p:cNvSpPr>
              <a:spLocks noChangeAspect="1" noChangeArrowheads="1" noTextEdit="1"/>
            </p:cNvSpPr>
            <p:nvPr/>
          </p:nvSpPr>
          <p:spPr bwMode="auto">
            <a:xfrm>
              <a:off x="1715" y="1968"/>
              <a:ext cx="2390" cy="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zh-CN" altLang="en-US"/>
            </a:p>
          </p:txBody>
        </p:sp>
        <p:grpSp>
          <p:nvGrpSpPr>
            <p:cNvPr id="42000" name="Group 17">
              <a:extLst>
                <a:ext uri="{FF2B5EF4-FFF2-40B4-BE49-F238E27FC236}">
                  <a16:creationId xmlns:a16="http://schemas.microsoft.com/office/drawing/2014/main" id="{00A859EC-A737-4234-B972-9B0D632762CC}"/>
                </a:ext>
              </a:extLst>
            </p:cNvPr>
            <p:cNvGrpSpPr>
              <a:grpSpLocks/>
            </p:cNvGrpSpPr>
            <p:nvPr/>
          </p:nvGrpSpPr>
          <p:grpSpPr bwMode="auto">
            <a:xfrm>
              <a:off x="1784" y="1989"/>
              <a:ext cx="2320" cy="2203"/>
              <a:chOff x="1784" y="1989"/>
              <a:chExt cx="2320" cy="2203"/>
            </a:xfrm>
          </p:grpSpPr>
          <p:sp>
            <p:nvSpPr>
              <p:cNvPr id="42001" name="Freeform 18">
                <a:extLst>
                  <a:ext uri="{FF2B5EF4-FFF2-40B4-BE49-F238E27FC236}">
                    <a16:creationId xmlns:a16="http://schemas.microsoft.com/office/drawing/2014/main" id="{6C1AF0BF-BB4E-4D9C-A240-9E349447DB85}"/>
                  </a:ext>
                </a:extLst>
              </p:cNvPr>
              <p:cNvSpPr>
                <a:spLocks noChangeArrowheads="1"/>
              </p:cNvSpPr>
              <p:nvPr/>
            </p:nvSpPr>
            <p:spPr bwMode="auto">
              <a:xfrm>
                <a:off x="2590" y="2620"/>
                <a:ext cx="1514" cy="1572"/>
              </a:xfrm>
              <a:custGeom>
                <a:avLst/>
                <a:gdLst>
                  <a:gd name="T0" fmla="*/ 1110 w 1514"/>
                  <a:gd name="T1" fmla="*/ 0 h 1572"/>
                  <a:gd name="T2" fmla="*/ 246 w 1514"/>
                  <a:gd name="T3" fmla="*/ 956 h 1572"/>
                  <a:gd name="T4" fmla="*/ 271 w 1514"/>
                  <a:gd name="T5" fmla="*/ 985 h 1572"/>
                  <a:gd name="T6" fmla="*/ 249 w 1514"/>
                  <a:gd name="T7" fmla="*/ 1024 h 1572"/>
                  <a:gd name="T8" fmla="*/ 229 w 1514"/>
                  <a:gd name="T9" fmla="*/ 1045 h 1572"/>
                  <a:gd name="T10" fmla="*/ 203 w 1514"/>
                  <a:gd name="T11" fmla="*/ 1034 h 1572"/>
                  <a:gd name="T12" fmla="*/ 198 w 1514"/>
                  <a:gd name="T13" fmla="*/ 1019 h 1572"/>
                  <a:gd name="T14" fmla="*/ 185 w 1514"/>
                  <a:gd name="T15" fmla="*/ 945 h 1572"/>
                  <a:gd name="T16" fmla="*/ 176 w 1514"/>
                  <a:gd name="T17" fmla="*/ 943 h 1572"/>
                  <a:gd name="T18" fmla="*/ 161 w 1514"/>
                  <a:gd name="T19" fmla="*/ 994 h 1572"/>
                  <a:gd name="T20" fmla="*/ 156 w 1514"/>
                  <a:gd name="T21" fmla="*/ 1040 h 1572"/>
                  <a:gd name="T22" fmla="*/ 153 w 1514"/>
                  <a:gd name="T23" fmla="*/ 1050 h 1572"/>
                  <a:gd name="T24" fmla="*/ 138 w 1514"/>
                  <a:gd name="T25" fmla="*/ 1084 h 1572"/>
                  <a:gd name="T26" fmla="*/ 116 w 1514"/>
                  <a:gd name="T27" fmla="*/ 1106 h 1572"/>
                  <a:gd name="T28" fmla="*/ 93 w 1514"/>
                  <a:gd name="T29" fmla="*/ 1103 h 1572"/>
                  <a:gd name="T30" fmla="*/ 87 w 1514"/>
                  <a:gd name="T31" fmla="*/ 1089 h 1572"/>
                  <a:gd name="T32" fmla="*/ 65 w 1514"/>
                  <a:gd name="T33" fmla="*/ 1066 h 1572"/>
                  <a:gd name="T34" fmla="*/ 37 w 1514"/>
                  <a:gd name="T35" fmla="*/ 1062 h 1572"/>
                  <a:gd name="T36" fmla="*/ 14 w 1514"/>
                  <a:gd name="T37" fmla="*/ 1073 h 1572"/>
                  <a:gd name="T38" fmla="*/ 4 w 1514"/>
                  <a:gd name="T39" fmla="*/ 1155 h 1572"/>
                  <a:gd name="T40" fmla="*/ 24 w 1514"/>
                  <a:gd name="T41" fmla="*/ 1175 h 1572"/>
                  <a:gd name="T42" fmla="*/ 43 w 1514"/>
                  <a:gd name="T43" fmla="*/ 1178 h 1572"/>
                  <a:gd name="T44" fmla="*/ 61 w 1514"/>
                  <a:gd name="T45" fmla="*/ 1176 h 1572"/>
                  <a:gd name="T46" fmla="*/ 92 w 1514"/>
                  <a:gd name="T47" fmla="*/ 1180 h 1572"/>
                  <a:gd name="T48" fmla="*/ 132 w 1514"/>
                  <a:gd name="T49" fmla="*/ 1208 h 1572"/>
                  <a:gd name="T50" fmla="*/ 193 w 1514"/>
                  <a:gd name="T51" fmla="*/ 1253 h 1572"/>
                  <a:gd name="T52" fmla="*/ 118 w 1514"/>
                  <a:gd name="T53" fmla="*/ 1354 h 1572"/>
                  <a:gd name="T54" fmla="*/ 345 w 1514"/>
                  <a:gd name="T55" fmla="*/ 1572 h 1572"/>
                  <a:gd name="T56" fmla="*/ 464 w 1514"/>
                  <a:gd name="T57" fmla="*/ 1429 h 1572"/>
                  <a:gd name="T58" fmla="*/ 243 w 1514"/>
                  <a:gd name="T59" fmla="*/ 1206 h 1572"/>
                  <a:gd name="T60" fmla="*/ 231 w 1514"/>
                  <a:gd name="T61" fmla="*/ 1206 h 1572"/>
                  <a:gd name="T62" fmla="*/ 154 w 1514"/>
                  <a:gd name="T63" fmla="*/ 1207 h 1572"/>
                  <a:gd name="T64" fmla="*/ 104 w 1514"/>
                  <a:gd name="T65" fmla="*/ 1172 h 1572"/>
                  <a:gd name="T66" fmla="*/ 86 w 1514"/>
                  <a:gd name="T67" fmla="*/ 1164 h 1572"/>
                  <a:gd name="T68" fmla="*/ 66 w 1514"/>
                  <a:gd name="T69" fmla="*/ 1163 h 1572"/>
                  <a:gd name="T70" fmla="*/ 34 w 1514"/>
                  <a:gd name="T71" fmla="*/ 1163 h 1572"/>
                  <a:gd name="T72" fmla="*/ 19 w 1514"/>
                  <a:gd name="T73" fmla="*/ 1155 h 1572"/>
                  <a:gd name="T74" fmla="*/ 17 w 1514"/>
                  <a:gd name="T75" fmla="*/ 1094 h 1572"/>
                  <a:gd name="T76" fmla="*/ 34 w 1514"/>
                  <a:gd name="T77" fmla="*/ 1077 h 1572"/>
                  <a:gd name="T78" fmla="*/ 55 w 1514"/>
                  <a:gd name="T79" fmla="*/ 1078 h 1572"/>
                  <a:gd name="T80" fmla="*/ 72 w 1514"/>
                  <a:gd name="T81" fmla="*/ 1086 h 1572"/>
                  <a:gd name="T82" fmla="*/ 80 w 1514"/>
                  <a:gd name="T83" fmla="*/ 1110 h 1572"/>
                  <a:gd name="T84" fmla="*/ 110 w 1514"/>
                  <a:gd name="T85" fmla="*/ 1120 h 1572"/>
                  <a:gd name="T86" fmla="*/ 143 w 1514"/>
                  <a:gd name="T87" fmla="*/ 1102 h 1572"/>
                  <a:gd name="T88" fmla="*/ 161 w 1514"/>
                  <a:gd name="T89" fmla="*/ 1063 h 1572"/>
                  <a:gd name="T90" fmla="*/ 172 w 1514"/>
                  <a:gd name="T91" fmla="*/ 1022 h 1572"/>
                  <a:gd name="T92" fmla="*/ 176 w 1514"/>
                  <a:gd name="T93" fmla="*/ 974 h 1572"/>
                  <a:gd name="T94" fmla="*/ 184 w 1514"/>
                  <a:gd name="T95" fmla="*/ 984 h 1572"/>
                  <a:gd name="T96" fmla="*/ 187 w 1514"/>
                  <a:gd name="T97" fmla="*/ 1032 h 1572"/>
                  <a:gd name="T98" fmla="*/ 200 w 1514"/>
                  <a:gd name="T99" fmla="*/ 1050 h 1572"/>
                  <a:gd name="T100" fmla="*/ 220 w 1514"/>
                  <a:gd name="T101" fmla="*/ 1057 h 1572"/>
                  <a:gd name="T102" fmla="*/ 243 w 1514"/>
                  <a:gd name="T103" fmla="*/ 1052 h 1572"/>
                  <a:gd name="T104" fmla="*/ 271 w 1514"/>
                  <a:gd name="T105" fmla="*/ 1016 h 1572"/>
                  <a:gd name="T106" fmla="*/ 647 w 1514"/>
                  <a:gd name="T107" fmla="*/ 1327 h 1572"/>
                  <a:gd name="T108" fmla="*/ 1511 w 1514"/>
                  <a:gd name="T109" fmla="*/ 374 h 1572"/>
                  <a:gd name="T110" fmla="*/ 1511 w 1514"/>
                  <a:gd name="T111" fmla="*/ 361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4" h="1572">
                    <a:moveTo>
                      <a:pt x="1511" y="361"/>
                    </a:moveTo>
                    <a:lnTo>
                      <a:pt x="1116" y="2"/>
                    </a:lnTo>
                    <a:lnTo>
                      <a:pt x="1112" y="0"/>
                    </a:lnTo>
                    <a:lnTo>
                      <a:pt x="1110" y="0"/>
                    </a:lnTo>
                    <a:lnTo>
                      <a:pt x="1106" y="1"/>
                    </a:lnTo>
                    <a:lnTo>
                      <a:pt x="1103" y="2"/>
                    </a:lnTo>
                    <a:lnTo>
                      <a:pt x="249" y="954"/>
                    </a:lnTo>
                    <a:lnTo>
                      <a:pt x="246" y="956"/>
                    </a:lnTo>
                    <a:lnTo>
                      <a:pt x="246" y="960"/>
                    </a:lnTo>
                    <a:lnTo>
                      <a:pt x="246" y="964"/>
                    </a:lnTo>
                    <a:lnTo>
                      <a:pt x="249" y="966"/>
                    </a:lnTo>
                    <a:lnTo>
                      <a:pt x="271" y="985"/>
                    </a:lnTo>
                    <a:lnTo>
                      <a:pt x="266" y="995"/>
                    </a:lnTo>
                    <a:lnTo>
                      <a:pt x="261" y="1005"/>
                    </a:lnTo>
                    <a:lnTo>
                      <a:pt x="255" y="1015"/>
                    </a:lnTo>
                    <a:lnTo>
                      <a:pt x="249" y="1024"/>
                    </a:lnTo>
                    <a:lnTo>
                      <a:pt x="243" y="1033"/>
                    </a:lnTo>
                    <a:lnTo>
                      <a:pt x="238" y="1039"/>
                    </a:lnTo>
                    <a:lnTo>
                      <a:pt x="233" y="1043"/>
                    </a:lnTo>
                    <a:lnTo>
                      <a:pt x="229" y="1045"/>
                    </a:lnTo>
                    <a:lnTo>
                      <a:pt x="222" y="1044"/>
                    </a:lnTo>
                    <a:lnTo>
                      <a:pt x="215" y="1043"/>
                    </a:lnTo>
                    <a:lnTo>
                      <a:pt x="209" y="1039"/>
                    </a:lnTo>
                    <a:lnTo>
                      <a:pt x="203" y="1034"/>
                    </a:lnTo>
                    <a:lnTo>
                      <a:pt x="200" y="1032"/>
                    </a:lnTo>
                    <a:lnTo>
                      <a:pt x="199" y="1028"/>
                    </a:lnTo>
                    <a:lnTo>
                      <a:pt x="198" y="1024"/>
                    </a:lnTo>
                    <a:lnTo>
                      <a:pt x="198" y="1019"/>
                    </a:lnTo>
                    <a:lnTo>
                      <a:pt x="199" y="1001"/>
                    </a:lnTo>
                    <a:lnTo>
                      <a:pt x="198" y="979"/>
                    </a:lnTo>
                    <a:lnTo>
                      <a:pt x="193" y="959"/>
                    </a:lnTo>
                    <a:lnTo>
                      <a:pt x="185" y="945"/>
                    </a:lnTo>
                    <a:lnTo>
                      <a:pt x="183" y="944"/>
                    </a:lnTo>
                    <a:lnTo>
                      <a:pt x="181" y="943"/>
                    </a:lnTo>
                    <a:lnTo>
                      <a:pt x="178" y="943"/>
                    </a:lnTo>
                    <a:lnTo>
                      <a:pt x="176" y="943"/>
                    </a:lnTo>
                    <a:lnTo>
                      <a:pt x="170" y="948"/>
                    </a:lnTo>
                    <a:lnTo>
                      <a:pt x="165" y="957"/>
                    </a:lnTo>
                    <a:lnTo>
                      <a:pt x="162" y="973"/>
                    </a:lnTo>
                    <a:lnTo>
                      <a:pt x="161" y="994"/>
                    </a:lnTo>
                    <a:lnTo>
                      <a:pt x="161" y="1007"/>
                    </a:lnTo>
                    <a:lnTo>
                      <a:pt x="160" y="1019"/>
                    </a:lnTo>
                    <a:lnTo>
                      <a:pt x="159" y="1032"/>
                    </a:lnTo>
                    <a:lnTo>
                      <a:pt x="156" y="1040"/>
                    </a:lnTo>
                    <a:lnTo>
                      <a:pt x="156" y="1041"/>
                    </a:lnTo>
                    <a:lnTo>
                      <a:pt x="155" y="1045"/>
                    </a:lnTo>
                    <a:lnTo>
                      <a:pt x="153" y="1049"/>
                    </a:lnTo>
                    <a:lnTo>
                      <a:pt x="153" y="1050"/>
                    </a:lnTo>
                    <a:lnTo>
                      <a:pt x="150" y="1058"/>
                    </a:lnTo>
                    <a:lnTo>
                      <a:pt x="147" y="1067"/>
                    </a:lnTo>
                    <a:lnTo>
                      <a:pt x="143" y="1075"/>
                    </a:lnTo>
                    <a:lnTo>
                      <a:pt x="138" y="1084"/>
                    </a:lnTo>
                    <a:lnTo>
                      <a:pt x="134" y="1092"/>
                    </a:lnTo>
                    <a:lnTo>
                      <a:pt x="128" y="1099"/>
                    </a:lnTo>
                    <a:lnTo>
                      <a:pt x="122" y="1103"/>
                    </a:lnTo>
                    <a:lnTo>
                      <a:pt x="116" y="1106"/>
                    </a:lnTo>
                    <a:lnTo>
                      <a:pt x="109" y="1107"/>
                    </a:lnTo>
                    <a:lnTo>
                      <a:pt x="103" y="1107"/>
                    </a:lnTo>
                    <a:lnTo>
                      <a:pt x="98" y="1106"/>
                    </a:lnTo>
                    <a:lnTo>
                      <a:pt x="93" y="1103"/>
                    </a:lnTo>
                    <a:lnTo>
                      <a:pt x="90" y="1101"/>
                    </a:lnTo>
                    <a:lnTo>
                      <a:pt x="88" y="1097"/>
                    </a:lnTo>
                    <a:lnTo>
                      <a:pt x="87" y="1094"/>
                    </a:lnTo>
                    <a:lnTo>
                      <a:pt x="87" y="1089"/>
                    </a:lnTo>
                    <a:lnTo>
                      <a:pt x="86" y="1083"/>
                    </a:lnTo>
                    <a:lnTo>
                      <a:pt x="81" y="1077"/>
                    </a:lnTo>
                    <a:lnTo>
                      <a:pt x="73" y="1071"/>
                    </a:lnTo>
                    <a:lnTo>
                      <a:pt x="65" y="1066"/>
                    </a:lnTo>
                    <a:lnTo>
                      <a:pt x="59" y="1063"/>
                    </a:lnTo>
                    <a:lnTo>
                      <a:pt x="52" y="1062"/>
                    </a:lnTo>
                    <a:lnTo>
                      <a:pt x="44" y="1062"/>
                    </a:lnTo>
                    <a:lnTo>
                      <a:pt x="37" y="1062"/>
                    </a:lnTo>
                    <a:lnTo>
                      <a:pt x="31" y="1063"/>
                    </a:lnTo>
                    <a:lnTo>
                      <a:pt x="24" y="1066"/>
                    </a:lnTo>
                    <a:lnTo>
                      <a:pt x="19" y="1069"/>
                    </a:lnTo>
                    <a:lnTo>
                      <a:pt x="14" y="1073"/>
                    </a:lnTo>
                    <a:lnTo>
                      <a:pt x="5" y="1089"/>
                    </a:lnTo>
                    <a:lnTo>
                      <a:pt x="0" y="1111"/>
                    </a:lnTo>
                    <a:lnTo>
                      <a:pt x="0" y="1134"/>
                    </a:lnTo>
                    <a:lnTo>
                      <a:pt x="4" y="1155"/>
                    </a:lnTo>
                    <a:lnTo>
                      <a:pt x="8" y="1163"/>
                    </a:lnTo>
                    <a:lnTo>
                      <a:pt x="14" y="1169"/>
                    </a:lnTo>
                    <a:lnTo>
                      <a:pt x="19" y="1173"/>
                    </a:lnTo>
                    <a:lnTo>
                      <a:pt x="24" y="1175"/>
                    </a:lnTo>
                    <a:lnTo>
                      <a:pt x="28" y="1176"/>
                    </a:lnTo>
                    <a:lnTo>
                      <a:pt x="33" y="1176"/>
                    </a:lnTo>
                    <a:lnTo>
                      <a:pt x="38" y="1176"/>
                    </a:lnTo>
                    <a:lnTo>
                      <a:pt x="43" y="1178"/>
                    </a:lnTo>
                    <a:lnTo>
                      <a:pt x="47" y="1178"/>
                    </a:lnTo>
                    <a:lnTo>
                      <a:pt x="52" y="1178"/>
                    </a:lnTo>
                    <a:lnTo>
                      <a:pt x="56" y="1176"/>
                    </a:lnTo>
                    <a:lnTo>
                      <a:pt x="61" y="1176"/>
                    </a:lnTo>
                    <a:lnTo>
                      <a:pt x="70" y="1176"/>
                    </a:lnTo>
                    <a:lnTo>
                      <a:pt x="78" y="1176"/>
                    </a:lnTo>
                    <a:lnTo>
                      <a:pt x="86" y="1178"/>
                    </a:lnTo>
                    <a:lnTo>
                      <a:pt x="92" y="1180"/>
                    </a:lnTo>
                    <a:lnTo>
                      <a:pt x="98" y="1184"/>
                    </a:lnTo>
                    <a:lnTo>
                      <a:pt x="106" y="1190"/>
                    </a:lnTo>
                    <a:lnTo>
                      <a:pt x="118" y="1198"/>
                    </a:lnTo>
                    <a:lnTo>
                      <a:pt x="132" y="1208"/>
                    </a:lnTo>
                    <a:lnTo>
                      <a:pt x="148" y="1219"/>
                    </a:lnTo>
                    <a:lnTo>
                      <a:pt x="164" y="1230"/>
                    </a:lnTo>
                    <a:lnTo>
                      <a:pt x="178" y="1242"/>
                    </a:lnTo>
                    <a:lnTo>
                      <a:pt x="193" y="1253"/>
                    </a:lnTo>
                    <a:lnTo>
                      <a:pt x="120" y="1344"/>
                    </a:lnTo>
                    <a:lnTo>
                      <a:pt x="118" y="1347"/>
                    </a:lnTo>
                    <a:lnTo>
                      <a:pt x="118" y="1350"/>
                    </a:lnTo>
                    <a:lnTo>
                      <a:pt x="118" y="1354"/>
                    </a:lnTo>
                    <a:lnTo>
                      <a:pt x="121" y="1356"/>
                    </a:lnTo>
                    <a:lnTo>
                      <a:pt x="339" y="1571"/>
                    </a:lnTo>
                    <a:lnTo>
                      <a:pt x="341" y="1572"/>
                    </a:lnTo>
                    <a:lnTo>
                      <a:pt x="345" y="1572"/>
                    </a:lnTo>
                    <a:lnTo>
                      <a:pt x="349" y="1572"/>
                    </a:lnTo>
                    <a:lnTo>
                      <a:pt x="351" y="1569"/>
                    </a:lnTo>
                    <a:lnTo>
                      <a:pt x="463" y="1432"/>
                    </a:lnTo>
                    <a:lnTo>
                      <a:pt x="464" y="1429"/>
                    </a:lnTo>
                    <a:lnTo>
                      <a:pt x="464" y="1426"/>
                    </a:lnTo>
                    <a:lnTo>
                      <a:pt x="464" y="1422"/>
                    </a:lnTo>
                    <a:lnTo>
                      <a:pt x="462" y="1420"/>
                    </a:lnTo>
                    <a:lnTo>
                      <a:pt x="243" y="1206"/>
                    </a:lnTo>
                    <a:lnTo>
                      <a:pt x="239" y="1203"/>
                    </a:lnTo>
                    <a:lnTo>
                      <a:pt x="237" y="1203"/>
                    </a:lnTo>
                    <a:lnTo>
                      <a:pt x="233" y="1203"/>
                    </a:lnTo>
                    <a:lnTo>
                      <a:pt x="231" y="1206"/>
                    </a:lnTo>
                    <a:lnTo>
                      <a:pt x="201" y="1242"/>
                    </a:lnTo>
                    <a:lnTo>
                      <a:pt x="185" y="1231"/>
                    </a:lnTo>
                    <a:lnTo>
                      <a:pt x="170" y="1219"/>
                    </a:lnTo>
                    <a:lnTo>
                      <a:pt x="154" y="1207"/>
                    </a:lnTo>
                    <a:lnTo>
                      <a:pt x="139" y="1196"/>
                    </a:lnTo>
                    <a:lnTo>
                      <a:pt x="125" y="1186"/>
                    </a:lnTo>
                    <a:lnTo>
                      <a:pt x="112" y="1178"/>
                    </a:lnTo>
                    <a:lnTo>
                      <a:pt x="104" y="1172"/>
                    </a:lnTo>
                    <a:lnTo>
                      <a:pt x="98" y="1168"/>
                    </a:lnTo>
                    <a:lnTo>
                      <a:pt x="94" y="1167"/>
                    </a:lnTo>
                    <a:lnTo>
                      <a:pt x="90" y="1165"/>
                    </a:lnTo>
                    <a:lnTo>
                      <a:pt x="86" y="1164"/>
                    </a:lnTo>
                    <a:lnTo>
                      <a:pt x="82" y="1163"/>
                    </a:lnTo>
                    <a:lnTo>
                      <a:pt x="77" y="1163"/>
                    </a:lnTo>
                    <a:lnTo>
                      <a:pt x="72" y="1163"/>
                    </a:lnTo>
                    <a:lnTo>
                      <a:pt x="66" y="1163"/>
                    </a:lnTo>
                    <a:lnTo>
                      <a:pt x="61" y="1163"/>
                    </a:lnTo>
                    <a:lnTo>
                      <a:pt x="53" y="1164"/>
                    </a:lnTo>
                    <a:lnTo>
                      <a:pt x="43" y="1164"/>
                    </a:lnTo>
                    <a:lnTo>
                      <a:pt x="34" y="1163"/>
                    </a:lnTo>
                    <a:lnTo>
                      <a:pt x="26" y="1162"/>
                    </a:lnTo>
                    <a:lnTo>
                      <a:pt x="24" y="1161"/>
                    </a:lnTo>
                    <a:lnTo>
                      <a:pt x="21" y="1158"/>
                    </a:lnTo>
                    <a:lnTo>
                      <a:pt x="19" y="1155"/>
                    </a:lnTo>
                    <a:lnTo>
                      <a:pt x="16" y="1150"/>
                    </a:lnTo>
                    <a:lnTo>
                      <a:pt x="13" y="1133"/>
                    </a:lnTo>
                    <a:lnTo>
                      <a:pt x="14" y="1112"/>
                    </a:lnTo>
                    <a:lnTo>
                      <a:pt x="17" y="1094"/>
                    </a:lnTo>
                    <a:lnTo>
                      <a:pt x="24" y="1082"/>
                    </a:lnTo>
                    <a:lnTo>
                      <a:pt x="27" y="1079"/>
                    </a:lnTo>
                    <a:lnTo>
                      <a:pt x="31" y="1078"/>
                    </a:lnTo>
                    <a:lnTo>
                      <a:pt x="34" y="1077"/>
                    </a:lnTo>
                    <a:lnTo>
                      <a:pt x="41" y="1075"/>
                    </a:lnTo>
                    <a:lnTo>
                      <a:pt x="45" y="1075"/>
                    </a:lnTo>
                    <a:lnTo>
                      <a:pt x="50" y="1077"/>
                    </a:lnTo>
                    <a:lnTo>
                      <a:pt x="55" y="1078"/>
                    </a:lnTo>
                    <a:lnTo>
                      <a:pt x="60" y="1079"/>
                    </a:lnTo>
                    <a:lnTo>
                      <a:pt x="66" y="1082"/>
                    </a:lnTo>
                    <a:lnTo>
                      <a:pt x="71" y="1084"/>
                    </a:lnTo>
                    <a:lnTo>
                      <a:pt x="72" y="1086"/>
                    </a:lnTo>
                    <a:lnTo>
                      <a:pt x="73" y="1089"/>
                    </a:lnTo>
                    <a:lnTo>
                      <a:pt x="75" y="1096"/>
                    </a:lnTo>
                    <a:lnTo>
                      <a:pt x="76" y="1103"/>
                    </a:lnTo>
                    <a:lnTo>
                      <a:pt x="80" y="1110"/>
                    </a:lnTo>
                    <a:lnTo>
                      <a:pt x="84" y="1114"/>
                    </a:lnTo>
                    <a:lnTo>
                      <a:pt x="92" y="1118"/>
                    </a:lnTo>
                    <a:lnTo>
                      <a:pt x="100" y="1120"/>
                    </a:lnTo>
                    <a:lnTo>
                      <a:pt x="110" y="1120"/>
                    </a:lnTo>
                    <a:lnTo>
                      <a:pt x="120" y="1119"/>
                    </a:lnTo>
                    <a:lnTo>
                      <a:pt x="128" y="1116"/>
                    </a:lnTo>
                    <a:lnTo>
                      <a:pt x="136" y="1110"/>
                    </a:lnTo>
                    <a:lnTo>
                      <a:pt x="143" y="1102"/>
                    </a:lnTo>
                    <a:lnTo>
                      <a:pt x="148" y="1094"/>
                    </a:lnTo>
                    <a:lnTo>
                      <a:pt x="153" y="1084"/>
                    </a:lnTo>
                    <a:lnTo>
                      <a:pt x="157" y="1074"/>
                    </a:lnTo>
                    <a:lnTo>
                      <a:pt x="161" y="1063"/>
                    </a:lnTo>
                    <a:lnTo>
                      <a:pt x="165" y="1054"/>
                    </a:lnTo>
                    <a:lnTo>
                      <a:pt x="168" y="1045"/>
                    </a:lnTo>
                    <a:lnTo>
                      <a:pt x="171" y="1034"/>
                    </a:lnTo>
                    <a:lnTo>
                      <a:pt x="172" y="1022"/>
                    </a:lnTo>
                    <a:lnTo>
                      <a:pt x="173" y="1009"/>
                    </a:lnTo>
                    <a:lnTo>
                      <a:pt x="175" y="995"/>
                    </a:lnTo>
                    <a:lnTo>
                      <a:pt x="176" y="985"/>
                    </a:lnTo>
                    <a:lnTo>
                      <a:pt x="176" y="974"/>
                    </a:lnTo>
                    <a:lnTo>
                      <a:pt x="177" y="965"/>
                    </a:lnTo>
                    <a:lnTo>
                      <a:pt x="178" y="957"/>
                    </a:lnTo>
                    <a:lnTo>
                      <a:pt x="182" y="968"/>
                    </a:lnTo>
                    <a:lnTo>
                      <a:pt x="184" y="984"/>
                    </a:lnTo>
                    <a:lnTo>
                      <a:pt x="185" y="1002"/>
                    </a:lnTo>
                    <a:lnTo>
                      <a:pt x="185" y="1018"/>
                    </a:lnTo>
                    <a:lnTo>
                      <a:pt x="185" y="1026"/>
                    </a:lnTo>
                    <a:lnTo>
                      <a:pt x="187" y="1032"/>
                    </a:lnTo>
                    <a:lnTo>
                      <a:pt x="189" y="1038"/>
                    </a:lnTo>
                    <a:lnTo>
                      <a:pt x="193" y="1043"/>
                    </a:lnTo>
                    <a:lnTo>
                      <a:pt x="196" y="1046"/>
                    </a:lnTo>
                    <a:lnTo>
                      <a:pt x="200" y="1050"/>
                    </a:lnTo>
                    <a:lnTo>
                      <a:pt x="205" y="1052"/>
                    </a:lnTo>
                    <a:lnTo>
                      <a:pt x="210" y="1055"/>
                    </a:lnTo>
                    <a:lnTo>
                      <a:pt x="215" y="1056"/>
                    </a:lnTo>
                    <a:lnTo>
                      <a:pt x="220" y="1057"/>
                    </a:lnTo>
                    <a:lnTo>
                      <a:pt x="224" y="1058"/>
                    </a:lnTo>
                    <a:lnTo>
                      <a:pt x="229" y="1058"/>
                    </a:lnTo>
                    <a:lnTo>
                      <a:pt x="235" y="1057"/>
                    </a:lnTo>
                    <a:lnTo>
                      <a:pt x="243" y="1052"/>
                    </a:lnTo>
                    <a:lnTo>
                      <a:pt x="250" y="1045"/>
                    </a:lnTo>
                    <a:lnTo>
                      <a:pt x="257" y="1037"/>
                    </a:lnTo>
                    <a:lnTo>
                      <a:pt x="263" y="1027"/>
                    </a:lnTo>
                    <a:lnTo>
                      <a:pt x="271" y="1016"/>
                    </a:lnTo>
                    <a:lnTo>
                      <a:pt x="277" y="1005"/>
                    </a:lnTo>
                    <a:lnTo>
                      <a:pt x="282" y="995"/>
                    </a:lnTo>
                    <a:lnTo>
                      <a:pt x="643" y="1325"/>
                    </a:lnTo>
                    <a:lnTo>
                      <a:pt x="647" y="1327"/>
                    </a:lnTo>
                    <a:lnTo>
                      <a:pt x="649" y="1327"/>
                    </a:lnTo>
                    <a:lnTo>
                      <a:pt x="653" y="1326"/>
                    </a:lnTo>
                    <a:lnTo>
                      <a:pt x="655" y="1325"/>
                    </a:lnTo>
                    <a:lnTo>
                      <a:pt x="1511" y="374"/>
                    </a:lnTo>
                    <a:lnTo>
                      <a:pt x="1514" y="371"/>
                    </a:lnTo>
                    <a:lnTo>
                      <a:pt x="1514" y="367"/>
                    </a:lnTo>
                    <a:lnTo>
                      <a:pt x="1514" y="364"/>
                    </a:lnTo>
                    <a:lnTo>
                      <a:pt x="1511" y="361"/>
                    </a:lnTo>
                    <a:close/>
                  </a:path>
                </a:pathLst>
              </a:custGeom>
              <a:solidFill>
                <a:srgbClr val="C4B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02" name="Freeform 19">
                <a:extLst>
                  <a:ext uri="{FF2B5EF4-FFF2-40B4-BE49-F238E27FC236}">
                    <a16:creationId xmlns:a16="http://schemas.microsoft.com/office/drawing/2014/main" id="{5655F891-9A8C-4FA9-B551-CCD2428E7589}"/>
                  </a:ext>
                </a:extLst>
              </p:cNvPr>
              <p:cNvSpPr>
                <a:spLocks noChangeArrowheads="1"/>
              </p:cNvSpPr>
              <p:nvPr/>
            </p:nvSpPr>
            <p:spPr bwMode="auto">
              <a:xfrm>
                <a:off x="1784" y="1989"/>
                <a:ext cx="1671" cy="1529"/>
              </a:xfrm>
              <a:custGeom>
                <a:avLst/>
                <a:gdLst>
                  <a:gd name="T0" fmla="*/ 1080 w 1671"/>
                  <a:gd name="T1" fmla="*/ 1323 h 1529"/>
                  <a:gd name="T2" fmla="*/ 1218 w 1671"/>
                  <a:gd name="T3" fmla="*/ 1290 h 1529"/>
                  <a:gd name="T4" fmla="*/ 1278 w 1671"/>
                  <a:gd name="T5" fmla="*/ 1284 h 1529"/>
                  <a:gd name="T6" fmla="*/ 1118 w 1671"/>
                  <a:gd name="T7" fmla="*/ 1299 h 1529"/>
                  <a:gd name="T8" fmla="*/ 960 w 1671"/>
                  <a:gd name="T9" fmla="*/ 1366 h 1529"/>
                  <a:gd name="T10" fmla="*/ 774 w 1671"/>
                  <a:gd name="T11" fmla="*/ 1474 h 1529"/>
                  <a:gd name="T12" fmla="*/ 632 w 1671"/>
                  <a:gd name="T13" fmla="*/ 1497 h 1529"/>
                  <a:gd name="T14" fmla="*/ 603 w 1671"/>
                  <a:gd name="T15" fmla="*/ 1484 h 1529"/>
                  <a:gd name="T16" fmla="*/ 557 w 1671"/>
                  <a:gd name="T17" fmla="*/ 1468 h 1529"/>
                  <a:gd name="T18" fmla="*/ 496 w 1671"/>
                  <a:gd name="T19" fmla="*/ 1456 h 1529"/>
                  <a:gd name="T20" fmla="*/ 462 w 1671"/>
                  <a:gd name="T21" fmla="*/ 1422 h 1529"/>
                  <a:gd name="T22" fmla="*/ 397 w 1671"/>
                  <a:gd name="T23" fmla="*/ 1388 h 1529"/>
                  <a:gd name="T24" fmla="*/ 346 w 1671"/>
                  <a:gd name="T25" fmla="*/ 1363 h 1529"/>
                  <a:gd name="T26" fmla="*/ 282 w 1671"/>
                  <a:gd name="T27" fmla="*/ 1335 h 1529"/>
                  <a:gd name="T28" fmla="*/ 217 w 1671"/>
                  <a:gd name="T29" fmla="*/ 1322 h 1529"/>
                  <a:gd name="T30" fmla="*/ 184 w 1671"/>
                  <a:gd name="T31" fmla="*/ 1277 h 1529"/>
                  <a:gd name="T32" fmla="*/ 155 w 1671"/>
                  <a:gd name="T33" fmla="*/ 1226 h 1529"/>
                  <a:gd name="T34" fmla="*/ 134 w 1671"/>
                  <a:gd name="T35" fmla="*/ 1164 h 1529"/>
                  <a:gd name="T36" fmla="*/ 122 w 1671"/>
                  <a:gd name="T37" fmla="*/ 1098 h 1529"/>
                  <a:gd name="T38" fmla="*/ 99 w 1671"/>
                  <a:gd name="T39" fmla="*/ 1046 h 1529"/>
                  <a:gd name="T40" fmla="*/ 59 w 1671"/>
                  <a:gd name="T41" fmla="*/ 978 h 1529"/>
                  <a:gd name="T42" fmla="*/ 58 w 1671"/>
                  <a:gd name="T43" fmla="*/ 885 h 1529"/>
                  <a:gd name="T44" fmla="*/ 98 w 1671"/>
                  <a:gd name="T45" fmla="*/ 821 h 1529"/>
                  <a:gd name="T46" fmla="*/ 165 w 1671"/>
                  <a:gd name="T47" fmla="*/ 754 h 1529"/>
                  <a:gd name="T48" fmla="*/ 212 w 1671"/>
                  <a:gd name="T49" fmla="*/ 699 h 1529"/>
                  <a:gd name="T50" fmla="*/ 255 w 1671"/>
                  <a:gd name="T51" fmla="*/ 685 h 1529"/>
                  <a:gd name="T52" fmla="*/ 369 w 1671"/>
                  <a:gd name="T53" fmla="*/ 850 h 1529"/>
                  <a:gd name="T54" fmla="*/ 747 w 1671"/>
                  <a:gd name="T55" fmla="*/ 1360 h 1529"/>
                  <a:gd name="T56" fmla="*/ 1670 w 1671"/>
                  <a:gd name="T57" fmla="*/ 790 h 1529"/>
                  <a:gd name="T58" fmla="*/ 1671 w 1671"/>
                  <a:gd name="T59" fmla="*/ 615 h 1529"/>
                  <a:gd name="T60" fmla="*/ 1454 w 1671"/>
                  <a:gd name="T61" fmla="*/ 294 h 1529"/>
                  <a:gd name="T62" fmla="*/ 1318 w 1671"/>
                  <a:gd name="T63" fmla="*/ 194 h 1529"/>
                  <a:gd name="T64" fmla="*/ 1189 w 1671"/>
                  <a:gd name="T65" fmla="*/ 22 h 1529"/>
                  <a:gd name="T66" fmla="*/ 864 w 1671"/>
                  <a:gd name="T67" fmla="*/ 13 h 1529"/>
                  <a:gd name="T68" fmla="*/ 547 w 1671"/>
                  <a:gd name="T69" fmla="*/ 3 h 1529"/>
                  <a:gd name="T70" fmla="*/ 406 w 1671"/>
                  <a:gd name="T71" fmla="*/ 245 h 1529"/>
                  <a:gd name="T72" fmla="*/ 306 w 1671"/>
                  <a:gd name="T73" fmla="*/ 359 h 1529"/>
                  <a:gd name="T74" fmla="*/ 246 w 1671"/>
                  <a:gd name="T75" fmla="*/ 631 h 1529"/>
                  <a:gd name="T76" fmla="*/ 195 w 1671"/>
                  <a:gd name="T77" fmla="*/ 666 h 1529"/>
                  <a:gd name="T78" fmla="*/ 138 w 1671"/>
                  <a:gd name="T79" fmla="*/ 706 h 1529"/>
                  <a:gd name="T80" fmla="*/ 95 w 1671"/>
                  <a:gd name="T81" fmla="*/ 764 h 1529"/>
                  <a:gd name="T82" fmla="*/ 44 w 1671"/>
                  <a:gd name="T83" fmla="*/ 809 h 1529"/>
                  <a:gd name="T84" fmla="*/ 21 w 1671"/>
                  <a:gd name="T85" fmla="*/ 880 h 1529"/>
                  <a:gd name="T86" fmla="*/ 22 w 1671"/>
                  <a:gd name="T87" fmla="*/ 938 h 1529"/>
                  <a:gd name="T88" fmla="*/ 13 w 1671"/>
                  <a:gd name="T89" fmla="*/ 1006 h 1529"/>
                  <a:gd name="T90" fmla="*/ 45 w 1671"/>
                  <a:gd name="T91" fmla="*/ 1056 h 1529"/>
                  <a:gd name="T92" fmla="*/ 73 w 1671"/>
                  <a:gd name="T93" fmla="*/ 1113 h 1529"/>
                  <a:gd name="T94" fmla="*/ 73 w 1671"/>
                  <a:gd name="T95" fmla="*/ 1206 h 1529"/>
                  <a:gd name="T96" fmla="*/ 120 w 1671"/>
                  <a:gd name="T97" fmla="*/ 1276 h 1529"/>
                  <a:gd name="T98" fmla="*/ 170 w 1671"/>
                  <a:gd name="T99" fmla="*/ 1339 h 1529"/>
                  <a:gd name="T100" fmla="*/ 238 w 1671"/>
                  <a:gd name="T101" fmla="*/ 1377 h 1529"/>
                  <a:gd name="T102" fmla="*/ 327 w 1671"/>
                  <a:gd name="T103" fmla="*/ 1382 h 1529"/>
                  <a:gd name="T104" fmla="*/ 371 w 1671"/>
                  <a:gd name="T105" fmla="*/ 1430 h 1529"/>
                  <a:gd name="T106" fmla="*/ 436 w 1671"/>
                  <a:gd name="T107" fmla="*/ 1475 h 1529"/>
                  <a:gd name="T108" fmla="*/ 502 w 1671"/>
                  <a:gd name="T109" fmla="*/ 1486 h 1529"/>
                  <a:gd name="T110" fmla="*/ 560 w 1671"/>
                  <a:gd name="T111" fmla="*/ 1524 h 1529"/>
                  <a:gd name="T112" fmla="*/ 610 w 1671"/>
                  <a:gd name="T113" fmla="*/ 1502 h 1529"/>
                  <a:gd name="T114" fmla="*/ 791 w 1671"/>
                  <a:gd name="T115" fmla="*/ 1483 h 1529"/>
                  <a:gd name="T116" fmla="*/ 937 w 1671"/>
                  <a:gd name="T117" fmla="*/ 1399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71" h="1529">
                    <a:moveTo>
                      <a:pt x="937" y="1399"/>
                    </a:moveTo>
                    <a:lnTo>
                      <a:pt x="951" y="1389"/>
                    </a:lnTo>
                    <a:lnTo>
                      <a:pt x="966" y="1378"/>
                    </a:lnTo>
                    <a:lnTo>
                      <a:pt x="982" y="1367"/>
                    </a:lnTo>
                    <a:lnTo>
                      <a:pt x="998" y="1357"/>
                    </a:lnTo>
                    <a:lnTo>
                      <a:pt x="1012" y="1349"/>
                    </a:lnTo>
                    <a:lnTo>
                      <a:pt x="1026" y="1340"/>
                    </a:lnTo>
                    <a:lnTo>
                      <a:pt x="1037" y="1335"/>
                    </a:lnTo>
                    <a:lnTo>
                      <a:pt x="1046" y="1332"/>
                    </a:lnTo>
                    <a:lnTo>
                      <a:pt x="1065" y="1328"/>
                    </a:lnTo>
                    <a:lnTo>
                      <a:pt x="1080" y="1323"/>
                    </a:lnTo>
                    <a:lnTo>
                      <a:pt x="1096" y="1320"/>
                    </a:lnTo>
                    <a:lnTo>
                      <a:pt x="1111" y="1315"/>
                    </a:lnTo>
                    <a:lnTo>
                      <a:pt x="1123" y="1311"/>
                    </a:lnTo>
                    <a:lnTo>
                      <a:pt x="1135" y="1307"/>
                    </a:lnTo>
                    <a:lnTo>
                      <a:pt x="1146" y="1303"/>
                    </a:lnTo>
                    <a:lnTo>
                      <a:pt x="1156" y="1299"/>
                    </a:lnTo>
                    <a:lnTo>
                      <a:pt x="1164" y="1295"/>
                    </a:lnTo>
                    <a:lnTo>
                      <a:pt x="1175" y="1293"/>
                    </a:lnTo>
                    <a:lnTo>
                      <a:pt x="1189" y="1292"/>
                    </a:lnTo>
                    <a:lnTo>
                      <a:pt x="1202" y="1290"/>
                    </a:lnTo>
                    <a:lnTo>
                      <a:pt x="1218" y="1290"/>
                    </a:lnTo>
                    <a:lnTo>
                      <a:pt x="1236" y="1292"/>
                    </a:lnTo>
                    <a:lnTo>
                      <a:pt x="1256" y="1294"/>
                    </a:lnTo>
                    <a:lnTo>
                      <a:pt x="1276" y="1296"/>
                    </a:lnTo>
                    <a:lnTo>
                      <a:pt x="1279" y="1296"/>
                    </a:lnTo>
                    <a:lnTo>
                      <a:pt x="1281" y="1295"/>
                    </a:lnTo>
                    <a:lnTo>
                      <a:pt x="1282" y="1294"/>
                    </a:lnTo>
                    <a:lnTo>
                      <a:pt x="1284" y="1292"/>
                    </a:lnTo>
                    <a:lnTo>
                      <a:pt x="1284" y="1289"/>
                    </a:lnTo>
                    <a:lnTo>
                      <a:pt x="1282" y="1287"/>
                    </a:lnTo>
                    <a:lnTo>
                      <a:pt x="1280" y="1286"/>
                    </a:lnTo>
                    <a:lnTo>
                      <a:pt x="1278" y="1284"/>
                    </a:lnTo>
                    <a:lnTo>
                      <a:pt x="1256" y="1281"/>
                    </a:lnTo>
                    <a:lnTo>
                      <a:pt x="1235" y="1279"/>
                    </a:lnTo>
                    <a:lnTo>
                      <a:pt x="1217" y="1278"/>
                    </a:lnTo>
                    <a:lnTo>
                      <a:pt x="1200" y="1278"/>
                    </a:lnTo>
                    <a:lnTo>
                      <a:pt x="1185" y="1279"/>
                    </a:lnTo>
                    <a:lnTo>
                      <a:pt x="1172" y="1281"/>
                    </a:lnTo>
                    <a:lnTo>
                      <a:pt x="1159" y="1284"/>
                    </a:lnTo>
                    <a:lnTo>
                      <a:pt x="1150" y="1288"/>
                    </a:lnTo>
                    <a:lnTo>
                      <a:pt x="1140" y="1292"/>
                    </a:lnTo>
                    <a:lnTo>
                      <a:pt x="1130" y="1295"/>
                    </a:lnTo>
                    <a:lnTo>
                      <a:pt x="1118" y="1299"/>
                    </a:lnTo>
                    <a:lnTo>
                      <a:pt x="1106" y="1304"/>
                    </a:lnTo>
                    <a:lnTo>
                      <a:pt x="1091" y="1307"/>
                    </a:lnTo>
                    <a:lnTo>
                      <a:pt x="1077" y="1311"/>
                    </a:lnTo>
                    <a:lnTo>
                      <a:pt x="1060" y="1316"/>
                    </a:lnTo>
                    <a:lnTo>
                      <a:pt x="1043" y="1320"/>
                    </a:lnTo>
                    <a:lnTo>
                      <a:pt x="1033" y="1323"/>
                    </a:lnTo>
                    <a:lnTo>
                      <a:pt x="1021" y="1328"/>
                    </a:lnTo>
                    <a:lnTo>
                      <a:pt x="1007" y="1335"/>
                    </a:lnTo>
                    <a:lnTo>
                      <a:pt x="993" y="1345"/>
                    </a:lnTo>
                    <a:lnTo>
                      <a:pt x="977" y="1355"/>
                    </a:lnTo>
                    <a:lnTo>
                      <a:pt x="960" y="1366"/>
                    </a:lnTo>
                    <a:lnTo>
                      <a:pt x="944" y="1377"/>
                    </a:lnTo>
                    <a:lnTo>
                      <a:pt x="928" y="1388"/>
                    </a:lnTo>
                    <a:lnTo>
                      <a:pt x="909" y="1402"/>
                    </a:lnTo>
                    <a:lnTo>
                      <a:pt x="888" y="1416"/>
                    </a:lnTo>
                    <a:lnTo>
                      <a:pt x="868" y="1429"/>
                    </a:lnTo>
                    <a:lnTo>
                      <a:pt x="850" y="1440"/>
                    </a:lnTo>
                    <a:lnTo>
                      <a:pt x="832" y="1450"/>
                    </a:lnTo>
                    <a:lnTo>
                      <a:pt x="816" y="1458"/>
                    </a:lnTo>
                    <a:lnTo>
                      <a:pt x="800" y="1464"/>
                    </a:lnTo>
                    <a:lnTo>
                      <a:pt x="787" y="1470"/>
                    </a:lnTo>
                    <a:lnTo>
                      <a:pt x="774" y="1474"/>
                    </a:lnTo>
                    <a:lnTo>
                      <a:pt x="772" y="1474"/>
                    </a:lnTo>
                    <a:lnTo>
                      <a:pt x="771" y="1474"/>
                    </a:lnTo>
                    <a:lnTo>
                      <a:pt x="769" y="1475"/>
                    </a:lnTo>
                    <a:lnTo>
                      <a:pt x="767" y="1475"/>
                    </a:lnTo>
                    <a:lnTo>
                      <a:pt x="752" y="1479"/>
                    </a:lnTo>
                    <a:lnTo>
                      <a:pt x="732" y="1484"/>
                    </a:lnTo>
                    <a:lnTo>
                      <a:pt x="711" y="1489"/>
                    </a:lnTo>
                    <a:lnTo>
                      <a:pt x="690" y="1494"/>
                    </a:lnTo>
                    <a:lnTo>
                      <a:pt x="669" y="1497"/>
                    </a:lnTo>
                    <a:lnTo>
                      <a:pt x="649" y="1498"/>
                    </a:lnTo>
                    <a:lnTo>
                      <a:pt x="632" y="1497"/>
                    </a:lnTo>
                    <a:lnTo>
                      <a:pt x="620" y="1494"/>
                    </a:lnTo>
                    <a:lnTo>
                      <a:pt x="618" y="1492"/>
                    </a:lnTo>
                    <a:lnTo>
                      <a:pt x="616" y="1491"/>
                    </a:lnTo>
                    <a:lnTo>
                      <a:pt x="615" y="1489"/>
                    </a:lnTo>
                    <a:lnTo>
                      <a:pt x="614" y="1487"/>
                    </a:lnTo>
                    <a:lnTo>
                      <a:pt x="614" y="1485"/>
                    </a:lnTo>
                    <a:lnTo>
                      <a:pt x="613" y="1484"/>
                    </a:lnTo>
                    <a:lnTo>
                      <a:pt x="610" y="1483"/>
                    </a:lnTo>
                    <a:lnTo>
                      <a:pt x="608" y="1483"/>
                    </a:lnTo>
                    <a:lnTo>
                      <a:pt x="607" y="1481"/>
                    </a:lnTo>
                    <a:lnTo>
                      <a:pt x="603" y="1484"/>
                    </a:lnTo>
                    <a:lnTo>
                      <a:pt x="597" y="1487"/>
                    </a:lnTo>
                    <a:lnTo>
                      <a:pt x="590" y="1491"/>
                    </a:lnTo>
                    <a:lnTo>
                      <a:pt x="584" y="1495"/>
                    </a:lnTo>
                    <a:lnTo>
                      <a:pt x="579" y="1496"/>
                    </a:lnTo>
                    <a:lnTo>
                      <a:pt x="576" y="1494"/>
                    </a:lnTo>
                    <a:lnTo>
                      <a:pt x="578" y="1487"/>
                    </a:lnTo>
                    <a:lnTo>
                      <a:pt x="579" y="1480"/>
                    </a:lnTo>
                    <a:lnTo>
                      <a:pt x="576" y="1474"/>
                    </a:lnTo>
                    <a:lnTo>
                      <a:pt x="571" y="1470"/>
                    </a:lnTo>
                    <a:lnTo>
                      <a:pt x="564" y="1469"/>
                    </a:lnTo>
                    <a:lnTo>
                      <a:pt x="557" y="1468"/>
                    </a:lnTo>
                    <a:lnTo>
                      <a:pt x="550" y="1470"/>
                    </a:lnTo>
                    <a:lnTo>
                      <a:pt x="542" y="1473"/>
                    </a:lnTo>
                    <a:lnTo>
                      <a:pt x="536" y="1477"/>
                    </a:lnTo>
                    <a:lnTo>
                      <a:pt x="539" y="1466"/>
                    </a:lnTo>
                    <a:lnTo>
                      <a:pt x="536" y="1457"/>
                    </a:lnTo>
                    <a:lnTo>
                      <a:pt x="532" y="1450"/>
                    </a:lnTo>
                    <a:lnTo>
                      <a:pt x="528" y="1446"/>
                    </a:lnTo>
                    <a:lnTo>
                      <a:pt x="520" y="1445"/>
                    </a:lnTo>
                    <a:lnTo>
                      <a:pt x="512" y="1446"/>
                    </a:lnTo>
                    <a:lnTo>
                      <a:pt x="503" y="1450"/>
                    </a:lnTo>
                    <a:lnTo>
                      <a:pt x="496" y="1456"/>
                    </a:lnTo>
                    <a:lnTo>
                      <a:pt x="500" y="1445"/>
                    </a:lnTo>
                    <a:lnTo>
                      <a:pt x="498" y="1438"/>
                    </a:lnTo>
                    <a:lnTo>
                      <a:pt x="493" y="1434"/>
                    </a:lnTo>
                    <a:lnTo>
                      <a:pt x="487" y="1434"/>
                    </a:lnTo>
                    <a:lnTo>
                      <a:pt x="480" y="1435"/>
                    </a:lnTo>
                    <a:lnTo>
                      <a:pt x="473" y="1440"/>
                    </a:lnTo>
                    <a:lnTo>
                      <a:pt x="467" y="1445"/>
                    </a:lnTo>
                    <a:lnTo>
                      <a:pt x="462" y="1451"/>
                    </a:lnTo>
                    <a:lnTo>
                      <a:pt x="465" y="1439"/>
                    </a:lnTo>
                    <a:lnTo>
                      <a:pt x="465" y="1429"/>
                    </a:lnTo>
                    <a:lnTo>
                      <a:pt x="462" y="1422"/>
                    </a:lnTo>
                    <a:lnTo>
                      <a:pt x="457" y="1417"/>
                    </a:lnTo>
                    <a:lnTo>
                      <a:pt x="451" y="1414"/>
                    </a:lnTo>
                    <a:lnTo>
                      <a:pt x="444" y="1414"/>
                    </a:lnTo>
                    <a:lnTo>
                      <a:pt x="436" y="1416"/>
                    </a:lnTo>
                    <a:lnTo>
                      <a:pt x="430" y="1419"/>
                    </a:lnTo>
                    <a:lnTo>
                      <a:pt x="431" y="1408"/>
                    </a:lnTo>
                    <a:lnTo>
                      <a:pt x="429" y="1400"/>
                    </a:lnTo>
                    <a:lnTo>
                      <a:pt x="424" y="1393"/>
                    </a:lnTo>
                    <a:lnTo>
                      <a:pt x="416" y="1389"/>
                    </a:lnTo>
                    <a:lnTo>
                      <a:pt x="407" y="1387"/>
                    </a:lnTo>
                    <a:lnTo>
                      <a:pt x="397" y="1388"/>
                    </a:lnTo>
                    <a:lnTo>
                      <a:pt x="389" y="1390"/>
                    </a:lnTo>
                    <a:lnTo>
                      <a:pt x="383" y="1396"/>
                    </a:lnTo>
                    <a:lnTo>
                      <a:pt x="383" y="1384"/>
                    </a:lnTo>
                    <a:lnTo>
                      <a:pt x="381" y="1374"/>
                    </a:lnTo>
                    <a:lnTo>
                      <a:pt x="377" y="1368"/>
                    </a:lnTo>
                    <a:lnTo>
                      <a:pt x="371" y="1366"/>
                    </a:lnTo>
                    <a:lnTo>
                      <a:pt x="363" y="1366"/>
                    </a:lnTo>
                    <a:lnTo>
                      <a:pt x="356" y="1367"/>
                    </a:lnTo>
                    <a:lnTo>
                      <a:pt x="350" y="1371"/>
                    </a:lnTo>
                    <a:lnTo>
                      <a:pt x="345" y="1376"/>
                    </a:lnTo>
                    <a:lnTo>
                      <a:pt x="346" y="1363"/>
                    </a:lnTo>
                    <a:lnTo>
                      <a:pt x="344" y="1355"/>
                    </a:lnTo>
                    <a:lnTo>
                      <a:pt x="339" y="1350"/>
                    </a:lnTo>
                    <a:lnTo>
                      <a:pt x="332" y="1348"/>
                    </a:lnTo>
                    <a:lnTo>
                      <a:pt x="323" y="1348"/>
                    </a:lnTo>
                    <a:lnTo>
                      <a:pt x="315" y="1350"/>
                    </a:lnTo>
                    <a:lnTo>
                      <a:pt x="307" y="1355"/>
                    </a:lnTo>
                    <a:lnTo>
                      <a:pt x="301" y="1361"/>
                    </a:lnTo>
                    <a:lnTo>
                      <a:pt x="297" y="1351"/>
                    </a:lnTo>
                    <a:lnTo>
                      <a:pt x="294" y="1344"/>
                    </a:lnTo>
                    <a:lnTo>
                      <a:pt x="288" y="1339"/>
                    </a:lnTo>
                    <a:lnTo>
                      <a:pt x="282" y="1335"/>
                    </a:lnTo>
                    <a:lnTo>
                      <a:pt x="274" y="1335"/>
                    </a:lnTo>
                    <a:lnTo>
                      <a:pt x="268" y="1337"/>
                    </a:lnTo>
                    <a:lnTo>
                      <a:pt x="262" y="1340"/>
                    </a:lnTo>
                    <a:lnTo>
                      <a:pt x="257" y="1346"/>
                    </a:lnTo>
                    <a:lnTo>
                      <a:pt x="259" y="1335"/>
                    </a:lnTo>
                    <a:lnTo>
                      <a:pt x="256" y="1327"/>
                    </a:lnTo>
                    <a:lnTo>
                      <a:pt x="251" y="1321"/>
                    </a:lnTo>
                    <a:lnTo>
                      <a:pt x="245" y="1317"/>
                    </a:lnTo>
                    <a:lnTo>
                      <a:pt x="237" y="1316"/>
                    </a:lnTo>
                    <a:lnTo>
                      <a:pt x="227" y="1317"/>
                    </a:lnTo>
                    <a:lnTo>
                      <a:pt x="217" y="1322"/>
                    </a:lnTo>
                    <a:lnTo>
                      <a:pt x="207" y="1328"/>
                    </a:lnTo>
                    <a:lnTo>
                      <a:pt x="212" y="1316"/>
                    </a:lnTo>
                    <a:lnTo>
                      <a:pt x="212" y="1307"/>
                    </a:lnTo>
                    <a:lnTo>
                      <a:pt x="210" y="1300"/>
                    </a:lnTo>
                    <a:lnTo>
                      <a:pt x="206" y="1295"/>
                    </a:lnTo>
                    <a:lnTo>
                      <a:pt x="200" y="1294"/>
                    </a:lnTo>
                    <a:lnTo>
                      <a:pt x="193" y="1293"/>
                    </a:lnTo>
                    <a:lnTo>
                      <a:pt x="187" y="1294"/>
                    </a:lnTo>
                    <a:lnTo>
                      <a:pt x="181" y="1296"/>
                    </a:lnTo>
                    <a:lnTo>
                      <a:pt x="184" y="1286"/>
                    </a:lnTo>
                    <a:lnTo>
                      <a:pt x="184" y="1277"/>
                    </a:lnTo>
                    <a:lnTo>
                      <a:pt x="181" y="1270"/>
                    </a:lnTo>
                    <a:lnTo>
                      <a:pt x="176" y="1264"/>
                    </a:lnTo>
                    <a:lnTo>
                      <a:pt x="168" y="1259"/>
                    </a:lnTo>
                    <a:lnTo>
                      <a:pt x="161" y="1258"/>
                    </a:lnTo>
                    <a:lnTo>
                      <a:pt x="153" y="1258"/>
                    </a:lnTo>
                    <a:lnTo>
                      <a:pt x="145" y="1261"/>
                    </a:lnTo>
                    <a:lnTo>
                      <a:pt x="149" y="1255"/>
                    </a:lnTo>
                    <a:lnTo>
                      <a:pt x="153" y="1247"/>
                    </a:lnTo>
                    <a:lnTo>
                      <a:pt x="155" y="1239"/>
                    </a:lnTo>
                    <a:lnTo>
                      <a:pt x="156" y="1232"/>
                    </a:lnTo>
                    <a:lnTo>
                      <a:pt x="155" y="1226"/>
                    </a:lnTo>
                    <a:lnTo>
                      <a:pt x="150" y="1222"/>
                    </a:lnTo>
                    <a:lnTo>
                      <a:pt x="140" y="1222"/>
                    </a:lnTo>
                    <a:lnTo>
                      <a:pt x="126" y="1226"/>
                    </a:lnTo>
                    <a:lnTo>
                      <a:pt x="131" y="1213"/>
                    </a:lnTo>
                    <a:lnTo>
                      <a:pt x="129" y="1200"/>
                    </a:lnTo>
                    <a:lnTo>
                      <a:pt x="125" y="1192"/>
                    </a:lnTo>
                    <a:lnTo>
                      <a:pt x="116" y="1188"/>
                    </a:lnTo>
                    <a:lnTo>
                      <a:pt x="128" y="1183"/>
                    </a:lnTo>
                    <a:lnTo>
                      <a:pt x="134" y="1177"/>
                    </a:lnTo>
                    <a:lnTo>
                      <a:pt x="136" y="1170"/>
                    </a:lnTo>
                    <a:lnTo>
                      <a:pt x="134" y="1164"/>
                    </a:lnTo>
                    <a:lnTo>
                      <a:pt x="131" y="1158"/>
                    </a:lnTo>
                    <a:lnTo>
                      <a:pt x="125" y="1153"/>
                    </a:lnTo>
                    <a:lnTo>
                      <a:pt x="118" y="1148"/>
                    </a:lnTo>
                    <a:lnTo>
                      <a:pt x="111" y="1146"/>
                    </a:lnTo>
                    <a:lnTo>
                      <a:pt x="123" y="1140"/>
                    </a:lnTo>
                    <a:lnTo>
                      <a:pt x="131" y="1133"/>
                    </a:lnTo>
                    <a:lnTo>
                      <a:pt x="134" y="1125"/>
                    </a:lnTo>
                    <a:lnTo>
                      <a:pt x="134" y="1116"/>
                    </a:lnTo>
                    <a:lnTo>
                      <a:pt x="133" y="1109"/>
                    </a:lnTo>
                    <a:lnTo>
                      <a:pt x="128" y="1103"/>
                    </a:lnTo>
                    <a:lnTo>
                      <a:pt x="122" y="1098"/>
                    </a:lnTo>
                    <a:lnTo>
                      <a:pt x="116" y="1096"/>
                    </a:lnTo>
                    <a:lnTo>
                      <a:pt x="122" y="1090"/>
                    </a:lnTo>
                    <a:lnTo>
                      <a:pt x="125" y="1082"/>
                    </a:lnTo>
                    <a:lnTo>
                      <a:pt x="123" y="1076"/>
                    </a:lnTo>
                    <a:lnTo>
                      <a:pt x="118" y="1069"/>
                    </a:lnTo>
                    <a:lnTo>
                      <a:pt x="112" y="1063"/>
                    </a:lnTo>
                    <a:lnTo>
                      <a:pt x="105" y="1059"/>
                    </a:lnTo>
                    <a:lnTo>
                      <a:pt x="98" y="1057"/>
                    </a:lnTo>
                    <a:lnTo>
                      <a:pt x="90" y="1058"/>
                    </a:lnTo>
                    <a:lnTo>
                      <a:pt x="97" y="1052"/>
                    </a:lnTo>
                    <a:lnTo>
                      <a:pt x="99" y="1046"/>
                    </a:lnTo>
                    <a:lnTo>
                      <a:pt x="99" y="1040"/>
                    </a:lnTo>
                    <a:lnTo>
                      <a:pt x="95" y="1034"/>
                    </a:lnTo>
                    <a:lnTo>
                      <a:pt x="89" y="1029"/>
                    </a:lnTo>
                    <a:lnTo>
                      <a:pt x="82" y="1024"/>
                    </a:lnTo>
                    <a:lnTo>
                      <a:pt x="75" y="1022"/>
                    </a:lnTo>
                    <a:lnTo>
                      <a:pt x="67" y="1020"/>
                    </a:lnTo>
                    <a:lnTo>
                      <a:pt x="71" y="1012"/>
                    </a:lnTo>
                    <a:lnTo>
                      <a:pt x="72" y="1003"/>
                    </a:lnTo>
                    <a:lnTo>
                      <a:pt x="70" y="994"/>
                    </a:lnTo>
                    <a:lnTo>
                      <a:pt x="65" y="985"/>
                    </a:lnTo>
                    <a:lnTo>
                      <a:pt x="59" y="978"/>
                    </a:lnTo>
                    <a:lnTo>
                      <a:pt x="52" y="973"/>
                    </a:lnTo>
                    <a:lnTo>
                      <a:pt x="45" y="970"/>
                    </a:lnTo>
                    <a:lnTo>
                      <a:pt x="41" y="970"/>
                    </a:lnTo>
                    <a:lnTo>
                      <a:pt x="58" y="961"/>
                    </a:lnTo>
                    <a:lnTo>
                      <a:pt x="62" y="949"/>
                    </a:lnTo>
                    <a:lnTo>
                      <a:pt x="59" y="936"/>
                    </a:lnTo>
                    <a:lnTo>
                      <a:pt x="52" y="927"/>
                    </a:lnTo>
                    <a:lnTo>
                      <a:pt x="69" y="918"/>
                    </a:lnTo>
                    <a:lnTo>
                      <a:pt x="71" y="907"/>
                    </a:lnTo>
                    <a:lnTo>
                      <a:pt x="66" y="896"/>
                    </a:lnTo>
                    <a:lnTo>
                      <a:pt x="58" y="885"/>
                    </a:lnTo>
                    <a:lnTo>
                      <a:pt x="71" y="885"/>
                    </a:lnTo>
                    <a:lnTo>
                      <a:pt x="80" y="882"/>
                    </a:lnTo>
                    <a:lnTo>
                      <a:pt x="87" y="877"/>
                    </a:lnTo>
                    <a:lnTo>
                      <a:pt x="90" y="869"/>
                    </a:lnTo>
                    <a:lnTo>
                      <a:pt x="90" y="861"/>
                    </a:lnTo>
                    <a:lnTo>
                      <a:pt x="89" y="854"/>
                    </a:lnTo>
                    <a:lnTo>
                      <a:pt x="87" y="848"/>
                    </a:lnTo>
                    <a:lnTo>
                      <a:pt x="82" y="844"/>
                    </a:lnTo>
                    <a:lnTo>
                      <a:pt x="94" y="840"/>
                    </a:lnTo>
                    <a:lnTo>
                      <a:pt x="99" y="831"/>
                    </a:lnTo>
                    <a:lnTo>
                      <a:pt x="98" y="821"/>
                    </a:lnTo>
                    <a:lnTo>
                      <a:pt x="93" y="811"/>
                    </a:lnTo>
                    <a:lnTo>
                      <a:pt x="110" y="814"/>
                    </a:lnTo>
                    <a:lnTo>
                      <a:pt x="118" y="804"/>
                    </a:lnTo>
                    <a:lnTo>
                      <a:pt x="121" y="789"/>
                    </a:lnTo>
                    <a:lnTo>
                      <a:pt x="120" y="775"/>
                    </a:lnTo>
                    <a:lnTo>
                      <a:pt x="133" y="775"/>
                    </a:lnTo>
                    <a:lnTo>
                      <a:pt x="142" y="765"/>
                    </a:lnTo>
                    <a:lnTo>
                      <a:pt x="144" y="754"/>
                    </a:lnTo>
                    <a:lnTo>
                      <a:pt x="145" y="748"/>
                    </a:lnTo>
                    <a:lnTo>
                      <a:pt x="156" y="753"/>
                    </a:lnTo>
                    <a:lnTo>
                      <a:pt x="165" y="754"/>
                    </a:lnTo>
                    <a:lnTo>
                      <a:pt x="172" y="751"/>
                    </a:lnTo>
                    <a:lnTo>
                      <a:pt x="177" y="747"/>
                    </a:lnTo>
                    <a:lnTo>
                      <a:pt x="181" y="741"/>
                    </a:lnTo>
                    <a:lnTo>
                      <a:pt x="183" y="733"/>
                    </a:lnTo>
                    <a:lnTo>
                      <a:pt x="184" y="727"/>
                    </a:lnTo>
                    <a:lnTo>
                      <a:pt x="184" y="721"/>
                    </a:lnTo>
                    <a:lnTo>
                      <a:pt x="195" y="724"/>
                    </a:lnTo>
                    <a:lnTo>
                      <a:pt x="201" y="719"/>
                    </a:lnTo>
                    <a:lnTo>
                      <a:pt x="205" y="709"/>
                    </a:lnTo>
                    <a:lnTo>
                      <a:pt x="207" y="698"/>
                    </a:lnTo>
                    <a:lnTo>
                      <a:pt x="212" y="699"/>
                    </a:lnTo>
                    <a:lnTo>
                      <a:pt x="218" y="700"/>
                    </a:lnTo>
                    <a:lnTo>
                      <a:pt x="224" y="700"/>
                    </a:lnTo>
                    <a:lnTo>
                      <a:pt x="229" y="700"/>
                    </a:lnTo>
                    <a:lnTo>
                      <a:pt x="234" y="698"/>
                    </a:lnTo>
                    <a:lnTo>
                      <a:pt x="238" y="694"/>
                    </a:lnTo>
                    <a:lnTo>
                      <a:pt x="238" y="689"/>
                    </a:lnTo>
                    <a:lnTo>
                      <a:pt x="237" y="681"/>
                    </a:lnTo>
                    <a:lnTo>
                      <a:pt x="243" y="683"/>
                    </a:lnTo>
                    <a:lnTo>
                      <a:pt x="248" y="685"/>
                    </a:lnTo>
                    <a:lnTo>
                      <a:pt x="252" y="686"/>
                    </a:lnTo>
                    <a:lnTo>
                      <a:pt x="255" y="685"/>
                    </a:lnTo>
                    <a:lnTo>
                      <a:pt x="259" y="727"/>
                    </a:lnTo>
                    <a:lnTo>
                      <a:pt x="263" y="765"/>
                    </a:lnTo>
                    <a:lnTo>
                      <a:pt x="268" y="796"/>
                    </a:lnTo>
                    <a:lnTo>
                      <a:pt x="272" y="818"/>
                    </a:lnTo>
                    <a:lnTo>
                      <a:pt x="284" y="823"/>
                    </a:lnTo>
                    <a:lnTo>
                      <a:pt x="297" y="828"/>
                    </a:lnTo>
                    <a:lnTo>
                      <a:pt x="311" y="833"/>
                    </a:lnTo>
                    <a:lnTo>
                      <a:pt x="324" y="838"/>
                    </a:lnTo>
                    <a:lnTo>
                      <a:pt x="339" y="842"/>
                    </a:lnTo>
                    <a:lnTo>
                      <a:pt x="353" y="846"/>
                    </a:lnTo>
                    <a:lnTo>
                      <a:pt x="369" y="850"/>
                    </a:lnTo>
                    <a:lnTo>
                      <a:pt x="385" y="854"/>
                    </a:lnTo>
                    <a:lnTo>
                      <a:pt x="385" y="871"/>
                    </a:lnTo>
                    <a:lnTo>
                      <a:pt x="385" y="885"/>
                    </a:lnTo>
                    <a:lnTo>
                      <a:pt x="385" y="897"/>
                    </a:lnTo>
                    <a:lnTo>
                      <a:pt x="385" y="906"/>
                    </a:lnTo>
                    <a:lnTo>
                      <a:pt x="385" y="907"/>
                    </a:lnTo>
                    <a:lnTo>
                      <a:pt x="385" y="908"/>
                    </a:lnTo>
                    <a:lnTo>
                      <a:pt x="385" y="910"/>
                    </a:lnTo>
                    <a:lnTo>
                      <a:pt x="386" y="911"/>
                    </a:lnTo>
                    <a:lnTo>
                      <a:pt x="746" y="1359"/>
                    </a:lnTo>
                    <a:lnTo>
                      <a:pt x="747" y="1360"/>
                    </a:lnTo>
                    <a:lnTo>
                      <a:pt x="749" y="1361"/>
                    </a:lnTo>
                    <a:lnTo>
                      <a:pt x="750" y="1362"/>
                    </a:lnTo>
                    <a:lnTo>
                      <a:pt x="752" y="1363"/>
                    </a:lnTo>
                    <a:lnTo>
                      <a:pt x="753" y="1363"/>
                    </a:lnTo>
                    <a:lnTo>
                      <a:pt x="755" y="1362"/>
                    </a:lnTo>
                    <a:lnTo>
                      <a:pt x="756" y="1362"/>
                    </a:lnTo>
                    <a:lnTo>
                      <a:pt x="758" y="1361"/>
                    </a:lnTo>
                    <a:lnTo>
                      <a:pt x="1667" y="794"/>
                    </a:lnTo>
                    <a:lnTo>
                      <a:pt x="1668" y="793"/>
                    </a:lnTo>
                    <a:lnTo>
                      <a:pt x="1670" y="792"/>
                    </a:lnTo>
                    <a:lnTo>
                      <a:pt x="1670" y="790"/>
                    </a:lnTo>
                    <a:lnTo>
                      <a:pt x="1671" y="789"/>
                    </a:lnTo>
                    <a:lnTo>
                      <a:pt x="1671" y="760"/>
                    </a:lnTo>
                    <a:lnTo>
                      <a:pt x="1671" y="705"/>
                    </a:lnTo>
                    <a:lnTo>
                      <a:pt x="1671" y="649"/>
                    </a:lnTo>
                    <a:lnTo>
                      <a:pt x="1671" y="616"/>
                    </a:lnTo>
                    <a:lnTo>
                      <a:pt x="1670" y="618"/>
                    </a:lnTo>
                    <a:lnTo>
                      <a:pt x="1668" y="619"/>
                    </a:lnTo>
                    <a:lnTo>
                      <a:pt x="1670" y="618"/>
                    </a:lnTo>
                    <a:lnTo>
                      <a:pt x="1671" y="618"/>
                    </a:lnTo>
                    <a:lnTo>
                      <a:pt x="1671" y="616"/>
                    </a:lnTo>
                    <a:lnTo>
                      <a:pt x="1671" y="615"/>
                    </a:lnTo>
                    <a:lnTo>
                      <a:pt x="1671" y="613"/>
                    </a:lnTo>
                    <a:lnTo>
                      <a:pt x="1671" y="612"/>
                    </a:lnTo>
                    <a:lnTo>
                      <a:pt x="1670" y="610"/>
                    </a:lnTo>
                    <a:lnTo>
                      <a:pt x="1469" y="324"/>
                    </a:lnTo>
                    <a:lnTo>
                      <a:pt x="1469" y="316"/>
                    </a:lnTo>
                    <a:lnTo>
                      <a:pt x="1470" y="307"/>
                    </a:lnTo>
                    <a:lnTo>
                      <a:pt x="1470" y="300"/>
                    </a:lnTo>
                    <a:lnTo>
                      <a:pt x="1470" y="294"/>
                    </a:lnTo>
                    <a:lnTo>
                      <a:pt x="1465" y="294"/>
                    </a:lnTo>
                    <a:lnTo>
                      <a:pt x="1459" y="294"/>
                    </a:lnTo>
                    <a:lnTo>
                      <a:pt x="1454" y="294"/>
                    </a:lnTo>
                    <a:lnTo>
                      <a:pt x="1448" y="295"/>
                    </a:lnTo>
                    <a:lnTo>
                      <a:pt x="1365" y="176"/>
                    </a:lnTo>
                    <a:lnTo>
                      <a:pt x="1364" y="175"/>
                    </a:lnTo>
                    <a:lnTo>
                      <a:pt x="1363" y="174"/>
                    </a:lnTo>
                    <a:lnTo>
                      <a:pt x="1360" y="172"/>
                    </a:lnTo>
                    <a:lnTo>
                      <a:pt x="1359" y="172"/>
                    </a:lnTo>
                    <a:lnTo>
                      <a:pt x="1358" y="172"/>
                    </a:lnTo>
                    <a:lnTo>
                      <a:pt x="1357" y="172"/>
                    </a:lnTo>
                    <a:lnTo>
                      <a:pt x="1354" y="172"/>
                    </a:lnTo>
                    <a:lnTo>
                      <a:pt x="1353" y="174"/>
                    </a:lnTo>
                    <a:lnTo>
                      <a:pt x="1318" y="194"/>
                    </a:lnTo>
                    <a:lnTo>
                      <a:pt x="1313" y="148"/>
                    </a:lnTo>
                    <a:lnTo>
                      <a:pt x="1309" y="102"/>
                    </a:lnTo>
                    <a:lnTo>
                      <a:pt x="1308" y="59"/>
                    </a:lnTo>
                    <a:lnTo>
                      <a:pt x="1307" y="23"/>
                    </a:lnTo>
                    <a:lnTo>
                      <a:pt x="1297" y="23"/>
                    </a:lnTo>
                    <a:lnTo>
                      <a:pt x="1284" y="23"/>
                    </a:lnTo>
                    <a:lnTo>
                      <a:pt x="1269" y="23"/>
                    </a:lnTo>
                    <a:lnTo>
                      <a:pt x="1252" y="23"/>
                    </a:lnTo>
                    <a:lnTo>
                      <a:pt x="1233" y="22"/>
                    </a:lnTo>
                    <a:lnTo>
                      <a:pt x="1212" y="22"/>
                    </a:lnTo>
                    <a:lnTo>
                      <a:pt x="1189" y="22"/>
                    </a:lnTo>
                    <a:lnTo>
                      <a:pt x="1164" y="20"/>
                    </a:lnTo>
                    <a:lnTo>
                      <a:pt x="1138" y="20"/>
                    </a:lnTo>
                    <a:lnTo>
                      <a:pt x="1111" y="19"/>
                    </a:lnTo>
                    <a:lnTo>
                      <a:pt x="1083" y="19"/>
                    </a:lnTo>
                    <a:lnTo>
                      <a:pt x="1054" y="18"/>
                    </a:lnTo>
                    <a:lnTo>
                      <a:pt x="1023" y="18"/>
                    </a:lnTo>
                    <a:lnTo>
                      <a:pt x="991" y="17"/>
                    </a:lnTo>
                    <a:lnTo>
                      <a:pt x="960" y="17"/>
                    </a:lnTo>
                    <a:lnTo>
                      <a:pt x="928" y="15"/>
                    </a:lnTo>
                    <a:lnTo>
                      <a:pt x="896" y="14"/>
                    </a:lnTo>
                    <a:lnTo>
                      <a:pt x="864" y="13"/>
                    </a:lnTo>
                    <a:lnTo>
                      <a:pt x="832" y="13"/>
                    </a:lnTo>
                    <a:lnTo>
                      <a:pt x="800" y="12"/>
                    </a:lnTo>
                    <a:lnTo>
                      <a:pt x="769" y="11"/>
                    </a:lnTo>
                    <a:lnTo>
                      <a:pt x="737" y="9"/>
                    </a:lnTo>
                    <a:lnTo>
                      <a:pt x="707" y="9"/>
                    </a:lnTo>
                    <a:lnTo>
                      <a:pt x="677" y="8"/>
                    </a:lnTo>
                    <a:lnTo>
                      <a:pt x="648" y="7"/>
                    </a:lnTo>
                    <a:lnTo>
                      <a:pt x="621" y="6"/>
                    </a:lnTo>
                    <a:lnTo>
                      <a:pt x="595" y="5"/>
                    </a:lnTo>
                    <a:lnTo>
                      <a:pt x="570" y="3"/>
                    </a:lnTo>
                    <a:lnTo>
                      <a:pt x="547" y="3"/>
                    </a:lnTo>
                    <a:lnTo>
                      <a:pt x="525" y="2"/>
                    </a:lnTo>
                    <a:lnTo>
                      <a:pt x="506" y="1"/>
                    </a:lnTo>
                    <a:lnTo>
                      <a:pt x="489" y="0"/>
                    </a:lnTo>
                    <a:lnTo>
                      <a:pt x="479" y="28"/>
                    </a:lnTo>
                    <a:lnTo>
                      <a:pt x="469" y="57"/>
                    </a:lnTo>
                    <a:lnTo>
                      <a:pt x="458" y="90"/>
                    </a:lnTo>
                    <a:lnTo>
                      <a:pt x="447" y="123"/>
                    </a:lnTo>
                    <a:lnTo>
                      <a:pt x="436" y="155"/>
                    </a:lnTo>
                    <a:lnTo>
                      <a:pt x="425" y="187"/>
                    </a:lnTo>
                    <a:lnTo>
                      <a:pt x="416" y="217"/>
                    </a:lnTo>
                    <a:lnTo>
                      <a:pt x="406" y="245"/>
                    </a:lnTo>
                    <a:lnTo>
                      <a:pt x="396" y="245"/>
                    </a:lnTo>
                    <a:lnTo>
                      <a:pt x="386" y="245"/>
                    </a:lnTo>
                    <a:lnTo>
                      <a:pt x="377" y="245"/>
                    </a:lnTo>
                    <a:lnTo>
                      <a:pt x="368" y="245"/>
                    </a:lnTo>
                    <a:lnTo>
                      <a:pt x="360" y="245"/>
                    </a:lnTo>
                    <a:lnTo>
                      <a:pt x="351" y="245"/>
                    </a:lnTo>
                    <a:lnTo>
                      <a:pt x="344" y="245"/>
                    </a:lnTo>
                    <a:lnTo>
                      <a:pt x="336" y="245"/>
                    </a:lnTo>
                    <a:lnTo>
                      <a:pt x="328" y="275"/>
                    </a:lnTo>
                    <a:lnTo>
                      <a:pt x="318" y="314"/>
                    </a:lnTo>
                    <a:lnTo>
                      <a:pt x="306" y="359"/>
                    </a:lnTo>
                    <a:lnTo>
                      <a:pt x="295" y="406"/>
                    </a:lnTo>
                    <a:lnTo>
                      <a:pt x="283" y="453"/>
                    </a:lnTo>
                    <a:lnTo>
                      <a:pt x="273" y="496"/>
                    </a:lnTo>
                    <a:lnTo>
                      <a:pt x="265" y="530"/>
                    </a:lnTo>
                    <a:lnTo>
                      <a:pt x="260" y="554"/>
                    </a:lnTo>
                    <a:lnTo>
                      <a:pt x="256" y="573"/>
                    </a:lnTo>
                    <a:lnTo>
                      <a:pt x="254" y="593"/>
                    </a:lnTo>
                    <a:lnTo>
                      <a:pt x="254" y="618"/>
                    </a:lnTo>
                    <a:lnTo>
                      <a:pt x="254" y="643"/>
                    </a:lnTo>
                    <a:lnTo>
                      <a:pt x="249" y="633"/>
                    </a:lnTo>
                    <a:lnTo>
                      <a:pt x="246" y="631"/>
                    </a:lnTo>
                    <a:lnTo>
                      <a:pt x="244" y="635"/>
                    </a:lnTo>
                    <a:lnTo>
                      <a:pt x="243" y="648"/>
                    </a:lnTo>
                    <a:lnTo>
                      <a:pt x="235" y="642"/>
                    </a:lnTo>
                    <a:lnTo>
                      <a:pt x="229" y="640"/>
                    </a:lnTo>
                    <a:lnTo>
                      <a:pt x="222" y="641"/>
                    </a:lnTo>
                    <a:lnTo>
                      <a:pt x="217" y="644"/>
                    </a:lnTo>
                    <a:lnTo>
                      <a:pt x="212" y="651"/>
                    </a:lnTo>
                    <a:lnTo>
                      <a:pt x="209" y="657"/>
                    </a:lnTo>
                    <a:lnTo>
                      <a:pt x="207" y="664"/>
                    </a:lnTo>
                    <a:lnTo>
                      <a:pt x="207" y="671"/>
                    </a:lnTo>
                    <a:lnTo>
                      <a:pt x="195" y="666"/>
                    </a:lnTo>
                    <a:lnTo>
                      <a:pt x="185" y="666"/>
                    </a:lnTo>
                    <a:lnTo>
                      <a:pt x="178" y="669"/>
                    </a:lnTo>
                    <a:lnTo>
                      <a:pt x="173" y="674"/>
                    </a:lnTo>
                    <a:lnTo>
                      <a:pt x="171" y="680"/>
                    </a:lnTo>
                    <a:lnTo>
                      <a:pt x="170" y="687"/>
                    </a:lnTo>
                    <a:lnTo>
                      <a:pt x="171" y="694"/>
                    </a:lnTo>
                    <a:lnTo>
                      <a:pt x="175" y="702"/>
                    </a:lnTo>
                    <a:lnTo>
                      <a:pt x="161" y="698"/>
                    </a:lnTo>
                    <a:lnTo>
                      <a:pt x="150" y="698"/>
                    </a:lnTo>
                    <a:lnTo>
                      <a:pt x="143" y="702"/>
                    </a:lnTo>
                    <a:lnTo>
                      <a:pt x="138" y="706"/>
                    </a:lnTo>
                    <a:lnTo>
                      <a:pt x="134" y="714"/>
                    </a:lnTo>
                    <a:lnTo>
                      <a:pt x="133" y="721"/>
                    </a:lnTo>
                    <a:lnTo>
                      <a:pt x="134" y="728"/>
                    </a:lnTo>
                    <a:lnTo>
                      <a:pt x="137" y="736"/>
                    </a:lnTo>
                    <a:lnTo>
                      <a:pt x="123" y="730"/>
                    </a:lnTo>
                    <a:lnTo>
                      <a:pt x="112" y="728"/>
                    </a:lnTo>
                    <a:lnTo>
                      <a:pt x="104" y="731"/>
                    </a:lnTo>
                    <a:lnTo>
                      <a:pt x="98" y="737"/>
                    </a:lnTo>
                    <a:lnTo>
                      <a:pt x="94" y="745"/>
                    </a:lnTo>
                    <a:lnTo>
                      <a:pt x="93" y="755"/>
                    </a:lnTo>
                    <a:lnTo>
                      <a:pt x="95" y="764"/>
                    </a:lnTo>
                    <a:lnTo>
                      <a:pt x="99" y="771"/>
                    </a:lnTo>
                    <a:lnTo>
                      <a:pt x="87" y="771"/>
                    </a:lnTo>
                    <a:lnTo>
                      <a:pt x="78" y="773"/>
                    </a:lnTo>
                    <a:lnTo>
                      <a:pt x="71" y="776"/>
                    </a:lnTo>
                    <a:lnTo>
                      <a:pt x="66" y="781"/>
                    </a:lnTo>
                    <a:lnTo>
                      <a:pt x="65" y="787"/>
                    </a:lnTo>
                    <a:lnTo>
                      <a:pt x="64" y="792"/>
                    </a:lnTo>
                    <a:lnTo>
                      <a:pt x="66" y="798"/>
                    </a:lnTo>
                    <a:lnTo>
                      <a:pt x="70" y="804"/>
                    </a:lnTo>
                    <a:lnTo>
                      <a:pt x="54" y="805"/>
                    </a:lnTo>
                    <a:lnTo>
                      <a:pt x="44" y="809"/>
                    </a:lnTo>
                    <a:lnTo>
                      <a:pt x="39" y="814"/>
                    </a:lnTo>
                    <a:lnTo>
                      <a:pt x="39" y="820"/>
                    </a:lnTo>
                    <a:lnTo>
                      <a:pt x="42" y="826"/>
                    </a:lnTo>
                    <a:lnTo>
                      <a:pt x="47" y="832"/>
                    </a:lnTo>
                    <a:lnTo>
                      <a:pt x="52" y="838"/>
                    </a:lnTo>
                    <a:lnTo>
                      <a:pt x="55" y="844"/>
                    </a:lnTo>
                    <a:lnTo>
                      <a:pt x="39" y="848"/>
                    </a:lnTo>
                    <a:lnTo>
                      <a:pt x="30" y="854"/>
                    </a:lnTo>
                    <a:lnTo>
                      <a:pt x="24" y="862"/>
                    </a:lnTo>
                    <a:lnTo>
                      <a:pt x="21" y="871"/>
                    </a:lnTo>
                    <a:lnTo>
                      <a:pt x="21" y="880"/>
                    </a:lnTo>
                    <a:lnTo>
                      <a:pt x="24" y="889"/>
                    </a:lnTo>
                    <a:lnTo>
                      <a:pt x="28" y="895"/>
                    </a:lnTo>
                    <a:lnTo>
                      <a:pt x="34" y="900"/>
                    </a:lnTo>
                    <a:lnTo>
                      <a:pt x="22" y="901"/>
                    </a:lnTo>
                    <a:lnTo>
                      <a:pt x="14" y="904"/>
                    </a:lnTo>
                    <a:lnTo>
                      <a:pt x="10" y="907"/>
                    </a:lnTo>
                    <a:lnTo>
                      <a:pt x="8" y="912"/>
                    </a:lnTo>
                    <a:lnTo>
                      <a:pt x="9" y="918"/>
                    </a:lnTo>
                    <a:lnTo>
                      <a:pt x="11" y="924"/>
                    </a:lnTo>
                    <a:lnTo>
                      <a:pt x="16" y="932"/>
                    </a:lnTo>
                    <a:lnTo>
                      <a:pt x="22" y="938"/>
                    </a:lnTo>
                    <a:lnTo>
                      <a:pt x="10" y="945"/>
                    </a:lnTo>
                    <a:lnTo>
                      <a:pt x="3" y="952"/>
                    </a:lnTo>
                    <a:lnTo>
                      <a:pt x="0" y="960"/>
                    </a:lnTo>
                    <a:lnTo>
                      <a:pt x="3" y="966"/>
                    </a:lnTo>
                    <a:lnTo>
                      <a:pt x="6" y="972"/>
                    </a:lnTo>
                    <a:lnTo>
                      <a:pt x="13" y="978"/>
                    </a:lnTo>
                    <a:lnTo>
                      <a:pt x="19" y="983"/>
                    </a:lnTo>
                    <a:lnTo>
                      <a:pt x="26" y="985"/>
                    </a:lnTo>
                    <a:lnTo>
                      <a:pt x="17" y="994"/>
                    </a:lnTo>
                    <a:lnTo>
                      <a:pt x="13" y="1000"/>
                    </a:lnTo>
                    <a:lnTo>
                      <a:pt x="13" y="1006"/>
                    </a:lnTo>
                    <a:lnTo>
                      <a:pt x="14" y="1011"/>
                    </a:lnTo>
                    <a:lnTo>
                      <a:pt x="19" y="1014"/>
                    </a:lnTo>
                    <a:lnTo>
                      <a:pt x="24" y="1018"/>
                    </a:lnTo>
                    <a:lnTo>
                      <a:pt x="31" y="1020"/>
                    </a:lnTo>
                    <a:lnTo>
                      <a:pt x="37" y="1023"/>
                    </a:lnTo>
                    <a:lnTo>
                      <a:pt x="26" y="1034"/>
                    </a:lnTo>
                    <a:lnTo>
                      <a:pt x="21" y="1041"/>
                    </a:lnTo>
                    <a:lnTo>
                      <a:pt x="22" y="1047"/>
                    </a:lnTo>
                    <a:lnTo>
                      <a:pt x="28" y="1051"/>
                    </a:lnTo>
                    <a:lnTo>
                      <a:pt x="36" y="1053"/>
                    </a:lnTo>
                    <a:lnTo>
                      <a:pt x="45" y="1056"/>
                    </a:lnTo>
                    <a:lnTo>
                      <a:pt x="54" y="1057"/>
                    </a:lnTo>
                    <a:lnTo>
                      <a:pt x="62" y="1059"/>
                    </a:lnTo>
                    <a:lnTo>
                      <a:pt x="52" y="1071"/>
                    </a:lnTo>
                    <a:lnTo>
                      <a:pt x="48" y="1080"/>
                    </a:lnTo>
                    <a:lnTo>
                      <a:pt x="49" y="1087"/>
                    </a:lnTo>
                    <a:lnTo>
                      <a:pt x="54" y="1092"/>
                    </a:lnTo>
                    <a:lnTo>
                      <a:pt x="61" y="1096"/>
                    </a:lnTo>
                    <a:lnTo>
                      <a:pt x="70" y="1097"/>
                    </a:lnTo>
                    <a:lnTo>
                      <a:pt x="78" y="1099"/>
                    </a:lnTo>
                    <a:lnTo>
                      <a:pt x="86" y="1101"/>
                    </a:lnTo>
                    <a:lnTo>
                      <a:pt x="73" y="1113"/>
                    </a:lnTo>
                    <a:lnTo>
                      <a:pt x="66" y="1123"/>
                    </a:lnTo>
                    <a:lnTo>
                      <a:pt x="64" y="1133"/>
                    </a:lnTo>
                    <a:lnTo>
                      <a:pt x="65" y="1142"/>
                    </a:lnTo>
                    <a:lnTo>
                      <a:pt x="69" y="1149"/>
                    </a:lnTo>
                    <a:lnTo>
                      <a:pt x="75" y="1154"/>
                    </a:lnTo>
                    <a:lnTo>
                      <a:pt x="82" y="1158"/>
                    </a:lnTo>
                    <a:lnTo>
                      <a:pt x="89" y="1159"/>
                    </a:lnTo>
                    <a:lnTo>
                      <a:pt x="77" y="1172"/>
                    </a:lnTo>
                    <a:lnTo>
                      <a:pt x="71" y="1185"/>
                    </a:lnTo>
                    <a:lnTo>
                      <a:pt x="70" y="1197"/>
                    </a:lnTo>
                    <a:lnTo>
                      <a:pt x="73" y="1206"/>
                    </a:lnTo>
                    <a:lnTo>
                      <a:pt x="80" y="1215"/>
                    </a:lnTo>
                    <a:lnTo>
                      <a:pt x="87" y="1221"/>
                    </a:lnTo>
                    <a:lnTo>
                      <a:pt x="95" y="1226"/>
                    </a:lnTo>
                    <a:lnTo>
                      <a:pt x="104" y="1227"/>
                    </a:lnTo>
                    <a:lnTo>
                      <a:pt x="98" y="1238"/>
                    </a:lnTo>
                    <a:lnTo>
                      <a:pt x="95" y="1249"/>
                    </a:lnTo>
                    <a:lnTo>
                      <a:pt x="94" y="1259"/>
                    </a:lnTo>
                    <a:lnTo>
                      <a:pt x="97" y="1267"/>
                    </a:lnTo>
                    <a:lnTo>
                      <a:pt x="101" y="1273"/>
                    </a:lnTo>
                    <a:lnTo>
                      <a:pt x="109" y="1276"/>
                    </a:lnTo>
                    <a:lnTo>
                      <a:pt x="120" y="1276"/>
                    </a:lnTo>
                    <a:lnTo>
                      <a:pt x="133" y="1271"/>
                    </a:lnTo>
                    <a:lnTo>
                      <a:pt x="128" y="1282"/>
                    </a:lnTo>
                    <a:lnTo>
                      <a:pt x="128" y="1293"/>
                    </a:lnTo>
                    <a:lnTo>
                      <a:pt x="131" y="1300"/>
                    </a:lnTo>
                    <a:lnTo>
                      <a:pt x="137" y="1306"/>
                    </a:lnTo>
                    <a:lnTo>
                      <a:pt x="144" y="1311"/>
                    </a:lnTo>
                    <a:lnTo>
                      <a:pt x="153" y="1314"/>
                    </a:lnTo>
                    <a:lnTo>
                      <a:pt x="161" y="1315"/>
                    </a:lnTo>
                    <a:lnTo>
                      <a:pt x="170" y="1314"/>
                    </a:lnTo>
                    <a:lnTo>
                      <a:pt x="168" y="1329"/>
                    </a:lnTo>
                    <a:lnTo>
                      <a:pt x="170" y="1339"/>
                    </a:lnTo>
                    <a:lnTo>
                      <a:pt x="173" y="1346"/>
                    </a:lnTo>
                    <a:lnTo>
                      <a:pt x="181" y="1350"/>
                    </a:lnTo>
                    <a:lnTo>
                      <a:pt x="188" y="1351"/>
                    </a:lnTo>
                    <a:lnTo>
                      <a:pt x="196" y="1350"/>
                    </a:lnTo>
                    <a:lnTo>
                      <a:pt x="205" y="1349"/>
                    </a:lnTo>
                    <a:lnTo>
                      <a:pt x="213" y="1346"/>
                    </a:lnTo>
                    <a:lnTo>
                      <a:pt x="213" y="1361"/>
                    </a:lnTo>
                    <a:lnTo>
                      <a:pt x="216" y="1371"/>
                    </a:lnTo>
                    <a:lnTo>
                      <a:pt x="222" y="1376"/>
                    </a:lnTo>
                    <a:lnTo>
                      <a:pt x="229" y="1378"/>
                    </a:lnTo>
                    <a:lnTo>
                      <a:pt x="238" y="1377"/>
                    </a:lnTo>
                    <a:lnTo>
                      <a:pt x="249" y="1374"/>
                    </a:lnTo>
                    <a:lnTo>
                      <a:pt x="260" y="1372"/>
                    </a:lnTo>
                    <a:lnTo>
                      <a:pt x="272" y="1369"/>
                    </a:lnTo>
                    <a:lnTo>
                      <a:pt x="274" y="1378"/>
                    </a:lnTo>
                    <a:lnTo>
                      <a:pt x="278" y="1387"/>
                    </a:lnTo>
                    <a:lnTo>
                      <a:pt x="283" y="1393"/>
                    </a:lnTo>
                    <a:lnTo>
                      <a:pt x="289" y="1397"/>
                    </a:lnTo>
                    <a:lnTo>
                      <a:pt x="297" y="1399"/>
                    </a:lnTo>
                    <a:lnTo>
                      <a:pt x="306" y="1397"/>
                    </a:lnTo>
                    <a:lnTo>
                      <a:pt x="316" y="1391"/>
                    </a:lnTo>
                    <a:lnTo>
                      <a:pt x="327" y="1382"/>
                    </a:lnTo>
                    <a:lnTo>
                      <a:pt x="327" y="1389"/>
                    </a:lnTo>
                    <a:lnTo>
                      <a:pt x="328" y="1397"/>
                    </a:lnTo>
                    <a:lnTo>
                      <a:pt x="329" y="1405"/>
                    </a:lnTo>
                    <a:lnTo>
                      <a:pt x="333" y="1412"/>
                    </a:lnTo>
                    <a:lnTo>
                      <a:pt x="338" y="1417"/>
                    </a:lnTo>
                    <a:lnTo>
                      <a:pt x="345" y="1418"/>
                    </a:lnTo>
                    <a:lnTo>
                      <a:pt x="353" y="1416"/>
                    </a:lnTo>
                    <a:lnTo>
                      <a:pt x="366" y="1407"/>
                    </a:lnTo>
                    <a:lnTo>
                      <a:pt x="367" y="1414"/>
                    </a:lnTo>
                    <a:lnTo>
                      <a:pt x="368" y="1422"/>
                    </a:lnTo>
                    <a:lnTo>
                      <a:pt x="371" y="1430"/>
                    </a:lnTo>
                    <a:lnTo>
                      <a:pt x="374" y="1436"/>
                    </a:lnTo>
                    <a:lnTo>
                      <a:pt x="380" y="1441"/>
                    </a:lnTo>
                    <a:lnTo>
                      <a:pt x="389" y="1444"/>
                    </a:lnTo>
                    <a:lnTo>
                      <a:pt x="401" y="1441"/>
                    </a:lnTo>
                    <a:lnTo>
                      <a:pt x="416" y="1436"/>
                    </a:lnTo>
                    <a:lnTo>
                      <a:pt x="417" y="1444"/>
                    </a:lnTo>
                    <a:lnTo>
                      <a:pt x="418" y="1452"/>
                    </a:lnTo>
                    <a:lnTo>
                      <a:pt x="420" y="1462"/>
                    </a:lnTo>
                    <a:lnTo>
                      <a:pt x="424" y="1469"/>
                    </a:lnTo>
                    <a:lnTo>
                      <a:pt x="429" y="1474"/>
                    </a:lnTo>
                    <a:lnTo>
                      <a:pt x="436" y="1475"/>
                    </a:lnTo>
                    <a:lnTo>
                      <a:pt x="446" y="1473"/>
                    </a:lnTo>
                    <a:lnTo>
                      <a:pt x="459" y="1466"/>
                    </a:lnTo>
                    <a:lnTo>
                      <a:pt x="461" y="1470"/>
                    </a:lnTo>
                    <a:lnTo>
                      <a:pt x="463" y="1477"/>
                    </a:lnTo>
                    <a:lnTo>
                      <a:pt x="465" y="1483"/>
                    </a:lnTo>
                    <a:lnTo>
                      <a:pt x="469" y="1489"/>
                    </a:lnTo>
                    <a:lnTo>
                      <a:pt x="474" y="1491"/>
                    </a:lnTo>
                    <a:lnTo>
                      <a:pt x="480" y="1491"/>
                    </a:lnTo>
                    <a:lnTo>
                      <a:pt x="490" y="1486"/>
                    </a:lnTo>
                    <a:lnTo>
                      <a:pt x="503" y="1475"/>
                    </a:lnTo>
                    <a:lnTo>
                      <a:pt x="502" y="1486"/>
                    </a:lnTo>
                    <a:lnTo>
                      <a:pt x="503" y="1495"/>
                    </a:lnTo>
                    <a:lnTo>
                      <a:pt x="508" y="1502"/>
                    </a:lnTo>
                    <a:lnTo>
                      <a:pt x="515" y="1506"/>
                    </a:lnTo>
                    <a:lnTo>
                      <a:pt x="523" y="1507"/>
                    </a:lnTo>
                    <a:lnTo>
                      <a:pt x="532" y="1506"/>
                    </a:lnTo>
                    <a:lnTo>
                      <a:pt x="541" y="1501"/>
                    </a:lnTo>
                    <a:lnTo>
                      <a:pt x="550" y="1492"/>
                    </a:lnTo>
                    <a:lnTo>
                      <a:pt x="547" y="1502"/>
                    </a:lnTo>
                    <a:lnTo>
                      <a:pt x="550" y="1512"/>
                    </a:lnTo>
                    <a:lnTo>
                      <a:pt x="553" y="1519"/>
                    </a:lnTo>
                    <a:lnTo>
                      <a:pt x="560" y="1524"/>
                    </a:lnTo>
                    <a:lnTo>
                      <a:pt x="567" y="1528"/>
                    </a:lnTo>
                    <a:lnTo>
                      <a:pt x="574" y="1529"/>
                    </a:lnTo>
                    <a:lnTo>
                      <a:pt x="580" y="1526"/>
                    </a:lnTo>
                    <a:lnTo>
                      <a:pt x="585" y="1522"/>
                    </a:lnTo>
                    <a:lnTo>
                      <a:pt x="590" y="1513"/>
                    </a:lnTo>
                    <a:lnTo>
                      <a:pt x="595" y="1505"/>
                    </a:lnTo>
                    <a:lnTo>
                      <a:pt x="599" y="1498"/>
                    </a:lnTo>
                    <a:lnTo>
                      <a:pt x="603" y="1492"/>
                    </a:lnTo>
                    <a:lnTo>
                      <a:pt x="604" y="1496"/>
                    </a:lnTo>
                    <a:lnTo>
                      <a:pt x="607" y="1500"/>
                    </a:lnTo>
                    <a:lnTo>
                      <a:pt x="610" y="1502"/>
                    </a:lnTo>
                    <a:lnTo>
                      <a:pt x="614" y="1505"/>
                    </a:lnTo>
                    <a:lnTo>
                      <a:pt x="625" y="1509"/>
                    </a:lnTo>
                    <a:lnTo>
                      <a:pt x="640" y="1511"/>
                    </a:lnTo>
                    <a:lnTo>
                      <a:pt x="658" y="1511"/>
                    </a:lnTo>
                    <a:lnTo>
                      <a:pt x="677" y="1509"/>
                    </a:lnTo>
                    <a:lnTo>
                      <a:pt x="699" y="1506"/>
                    </a:lnTo>
                    <a:lnTo>
                      <a:pt x="722" y="1501"/>
                    </a:lnTo>
                    <a:lnTo>
                      <a:pt x="747" y="1495"/>
                    </a:lnTo>
                    <a:lnTo>
                      <a:pt x="771" y="1489"/>
                    </a:lnTo>
                    <a:lnTo>
                      <a:pt x="777" y="1487"/>
                    </a:lnTo>
                    <a:lnTo>
                      <a:pt x="791" y="1483"/>
                    </a:lnTo>
                    <a:lnTo>
                      <a:pt x="805" y="1478"/>
                    </a:lnTo>
                    <a:lnTo>
                      <a:pt x="821" y="1470"/>
                    </a:lnTo>
                    <a:lnTo>
                      <a:pt x="838" y="1461"/>
                    </a:lnTo>
                    <a:lnTo>
                      <a:pt x="856" y="1451"/>
                    </a:lnTo>
                    <a:lnTo>
                      <a:pt x="875" y="1440"/>
                    </a:lnTo>
                    <a:lnTo>
                      <a:pt x="895" y="1427"/>
                    </a:lnTo>
                    <a:lnTo>
                      <a:pt x="916" y="1413"/>
                    </a:lnTo>
                    <a:lnTo>
                      <a:pt x="920" y="1411"/>
                    </a:lnTo>
                    <a:lnTo>
                      <a:pt x="927" y="1406"/>
                    </a:lnTo>
                    <a:lnTo>
                      <a:pt x="933" y="1401"/>
                    </a:lnTo>
                    <a:lnTo>
                      <a:pt x="937" y="1399"/>
                    </a:lnTo>
                    <a:close/>
                  </a:path>
                </a:pathLst>
              </a:custGeom>
              <a:solidFill>
                <a:srgbClr val="C4B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03" name="Freeform 20">
                <a:extLst>
                  <a:ext uri="{FF2B5EF4-FFF2-40B4-BE49-F238E27FC236}">
                    <a16:creationId xmlns:a16="http://schemas.microsoft.com/office/drawing/2014/main" id="{A87CEE04-62BC-4C40-87DA-6411993DB754}"/>
                  </a:ext>
                </a:extLst>
              </p:cNvPr>
              <p:cNvSpPr>
                <a:spLocks noChangeArrowheads="1"/>
              </p:cNvSpPr>
              <p:nvPr/>
            </p:nvSpPr>
            <p:spPr bwMode="auto">
              <a:xfrm>
                <a:off x="2530" y="3176"/>
                <a:ext cx="12" cy="4"/>
              </a:xfrm>
              <a:custGeom>
                <a:avLst/>
                <a:gdLst>
                  <a:gd name="T0" fmla="*/ 6 w 12"/>
                  <a:gd name="T1" fmla="*/ 4 h 4"/>
                  <a:gd name="T2" fmla="*/ 4 w 12"/>
                  <a:gd name="T3" fmla="*/ 4 h 4"/>
                  <a:gd name="T4" fmla="*/ 3 w 12"/>
                  <a:gd name="T5" fmla="*/ 2 h 4"/>
                  <a:gd name="T6" fmla="*/ 1 w 12"/>
                  <a:gd name="T7" fmla="*/ 1 h 4"/>
                  <a:gd name="T8" fmla="*/ 0 w 12"/>
                  <a:gd name="T9" fmla="*/ 0 h 4"/>
                  <a:gd name="T10" fmla="*/ 1 w 12"/>
                  <a:gd name="T11" fmla="*/ 1 h 4"/>
                  <a:gd name="T12" fmla="*/ 3 w 12"/>
                  <a:gd name="T13" fmla="*/ 1 h 4"/>
                  <a:gd name="T14" fmla="*/ 4 w 12"/>
                  <a:gd name="T15" fmla="*/ 2 h 4"/>
                  <a:gd name="T16" fmla="*/ 6 w 12"/>
                  <a:gd name="T17" fmla="*/ 4 h 4"/>
                  <a:gd name="T18" fmla="*/ 7 w 12"/>
                  <a:gd name="T19" fmla="*/ 4 h 4"/>
                  <a:gd name="T20" fmla="*/ 9 w 12"/>
                  <a:gd name="T21" fmla="*/ 4 h 4"/>
                  <a:gd name="T22" fmla="*/ 10 w 12"/>
                  <a:gd name="T23" fmla="*/ 4 h 4"/>
                  <a:gd name="T24" fmla="*/ 12 w 12"/>
                  <a:gd name="T25" fmla="*/ 2 h 4"/>
                  <a:gd name="T26" fmla="*/ 10 w 12"/>
                  <a:gd name="T27" fmla="*/ 4 h 4"/>
                  <a:gd name="T28" fmla="*/ 9 w 12"/>
                  <a:gd name="T29" fmla="*/ 4 h 4"/>
                  <a:gd name="T30" fmla="*/ 7 w 12"/>
                  <a:gd name="T31" fmla="*/ 4 h 4"/>
                  <a:gd name="T32" fmla="*/ 6 w 12"/>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4">
                    <a:moveTo>
                      <a:pt x="6" y="4"/>
                    </a:moveTo>
                    <a:lnTo>
                      <a:pt x="4" y="4"/>
                    </a:lnTo>
                    <a:lnTo>
                      <a:pt x="3" y="2"/>
                    </a:lnTo>
                    <a:lnTo>
                      <a:pt x="1" y="1"/>
                    </a:lnTo>
                    <a:lnTo>
                      <a:pt x="0" y="0"/>
                    </a:lnTo>
                    <a:lnTo>
                      <a:pt x="1" y="1"/>
                    </a:lnTo>
                    <a:lnTo>
                      <a:pt x="3" y="1"/>
                    </a:lnTo>
                    <a:lnTo>
                      <a:pt x="4" y="2"/>
                    </a:lnTo>
                    <a:lnTo>
                      <a:pt x="6" y="4"/>
                    </a:lnTo>
                    <a:lnTo>
                      <a:pt x="7" y="4"/>
                    </a:lnTo>
                    <a:lnTo>
                      <a:pt x="9" y="4"/>
                    </a:lnTo>
                    <a:lnTo>
                      <a:pt x="10" y="4"/>
                    </a:lnTo>
                    <a:lnTo>
                      <a:pt x="12" y="2"/>
                    </a:lnTo>
                    <a:lnTo>
                      <a:pt x="10" y="4"/>
                    </a:lnTo>
                    <a:lnTo>
                      <a:pt x="9" y="4"/>
                    </a:lnTo>
                    <a:lnTo>
                      <a:pt x="7" y="4"/>
                    </a:lnTo>
                    <a:lnTo>
                      <a:pt x="6" y="4"/>
                    </a:lnTo>
                    <a:close/>
                  </a:path>
                </a:pathLst>
              </a:custGeom>
              <a:solidFill>
                <a:srgbClr val="C4B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04" name="Freeform 21">
                <a:extLst>
                  <a:ext uri="{FF2B5EF4-FFF2-40B4-BE49-F238E27FC236}">
                    <a16:creationId xmlns:a16="http://schemas.microsoft.com/office/drawing/2014/main" id="{9202CD85-4BF0-4BE4-B002-F7F26FF1552D}"/>
                  </a:ext>
                </a:extLst>
              </p:cNvPr>
              <p:cNvSpPr>
                <a:spLocks noChangeArrowheads="1"/>
              </p:cNvSpPr>
              <p:nvPr/>
            </p:nvSpPr>
            <p:spPr bwMode="auto">
              <a:xfrm>
                <a:off x="1993" y="2601"/>
                <a:ext cx="9" cy="11"/>
              </a:xfrm>
              <a:custGeom>
                <a:avLst/>
                <a:gdLst>
                  <a:gd name="T0" fmla="*/ 2 w 9"/>
                  <a:gd name="T1" fmla="*/ 0 h 11"/>
                  <a:gd name="T2" fmla="*/ 0 w 9"/>
                  <a:gd name="T3" fmla="*/ 3 h 11"/>
                  <a:gd name="T4" fmla="*/ 1 w 9"/>
                  <a:gd name="T5" fmla="*/ 8 h 11"/>
                  <a:gd name="T6" fmla="*/ 4 w 9"/>
                  <a:gd name="T7" fmla="*/ 11 h 11"/>
                  <a:gd name="T8" fmla="*/ 9 w 9"/>
                  <a:gd name="T9" fmla="*/ 9 h 11"/>
                  <a:gd name="T10" fmla="*/ 2 w 9"/>
                  <a:gd name="T11" fmla="*/ 0 h 11"/>
                </a:gdLst>
                <a:ahLst/>
                <a:cxnLst>
                  <a:cxn ang="0">
                    <a:pos x="T0" y="T1"/>
                  </a:cxn>
                  <a:cxn ang="0">
                    <a:pos x="T2" y="T3"/>
                  </a:cxn>
                  <a:cxn ang="0">
                    <a:pos x="T4" y="T5"/>
                  </a:cxn>
                  <a:cxn ang="0">
                    <a:pos x="T6" y="T7"/>
                  </a:cxn>
                  <a:cxn ang="0">
                    <a:pos x="T8" y="T9"/>
                  </a:cxn>
                  <a:cxn ang="0">
                    <a:pos x="T10" y="T11"/>
                  </a:cxn>
                </a:cxnLst>
                <a:rect l="0" t="0" r="r" b="b"/>
                <a:pathLst>
                  <a:path w="9" h="11">
                    <a:moveTo>
                      <a:pt x="2" y="0"/>
                    </a:moveTo>
                    <a:lnTo>
                      <a:pt x="0" y="3"/>
                    </a:lnTo>
                    <a:lnTo>
                      <a:pt x="1" y="8"/>
                    </a:lnTo>
                    <a:lnTo>
                      <a:pt x="4" y="11"/>
                    </a:lnTo>
                    <a:lnTo>
                      <a:pt x="9" y="9"/>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05" name="Freeform 22">
                <a:extLst>
                  <a:ext uri="{FF2B5EF4-FFF2-40B4-BE49-F238E27FC236}">
                    <a16:creationId xmlns:a16="http://schemas.microsoft.com/office/drawing/2014/main" id="{7CE45590-FF05-4709-9093-91C437226CD4}"/>
                  </a:ext>
                </a:extLst>
              </p:cNvPr>
              <p:cNvSpPr>
                <a:spLocks noChangeArrowheads="1"/>
              </p:cNvSpPr>
              <p:nvPr/>
            </p:nvSpPr>
            <p:spPr bwMode="auto">
              <a:xfrm>
                <a:off x="1995" y="2478"/>
                <a:ext cx="147" cy="132"/>
              </a:xfrm>
              <a:custGeom>
                <a:avLst/>
                <a:gdLst>
                  <a:gd name="T0" fmla="*/ 140 w 147"/>
                  <a:gd name="T1" fmla="*/ 0 h 132"/>
                  <a:gd name="T2" fmla="*/ 140 w 147"/>
                  <a:gd name="T3" fmla="*/ 0 h 132"/>
                  <a:gd name="T4" fmla="*/ 125 w 147"/>
                  <a:gd name="T5" fmla="*/ 11 h 132"/>
                  <a:gd name="T6" fmla="*/ 107 w 147"/>
                  <a:gd name="T7" fmla="*/ 25 h 132"/>
                  <a:gd name="T8" fmla="*/ 88 w 147"/>
                  <a:gd name="T9" fmla="*/ 42 h 132"/>
                  <a:gd name="T10" fmla="*/ 68 w 147"/>
                  <a:gd name="T11" fmla="*/ 61 h 132"/>
                  <a:gd name="T12" fmla="*/ 48 w 147"/>
                  <a:gd name="T13" fmla="*/ 79 h 132"/>
                  <a:gd name="T14" fmla="*/ 29 w 147"/>
                  <a:gd name="T15" fmla="*/ 97 h 132"/>
                  <a:gd name="T16" fmla="*/ 13 w 147"/>
                  <a:gd name="T17" fmla="*/ 112 h 132"/>
                  <a:gd name="T18" fmla="*/ 0 w 147"/>
                  <a:gd name="T19" fmla="*/ 123 h 132"/>
                  <a:gd name="T20" fmla="*/ 7 w 147"/>
                  <a:gd name="T21" fmla="*/ 132 h 132"/>
                  <a:gd name="T22" fmla="*/ 21 w 147"/>
                  <a:gd name="T23" fmla="*/ 121 h 132"/>
                  <a:gd name="T24" fmla="*/ 37 w 147"/>
                  <a:gd name="T25" fmla="*/ 104 h 132"/>
                  <a:gd name="T26" fmla="*/ 55 w 147"/>
                  <a:gd name="T27" fmla="*/ 89 h 132"/>
                  <a:gd name="T28" fmla="*/ 76 w 147"/>
                  <a:gd name="T29" fmla="*/ 70 h 132"/>
                  <a:gd name="T30" fmla="*/ 95 w 147"/>
                  <a:gd name="T31" fmla="*/ 52 h 132"/>
                  <a:gd name="T32" fmla="*/ 114 w 147"/>
                  <a:gd name="T33" fmla="*/ 35 h 132"/>
                  <a:gd name="T34" fmla="*/ 133 w 147"/>
                  <a:gd name="T35" fmla="*/ 20 h 132"/>
                  <a:gd name="T36" fmla="*/ 147 w 147"/>
                  <a:gd name="T37" fmla="*/ 9 h 132"/>
                  <a:gd name="T38" fmla="*/ 140 w 147"/>
                  <a:gd name="T3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32">
                    <a:moveTo>
                      <a:pt x="140" y="0"/>
                    </a:moveTo>
                    <a:lnTo>
                      <a:pt x="140" y="0"/>
                    </a:lnTo>
                    <a:lnTo>
                      <a:pt x="125" y="11"/>
                    </a:lnTo>
                    <a:lnTo>
                      <a:pt x="107" y="25"/>
                    </a:lnTo>
                    <a:lnTo>
                      <a:pt x="88" y="42"/>
                    </a:lnTo>
                    <a:lnTo>
                      <a:pt x="68" y="61"/>
                    </a:lnTo>
                    <a:lnTo>
                      <a:pt x="48" y="79"/>
                    </a:lnTo>
                    <a:lnTo>
                      <a:pt x="29" y="97"/>
                    </a:lnTo>
                    <a:lnTo>
                      <a:pt x="13" y="112"/>
                    </a:lnTo>
                    <a:lnTo>
                      <a:pt x="0" y="123"/>
                    </a:lnTo>
                    <a:lnTo>
                      <a:pt x="7" y="132"/>
                    </a:lnTo>
                    <a:lnTo>
                      <a:pt x="21" y="121"/>
                    </a:lnTo>
                    <a:lnTo>
                      <a:pt x="37" y="104"/>
                    </a:lnTo>
                    <a:lnTo>
                      <a:pt x="55" y="89"/>
                    </a:lnTo>
                    <a:lnTo>
                      <a:pt x="76" y="70"/>
                    </a:lnTo>
                    <a:lnTo>
                      <a:pt x="95" y="52"/>
                    </a:lnTo>
                    <a:lnTo>
                      <a:pt x="114" y="35"/>
                    </a:lnTo>
                    <a:lnTo>
                      <a:pt x="133" y="20"/>
                    </a:lnTo>
                    <a:lnTo>
                      <a:pt x="147" y="9"/>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06" name="Freeform 23">
                <a:extLst>
                  <a:ext uri="{FF2B5EF4-FFF2-40B4-BE49-F238E27FC236}">
                    <a16:creationId xmlns:a16="http://schemas.microsoft.com/office/drawing/2014/main" id="{37087275-D06C-456D-A00C-C0FBAD31D816}"/>
                  </a:ext>
                </a:extLst>
              </p:cNvPr>
              <p:cNvSpPr>
                <a:spLocks noChangeArrowheads="1"/>
              </p:cNvSpPr>
              <p:nvPr/>
            </p:nvSpPr>
            <p:spPr bwMode="auto">
              <a:xfrm>
                <a:off x="2135" y="2365"/>
                <a:ext cx="85" cy="122"/>
              </a:xfrm>
              <a:custGeom>
                <a:avLst/>
                <a:gdLst>
                  <a:gd name="T0" fmla="*/ 85 w 85"/>
                  <a:gd name="T1" fmla="*/ 0 h 122"/>
                  <a:gd name="T2" fmla="*/ 85 w 85"/>
                  <a:gd name="T3" fmla="*/ 0 h 122"/>
                  <a:gd name="T4" fmla="*/ 65 w 85"/>
                  <a:gd name="T5" fmla="*/ 4 h 122"/>
                  <a:gd name="T6" fmla="*/ 50 w 85"/>
                  <a:gd name="T7" fmla="*/ 17 h 122"/>
                  <a:gd name="T8" fmla="*/ 40 w 85"/>
                  <a:gd name="T9" fmla="*/ 32 h 122"/>
                  <a:gd name="T10" fmla="*/ 32 w 85"/>
                  <a:gd name="T11" fmla="*/ 49 h 122"/>
                  <a:gd name="T12" fmla="*/ 24 w 85"/>
                  <a:gd name="T13" fmla="*/ 70 h 122"/>
                  <a:gd name="T14" fmla="*/ 18 w 85"/>
                  <a:gd name="T15" fmla="*/ 87 h 122"/>
                  <a:gd name="T16" fmla="*/ 10 w 85"/>
                  <a:gd name="T17" fmla="*/ 102 h 122"/>
                  <a:gd name="T18" fmla="*/ 0 w 85"/>
                  <a:gd name="T19" fmla="*/ 113 h 122"/>
                  <a:gd name="T20" fmla="*/ 7 w 85"/>
                  <a:gd name="T21" fmla="*/ 122 h 122"/>
                  <a:gd name="T22" fmla="*/ 20 w 85"/>
                  <a:gd name="T23" fmla="*/ 109 h 122"/>
                  <a:gd name="T24" fmla="*/ 28 w 85"/>
                  <a:gd name="T25" fmla="*/ 92 h 122"/>
                  <a:gd name="T26" fmla="*/ 37 w 85"/>
                  <a:gd name="T27" fmla="*/ 73 h 122"/>
                  <a:gd name="T28" fmla="*/ 44 w 85"/>
                  <a:gd name="T29" fmla="*/ 54 h 122"/>
                  <a:gd name="T30" fmla="*/ 50 w 85"/>
                  <a:gd name="T31" fmla="*/ 37 h 122"/>
                  <a:gd name="T32" fmla="*/ 60 w 85"/>
                  <a:gd name="T33" fmla="*/ 24 h 122"/>
                  <a:gd name="T34" fmla="*/ 69 w 85"/>
                  <a:gd name="T35" fmla="*/ 14 h 122"/>
                  <a:gd name="T36" fmla="*/ 85 w 85"/>
                  <a:gd name="T37" fmla="*/ 12 h 122"/>
                  <a:gd name="T38" fmla="*/ 85 w 85"/>
                  <a:gd name="T3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122">
                    <a:moveTo>
                      <a:pt x="85" y="0"/>
                    </a:moveTo>
                    <a:lnTo>
                      <a:pt x="85" y="0"/>
                    </a:lnTo>
                    <a:lnTo>
                      <a:pt x="65" y="4"/>
                    </a:lnTo>
                    <a:lnTo>
                      <a:pt x="50" y="17"/>
                    </a:lnTo>
                    <a:lnTo>
                      <a:pt x="40" y="32"/>
                    </a:lnTo>
                    <a:lnTo>
                      <a:pt x="32" y="49"/>
                    </a:lnTo>
                    <a:lnTo>
                      <a:pt x="24" y="70"/>
                    </a:lnTo>
                    <a:lnTo>
                      <a:pt x="18" y="87"/>
                    </a:lnTo>
                    <a:lnTo>
                      <a:pt x="10" y="102"/>
                    </a:lnTo>
                    <a:lnTo>
                      <a:pt x="0" y="113"/>
                    </a:lnTo>
                    <a:lnTo>
                      <a:pt x="7" y="122"/>
                    </a:lnTo>
                    <a:lnTo>
                      <a:pt x="20" y="109"/>
                    </a:lnTo>
                    <a:lnTo>
                      <a:pt x="28" y="92"/>
                    </a:lnTo>
                    <a:lnTo>
                      <a:pt x="37" y="73"/>
                    </a:lnTo>
                    <a:lnTo>
                      <a:pt x="44" y="54"/>
                    </a:lnTo>
                    <a:lnTo>
                      <a:pt x="50" y="37"/>
                    </a:lnTo>
                    <a:lnTo>
                      <a:pt x="60" y="24"/>
                    </a:lnTo>
                    <a:lnTo>
                      <a:pt x="69" y="14"/>
                    </a:lnTo>
                    <a:lnTo>
                      <a:pt x="85" y="12"/>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07" name="Freeform 24">
                <a:extLst>
                  <a:ext uri="{FF2B5EF4-FFF2-40B4-BE49-F238E27FC236}">
                    <a16:creationId xmlns:a16="http://schemas.microsoft.com/office/drawing/2014/main" id="{C3117902-F210-433E-9413-63C4F1AB028E}"/>
                  </a:ext>
                </a:extLst>
              </p:cNvPr>
              <p:cNvSpPr>
                <a:spLocks noChangeArrowheads="1"/>
              </p:cNvSpPr>
              <p:nvPr/>
            </p:nvSpPr>
            <p:spPr bwMode="auto">
              <a:xfrm>
                <a:off x="2220" y="2365"/>
                <a:ext cx="83" cy="101"/>
              </a:xfrm>
              <a:custGeom>
                <a:avLst/>
                <a:gdLst>
                  <a:gd name="T0" fmla="*/ 83 w 83"/>
                  <a:gd name="T1" fmla="*/ 98 h 101"/>
                  <a:gd name="T2" fmla="*/ 83 w 83"/>
                  <a:gd name="T3" fmla="*/ 98 h 101"/>
                  <a:gd name="T4" fmla="*/ 78 w 83"/>
                  <a:gd name="T5" fmla="*/ 81 h 101"/>
                  <a:gd name="T6" fmla="*/ 75 w 83"/>
                  <a:gd name="T7" fmla="*/ 64 h 101"/>
                  <a:gd name="T8" fmla="*/ 68 w 83"/>
                  <a:gd name="T9" fmla="*/ 47 h 101"/>
                  <a:gd name="T10" fmla="*/ 61 w 83"/>
                  <a:gd name="T11" fmla="*/ 32 h 101"/>
                  <a:gd name="T12" fmla="*/ 50 w 83"/>
                  <a:gd name="T13" fmla="*/ 19 h 101"/>
                  <a:gd name="T14" fmla="*/ 38 w 83"/>
                  <a:gd name="T15" fmla="*/ 9 h 101"/>
                  <a:gd name="T16" fmla="*/ 21 w 83"/>
                  <a:gd name="T17" fmla="*/ 2 h 101"/>
                  <a:gd name="T18" fmla="*/ 0 w 83"/>
                  <a:gd name="T19" fmla="*/ 0 h 101"/>
                  <a:gd name="T20" fmla="*/ 0 w 83"/>
                  <a:gd name="T21" fmla="*/ 12 h 101"/>
                  <a:gd name="T22" fmla="*/ 19 w 83"/>
                  <a:gd name="T23" fmla="*/ 14 h 101"/>
                  <a:gd name="T24" fmla="*/ 33 w 83"/>
                  <a:gd name="T25" fmla="*/ 19 h 101"/>
                  <a:gd name="T26" fmla="*/ 43 w 83"/>
                  <a:gd name="T27" fmla="*/ 26 h 101"/>
                  <a:gd name="T28" fmla="*/ 51 w 83"/>
                  <a:gd name="T29" fmla="*/ 37 h 101"/>
                  <a:gd name="T30" fmla="*/ 56 w 83"/>
                  <a:gd name="T31" fmla="*/ 52 h 101"/>
                  <a:gd name="T32" fmla="*/ 62 w 83"/>
                  <a:gd name="T33" fmla="*/ 66 h 101"/>
                  <a:gd name="T34" fmla="*/ 66 w 83"/>
                  <a:gd name="T35" fmla="*/ 84 h 101"/>
                  <a:gd name="T36" fmla="*/ 71 w 83"/>
                  <a:gd name="T37" fmla="*/ 101 h 101"/>
                  <a:gd name="T38" fmla="*/ 83 w 83"/>
                  <a:gd name="T39"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 h="101">
                    <a:moveTo>
                      <a:pt x="83" y="98"/>
                    </a:moveTo>
                    <a:lnTo>
                      <a:pt x="83" y="98"/>
                    </a:lnTo>
                    <a:lnTo>
                      <a:pt x="78" y="81"/>
                    </a:lnTo>
                    <a:lnTo>
                      <a:pt x="75" y="64"/>
                    </a:lnTo>
                    <a:lnTo>
                      <a:pt x="68" y="47"/>
                    </a:lnTo>
                    <a:lnTo>
                      <a:pt x="61" y="32"/>
                    </a:lnTo>
                    <a:lnTo>
                      <a:pt x="50" y="19"/>
                    </a:lnTo>
                    <a:lnTo>
                      <a:pt x="38" y="9"/>
                    </a:lnTo>
                    <a:lnTo>
                      <a:pt x="21" y="2"/>
                    </a:lnTo>
                    <a:lnTo>
                      <a:pt x="0" y="0"/>
                    </a:lnTo>
                    <a:lnTo>
                      <a:pt x="0" y="12"/>
                    </a:lnTo>
                    <a:lnTo>
                      <a:pt x="19" y="14"/>
                    </a:lnTo>
                    <a:lnTo>
                      <a:pt x="33" y="19"/>
                    </a:lnTo>
                    <a:lnTo>
                      <a:pt x="43" y="26"/>
                    </a:lnTo>
                    <a:lnTo>
                      <a:pt x="51" y="37"/>
                    </a:lnTo>
                    <a:lnTo>
                      <a:pt x="56" y="52"/>
                    </a:lnTo>
                    <a:lnTo>
                      <a:pt x="62" y="66"/>
                    </a:lnTo>
                    <a:lnTo>
                      <a:pt x="66" y="84"/>
                    </a:lnTo>
                    <a:lnTo>
                      <a:pt x="71" y="101"/>
                    </a:lnTo>
                    <a:lnTo>
                      <a:pt x="83"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08" name="Freeform 25">
                <a:extLst>
                  <a:ext uri="{FF2B5EF4-FFF2-40B4-BE49-F238E27FC236}">
                    <a16:creationId xmlns:a16="http://schemas.microsoft.com/office/drawing/2014/main" id="{505DAE89-8BF5-4022-BE7B-7024266D83DD}"/>
                  </a:ext>
                </a:extLst>
              </p:cNvPr>
              <p:cNvSpPr>
                <a:spLocks noChangeArrowheads="1"/>
              </p:cNvSpPr>
              <p:nvPr/>
            </p:nvSpPr>
            <p:spPr bwMode="auto">
              <a:xfrm>
                <a:off x="2291" y="2463"/>
                <a:ext cx="60" cy="101"/>
              </a:xfrm>
              <a:custGeom>
                <a:avLst/>
                <a:gdLst>
                  <a:gd name="T0" fmla="*/ 60 w 60"/>
                  <a:gd name="T1" fmla="*/ 89 h 101"/>
                  <a:gd name="T2" fmla="*/ 56 w 60"/>
                  <a:gd name="T3" fmla="*/ 86 h 101"/>
                  <a:gd name="T4" fmla="*/ 50 w 60"/>
                  <a:gd name="T5" fmla="*/ 80 h 101"/>
                  <a:gd name="T6" fmla="*/ 43 w 60"/>
                  <a:gd name="T7" fmla="*/ 72 h 101"/>
                  <a:gd name="T8" fmla="*/ 35 w 60"/>
                  <a:gd name="T9" fmla="*/ 61 h 101"/>
                  <a:gd name="T10" fmla="*/ 28 w 60"/>
                  <a:gd name="T11" fmla="*/ 48 h 101"/>
                  <a:gd name="T12" fmla="*/ 23 w 60"/>
                  <a:gd name="T13" fmla="*/ 34 h 101"/>
                  <a:gd name="T14" fmla="*/ 17 w 60"/>
                  <a:gd name="T15" fmla="*/ 17 h 101"/>
                  <a:gd name="T16" fmla="*/ 12 w 60"/>
                  <a:gd name="T17" fmla="*/ 0 h 101"/>
                  <a:gd name="T18" fmla="*/ 0 w 60"/>
                  <a:gd name="T19" fmla="*/ 3 h 101"/>
                  <a:gd name="T20" fmla="*/ 5 w 60"/>
                  <a:gd name="T21" fmla="*/ 20 h 101"/>
                  <a:gd name="T22" fmla="*/ 11 w 60"/>
                  <a:gd name="T23" fmla="*/ 37 h 101"/>
                  <a:gd name="T24" fmla="*/ 18 w 60"/>
                  <a:gd name="T25" fmla="*/ 52 h 101"/>
                  <a:gd name="T26" fmla="*/ 25 w 60"/>
                  <a:gd name="T27" fmla="*/ 66 h 101"/>
                  <a:gd name="T28" fmla="*/ 33 w 60"/>
                  <a:gd name="T29" fmla="*/ 79 h 101"/>
                  <a:gd name="T30" fmla="*/ 40 w 60"/>
                  <a:gd name="T31" fmla="*/ 88 h 101"/>
                  <a:gd name="T32" fmla="*/ 49 w 60"/>
                  <a:gd name="T33" fmla="*/ 96 h 101"/>
                  <a:gd name="T34" fmla="*/ 57 w 60"/>
                  <a:gd name="T35" fmla="*/ 101 h 101"/>
                  <a:gd name="T36" fmla="*/ 60 w 60"/>
                  <a:gd name="T37"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01">
                    <a:moveTo>
                      <a:pt x="60" y="89"/>
                    </a:moveTo>
                    <a:lnTo>
                      <a:pt x="56" y="86"/>
                    </a:lnTo>
                    <a:lnTo>
                      <a:pt x="50" y="80"/>
                    </a:lnTo>
                    <a:lnTo>
                      <a:pt x="43" y="72"/>
                    </a:lnTo>
                    <a:lnTo>
                      <a:pt x="35" y="61"/>
                    </a:lnTo>
                    <a:lnTo>
                      <a:pt x="28" y="48"/>
                    </a:lnTo>
                    <a:lnTo>
                      <a:pt x="23" y="34"/>
                    </a:lnTo>
                    <a:lnTo>
                      <a:pt x="17" y="17"/>
                    </a:lnTo>
                    <a:lnTo>
                      <a:pt x="12" y="0"/>
                    </a:lnTo>
                    <a:lnTo>
                      <a:pt x="0" y="3"/>
                    </a:lnTo>
                    <a:lnTo>
                      <a:pt x="5" y="20"/>
                    </a:lnTo>
                    <a:lnTo>
                      <a:pt x="11" y="37"/>
                    </a:lnTo>
                    <a:lnTo>
                      <a:pt x="18" y="52"/>
                    </a:lnTo>
                    <a:lnTo>
                      <a:pt x="25" y="66"/>
                    </a:lnTo>
                    <a:lnTo>
                      <a:pt x="33" y="79"/>
                    </a:lnTo>
                    <a:lnTo>
                      <a:pt x="40" y="88"/>
                    </a:lnTo>
                    <a:lnTo>
                      <a:pt x="49" y="96"/>
                    </a:lnTo>
                    <a:lnTo>
                      <a:pt x="57" y="101"/>
                    </a:lnTo>
                    <a:lnTo>
                      <a:pt x="6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09" name="Freeform 26">
                <a:extLst>
                  <a:ext uri="{FF2B5EF4-FFF2-40B4-BE49-F238E27FC236}">
                    <a16:creationId xmlns:a16="http://schemas.microsoft.com/office/drawing/2014/main" id="{1478A3E7-1FC2-4294-9366-05F9370B13A7}"/>
                  </a:ext>
                </a:extLst>
              </p:cNvPr>
              <p:cNvSpPr>
                <a:spLocks noChangeArrowheads="1"/>
              </p:cNvSpPr>
              <p:nvPr/>
            </p:nvSpPr>
            <p:spPr bwMode="auto">
              <a:xfrm>
                <a:off x="2348" y="2552"/>
                <a:ext cx="7" cy="12"/>
              </a:xfrm>
              <a:custGeom>
                <a:avLst/>
                <a:gdLst>
                  <a:gd name="T0" fmla="*/ 0 w 7"/>
                  <a:gd name="T1" fmla="*/ 12 h 12"/>
                  <a:gd name="T2" fmla="*/ 5 w 7"/>
                  <a:gd name="T3" fmla="*/ 11 h 12"/>
                  <a:gd name="T4" fmla="*/ 7 w 7"/>
                  <a:gd name="T5" fmla="*/ 7 h 12"/>
                  <a:gd name="T6" fmla="*/ 6 w 7"/>
                  <a:gd name="T7" fmla="*/ 2 h 12"/>
                  <a:gd name="T8" fmla="*/ 3 w 7"/>
                  <a:gd name="T9" fmla="*/ 0 h 12"/>
                  <a:gd name="T10" fmla="*/ 0 w 7"/>
                  <a:gd name="T11" fmla="*/ 12 h 12"/>
                </a:gdLst>
                <a:ahLst/>
                <a:cxnLst>
                  <a:cxn ang="0">
                    <a:pos x="T0" y="T1"/>
                  </a:cxn>
                  <a:cxn ang="0">
                    <a:pos x="T2" y="T3"/>
                  </a:cxn>
                  <a:cxn ang="0">
                    <a:pos x="T4" y="T5"/>
                  </a:cxn>
                  <a:cxn ang="0">
                    <a:pos x="T6" y="T7"/>
                  </a:cxn>
                  <a:cxn ang="0">
                    <a:pos x="T8" y="T9"/>
                  </a:cxn>
                  <a:cxn ang="0">
                    <a:pos x="T10" y="T11"/>
                  </a:cxn>
                </a:cxnLst>
                <a:rect l="0" t="0" r="r" b="b"/>
                <a:pathLst>
                  <a:path w="7" h="12">
                    <a:moveTo>
                      <a:pt x="0" y="12"/>
                    </a:moveTo>
                    <a:lnTo>
                      <a:pt x="5" y="11"/>
                    </a:lnTo>
                    <a:lnTo>
                      <a:pt x="7" y="7"/>
                    </a:lnTo>
                    <a:lnTo>
                      <a:pt x="6" y="2"/>
                    </a:lnTo>
                    <a:lnTo>
                      <a:pt x="3"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0" name="Freeform 27">
                <a:extLst>
                  <a:ext uri="{FF2B5EF4-FFF2-40B4-BE49-F238E27FC236}">
                    <a16:creationId xmlns:a16="http://schemas.microsoft.com/office/drawing/2014/main" id="{2DA3AA4C-9466-4394-956F-D842F70D1BFC}"/>
                  </a:ext>
                </a:extLst>
              </p:cNvPr>
              <p:cNvSpPr>
                <a:spLocks noChangeArrowheads="1"/>
              </p:cNvSpPr>
              <p:nvPr/>
            </p:nvSpPr>
            <p:spPr bwMode="auto">
              <a:xfrm>
                <a:off x="3009" y="3253"/>
                <a:ext cx="6" cy="12"/>
              </a:xfrm>
              <a:custGeom>
                <a:avLst/>
                <a:gdLst>
                  <a:gd name="T0" fmla="*/ 0 w 6"/>
                  <a:gd name="T1" fmla="*/ 12 h 12"/>
                  <a:gd name="T2" fmla="*/ 4 w 6"/>
                  <a:gd name="T3" fmla="*/ 9 h 12"/>
                  <a:gd name="T4" fmla="*/ 6 w 6"/>
                  <a:gd name="T5" fmla="*/ 6 h 12"/>
                  <a:gd name="T6" fmla="*/ 4 w 6"/>
                  <a:gd name="T7" fmla="*/ 2 h 12"/>
                  <a:gd name="T8" fmla="*/ 0 w 6"/>
                  <a:gd name="T9" fmla="*/ 0 h 12"/>
                  <a:gd name="T10" fmla="*/ 0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0" y="12"/>
                    </a:moveTo>
                    <a:lnTo>
                      <a:pt x="4" y="9"/>
                    </a:lnTo>
                    <a:lnTo>
                      <a:pt x="6" y="6"/>
                    </a:lnTo>
                    <a:lnTo>
                      <a:pt x="4" y="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1" name="Freeform 28">
                <a:extLst>
                  <a:ext uri="{FF2B5EF4-FFF2-40B4-BE49-F238E27FC236}">
                    <a16:creationId xmlns:a16="http://schemas.microsoft.com/office/drawing/2014/main" id="{90C8C84D-DFC0-4BEB-888D-04E3585CC633}"/>
                  </a:ext>
                </a:extLst>
              </p:cNvPr>
              <p:cNvSpPr>
                <a:spLocks noChangeArrowheads="1"/>
              </p:cNvSpPr>
              <p:nvPr/>
            </p:nvSpPr>
            <p:spPr bwMode="auto">
              <a:xfrm>
                <a:off x="2883" y="3247"/>
                <a:ext cx="126" cy="19"/>
              </a:xfrm>
              <a:custGeom>
                <a:avLst/>
                <a:gdLst>
                  <a:gd name="T0" fmla="*/ 4 w 126"/>
                  <a:gd name="T1" fmla="*/ 19 h 19"/>
                  <a:gd name="T2" fmla="*/ 4 w 126"/>
                  <a:gd name="T3" fmla="*/ 19 h 19"/>
                  <a:gd name="T4" fmla="*/ 17 w 126"/>
                  <a:gd name="T5" fmla="*/ 15 h 19"/>
                  <a:gd name="T6" fmla="*/ 30 w 126"/>
                  <a:gd name="T7" fmla="*/ 13 h 19"/>
                  <a:gd name="T8" fmla="*/ 46 w 126"/>
                  <a:gd name="T9" fmla="*/ 12 h 19"/>
                  <a:gd name="T10" fmla="*/ 62 w 126"/>
                  <a:gd name="T11" fmla="*/ 12 h 19"/>
                  <a:gd name="T12" fmla="*/ 79 w 126"/>
                  <a:gd name="T13" fmla="*/ 12 h 19"/>
                  <a:gd name="T14" fmla="*/ 96 w 126"/>
                  <a:gd name="T15" fmla="*/ 14 h 19"/>
                  <a:gd name="T16" fmla="*/ 112 w 126"/>
                  <a:gd name="T17" fmla="*/ 15 h 19"/>
                  <a:gd name="T18" fmla="*/ 126 w 126"/>
                  <a:gd name="T19" fmla="*/ 18 h 19"/>
                  <a:gd name="T20" fmla="*/ 126 w 126"/>
                  <a:gd name="T21" fmla="*/ 6 h 19"/>
                  <a:gd name="T22" fmla="*/ 112 w 126"/>
                  <a:gd name="T23" fmla="*/ 3 h 19"/>
                  <a:gd name="T24" fmla="*/ 96 w 126"/>
                  <a:gd name="T25" fmla="*/ 2 h 19"/>
                  <a:gd name="T26" fmla="*/ 79 w 126"/>
                  <a:gd name="T27" fmla="*/ 0 h 19"/>
                  <a:gd name="T28" fmla="*/ 62 w 126"/>
                  <a:gd name="T29" fmla="*/ 0 h 19"/>
                  <a:gd name="T30" fmla="*/ 46 w 126"/>
                  <a:gd name="T31" fmla="*/ 0 h 19"/>
                  <a:gd name="T32" fmla="*/ 30 w 126"/>
                  <a:gd name="T33" fmla="*/ 1 h 19"/>
                  <a:gd name="T34" fmla="*/ 14 w 126"/>
                  <a:gd name="T35" fmla="*/ 3 h 19"/>
                  <a:gd name="T36" fmla="*/ 0 w 126"/>
                  <a:gd name="T37" fmla="*/ 9 h 19"/>
                  <a:gd name="T38" fmla="*/ 4 w 126"/>
                  <a:gd name="T3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
                    <a:moveTo>
                      <a:pt x="4" y="19"/>
                    </a:moveTo>
                    <a:lnTo>
                      <a:pt x="4" y="19"/>
                    </a:lnTo>
                    <a:lnTo>
                      <a:pt x="17" y="15"/>
                    </a:lnTo>
                    <a:lnTo>
                      <a:pt x="30" y="13"/>
                    </a:lnTo>
                    <a:lnTo>
                      <a:pt x="46" y="12"/>
                    </a:lnTo>
                    <a:lnTo>
                      <a:pt x="62" y="12"/>
                    </a:lnTo>
                    <a:lnTo>
                      <a:pt x="79" y="12"/>
                    </a:lnTo>
                    <a:lnTo>
                      <a:pt x="96" y="14"/>
                    </a:lnTo>
                    <a:lnTo>
                      <a:pt x="112" y="15"/>
                    </a:lnTo>
                    <a:lnTo>
                      <a:pt x="126" y="18"/>
                    </a:lnTo>
                    <a:lnTo>
                      <a:pt x="126" y="6"/>
                    </a:lnTo>
                    <a:lnTo>
                      <a:pt x="112" y="3"/>
                    </a:lnTo>
                    <a:lnTo>
                      <a:pt x="96" y="2"/>
                    </a:lnTo>
                    <a:lnTo>
                      <a:pt x="79" y="0"/>
                    </a:lnTo>
                    <a:lnTo>
                      <a:pt x="62" y="0"/>
                    </a:lnTo>
                    <a:lnTo>
                      <a:pt x="46" y="0"/>
                    </a:lnTo>
                    <a:lnTo>
                      <a:pt x="30" y="1"/>
                    </a:lnTo>
                    <a:lnTo>
                      <a:pt x="14" y="3"/>
                    </a:lnTo>
                    <a:lnTo>
                      <a:pt x="0" y="9"/>
                    </a:lnTo>
                    <a:lnTo>
                      <a:pt x="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2" name="Freeform 29">
                <a:extLst>
                  <a:ext uri="{FF2B5EF4-FFF2-40B4-BE49-F238E27FC236}">
                    <a16:creationId xmlns:a16="http://schemas.microsoft.com/office/drawing/2014/main" id="{D62A6A31-B4F2-41CC-B175-C211624136D3}"/>
                  </a:ext>
                </a:extLst>
              </p:cNvPr>
              <p:cNvSpPr>
                <a:spLocks noChangeArrowheads="1"/>
              </p:cNvSpPr>
              <p:nvPr/>
            </p:nvSpPr>
            <p:spPr bwMode="auto">
              <a:xfrm>
                <a:off x="2775" y="3256"/>
                <a:ext cx="112" cy="44"/>
              </a:xfrm>
              <a:custGeom>
                <a:avLst/>
                <a:gdLst>
                  <a:gd name="T0" fmla="*/ 3 w 112"/>
                  <a:gd name="T1" fmla="*/ 44 h 44"/>
                  <a:gd name="T2" fmla="*/ 3 w 112"/>
                  <a:gd name="T3" fmla="*/ 44 h 44"/>
                  <a:gd name="T4" fmla="*/ 14 w 112"/>
                  <a:gd name="T5" fmla="*/ 42 h 44"/>
                  <a:gd name="T6" fmla="*/ 27 w 112"/>
                  <a:gd name="T7" fmla="*/ 38 h 44"/>
                  <a:gd name="T8" fmla="*/ 41 w 112"/>
                  <a:gd name="T9" fmla="*/ 34 h 44"/>
                  <a:gd name="T10" fmla="*/ 55 w 112"/>
                  <a:gd name="T11" fmla="*/ 31 h 44"/>
                  <a:gd name="T12" fmla="*/ 70 w 112"/>
                  <a:gd name="T13" fmla="*/ 26 h 44"/>
                  <a:gd name="T14" fmla="*/ 84 w 112"/>
                  <a:gd name="T15" fmla="*/ 22 h 44"/>
                  <a:gd name="T16" fmla="*/ 100 w 112"/>
                  <a:gd name="T17" fmla="*/ 16 h 44"/>
                  <a:gd name="T18" fmla="*/ 112 w 112"/>
                  <a:gd name="T19" fmla="*/ 10 h 44"/>
                  <a:gd name="T20" fmla="*/ 108 w 112"/>
                  <a:gd name="T21" fmla="*/ 0 h 44"/>
                  <a:gd name="T22" fmla="*/ 95 w 112"/>
                  <a:gd name="T23" fmla="*/ 4 h 44"/>
                  <a:gd name="T24" fmla="*/ 82 w 112"/>
                  <a:gd name="T25" fmla="*/ 10 h 44"/>
                  <a:gd name="T26" fmla="*/ 67 w 112"/>
                  <a:gd name="T27" fmla="*/ 14 h 44"/>
                  <a:gd name="T28" fmla="*/ 53 w 112"/>
                  <a:gd name="T29" fmla="*/ 19 h 44"/>
                  <a:gd name="T30" fmla="*/ 38 w 112"/>
                  <a:gd name="T31" fmla="*/ 22 h 44"/>
                  <a:gd name="T32" fmla="*/ 25 w 112"/>
                  <a:gd name="T33" fmla="*/ 26 h 44"/>
                  <a:gd name="T34" fmla="*/ 11 w 112"/>
                  <a:gd name="T35" fmla="*/ 29 h 44"/>
                  <a:gd name="T36" fmla="*/ 0 w 112"/>
                  <a:gd name="T37" fmla="*/ 32 h 44"/>
                  <a:gd name="T38" fmla="*/ 3 w 112"/>
                  <a:gd name="T3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44">
                    <a:moveTo>
                      <a:pt x="3" y="44"/>
                    </a:moveTo>
                    <a:lnTo>
                      <a:pt x="3" y="44"/>
                    </a:lnTo>
                    <a:lnTo>
                      <a:pt x="14" y="42"/>
                    </a:lnTo>
                    <a:lnTo>
                      <a:pt x="27" y="38"/>
                    </a:lnTo>
                    <a:lnTo>
                      <a:pt x="41" y="34"/>
                    </a:lnTo>
                    <a:lnTo>
                      <a:pt x="55" y="31"/>
                    </a:lnTo>
                    <a:lnTo>
                      <a:pt x="70" y="26"/>
                    </a:lnTo>
                    <a:lnTo>
                      <a:pt x="84" y="22"/>
                    </a:lnTo>
                    <a:lnTo>
                      <a:pt x="100" y="16"/>
                    </a:lnTo>
                    <a:lnTo>
                      <a:pt x="112" y="10"/>
                    </a:lnTo>
                    <a:lnTo>
                      <a:pt x="108" y="0"/>
                    </a:lnTo>
                    <a:lnTo>
                      <a:pt x="95" y="4"/>
                    </a:lnTo>
                    <a:lnTo>
                      <a:pt x="82" y="10"/>
                    </a:lnTo>
                    <a:lnTo>
                      <a:pt x="67" y="14"/>
                    </a:lnTo>
                    <a:lnTo>
                      <a:pt x="53" y="19"/>
                    </a:lnTo>
                    <a:lnTo>
                      <a:pt x="38" y="22"/>
                    </a:lnTo>
                    <a:lnTo>
                      <a:pt x="25" y="26"/>
                    </a:lnTo>
                    <a:lnTo>
                      <a:pt x="11" y="29"/>
                    </a:lnTo>
                    <a:lnTo>
                      <a:pt x="0" y="32"/>
                    </a:lnTo>
                    <a:lnTo>
                      <a:pt x="3"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3" name="Freeform 30">
                <a:extLst>
                  <a:ext uri="{FF2B5EF4-FFF2-40B4-BE49-F238E27FC236}">
                    <a16:creationId xmlns:a16="http://schemas.microsoft.com/office/drawing/2014/main" id="{476DC1D8-B020-447A-A4B0-C161EDDF9604}"/>
                  </a:ext>
                </a:extLst>
              </p:cNvPr>
              <p:cNvSpPr>
                <a:spLocks noChangeArrowheads="1"/>
              </p:cNvSpPr>
              <p:nvPr/>
            </p:nvSpPr>
            <p:spPr bwMode="auto">
              <a:xfrm>
                <a:off x="2642" y="3288"/>
                <a:ext cx="136" cy="92"/>
              </a:xfrm>
              <a:custGeom>
                <a:avLst/>
                <a:gdLst>
                  <a:gd name="T0" fmla="*/ 7 w 136"/>
                  <a:gd name="T1" fmla="*/ 92 h 92"/>
                  <a:gd name="T2" fmla="*/ 7 w 136"/>
                  <a:gd name="T3" fmla="*/ 92 h 92"/>
                  <a:gd name="T4" fmla="*/ 23 w 136"/>
                  <a:gd name="T5" fmla="*/ 81 h 92"/>
                  <a:gd name="T6" fmla="*/ 40 w 136"/>
                  <a:gd name="T7" fmla="*/ 69 h 92"/>
                  <a:gd name="T8" fmla="*/ 58 w 136"/>
                  <a:gd name="T9" fmla="*/ 57 h 92"/>
                  <a:gd name="T10" fmla="*/ 76 w 136"/>
                  <a:gd name="T11" fmla="*/ 44 h 92"/>
                  <a:gd name="T12" fmla="*/ 93 w 136"/>
                  <a:gd name="T13" fmla="*/ 33 h 92"/>
                  <a:gd name="T14" fmla="*/ 110 w 136"/>
                  <a:gd name="T15" fmla="*/ 23 h 92"/>
                  <a:gd name="T16" fmla="*/ 125 w 136"/>
                  <a:gd name="T17" fmla="*/ 15 h 92"/>
                  <a:gd name="T18" fmla="*/ 136 w 136"/>
                  <a:gd name="T19" fmla="*/ 12 h 92"/>
                  <a:gd name="T20" fmla="*/ 133 w 136"/>
                  <a:gd name="T21" fmla="*/ 0 h 92"/>
                  <a:gd name="T22" fmla="*/ 120 w 136"/>
                  <a:gd name="T23" fmla="*/ 5 h 92"/>
                  <a:gd name="T24" fmla="*/ 105 w 136"/>
                  <a:gd name="T25" fmla="*/ 13 h 92"/>
                  <a:gd name="T26" fmla="*/ 88 w 136"/>
                  <a:gd name="T27" fmla="*/ 23 h 92"/>
                  <a:gd name="T28" fmla="*/ 69 w 136"/>
                  <a:gd name="T29" fmla="*/ 34 h 92"/>
                  <a:gd name="T30" fmla="*/ 51 w 136"/>
                  <a:gd name="T31" fmla="*/ 47 h 92"/>
                  <a:gd name="T32" fmla="*/ 32 w 136"/>
                  <a:gd name="T33" fmla="*/ 60 h 92"/>
                  <a:gd name="T34" fmla="*/ 15 w 136"/>
                  <a:gd name="T35" fmla="*/ 72 h 92"/>
                  <a:gd name="T36" fmla="*/ 0 w 136"/>
                  <a:gd name="T37" fmla="*/ 83 h 92"/>
                  <a:gd name="T38" fmla="*/ 7 w 136"/>
                  <a:gd name="T3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2">
                    <a:moveTo>
                      <a:pt x="7" y="92"/>
                    </a:moveTo>
                    <a:lnTo>
                      <a:pt x="7" y="92"/>
                    </a:lnTo>
                    <a:lnTo>
                      <a:pt x="23" y="81"/>
                    </a:lnTo>
                    <a:lnTo>
                      <a:pt x="40" y="69"/>
                    </a:lnTo>
                    <a:lnTo>
                      <a:pt x="58" y="57"/>
                    </a:lnTo>
                    <a:lnTo>
                      <a:pt x="76" y="44"/>
                    </a:lnTo>
                    <a:lnTo>
                      <a:pt x="93" y="33"/>
                    </a:lnTo>
                    <a:lnTo>
                      <a:pt x="110" y="23"/>
                    </a:lnTo>
                    <a:lnTo>
                      <a:pt x="125" y="15"/>
                    </a:lnTo>
                    <a:lnTo>
                      <a:pt x="136" y="12"/>
                    </a:lnTo>
                    <a:lnTo>
                      <a:pt x="133" y="0"/>
                    </a:lnTo>
                    <a:lnTo>
                      <a:pt x="120" y="5"/>
                    </a:lnTo>
                    <a:lnTo>
                      <a:pt x="105" y="13"/>
                    </a:lnTo>
                    <a:lnTo>
                      <a:pt x="88" y="23"/>
                    </a:lnTo>
                    <a:lnTo>
                      <a:pt x="69" y="34"/>
                    </a:lnTo>
                    <a:lnTo>
                      <a:pt x="51" y="47"/>
                    </a:lnTo>
                    <a:lnTo>
                      <a:pt x="32" y="60"/>
                    </a:lnTo>
                    <a:lnTo>
                      <a:pt x="15" y="72"/>
                    </a:lnTo>
                    <a:lnTo>
                      <a:pt x="0" y="83"/>
                    </a:lnTo>
                    <a:lnTo>
                      <a:pt x="7"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4" name="Freeform 31">
                <a:extLst>
                  <a:ext uri="{FF2B5EF4-FFF2-40B4-BE49-F238E27FC236}">
                    <a16:creationId xmlns:a16="http://schemas.microsoft.com/office/drawing/2014/main" id="{0D991078-3651-41D6-AB2F-DCD4F356D768}"/>
                  </a:ext>
                </a:extLst>
              </p:cNvPr>
              <p:cNvSpPr>
                <a:spLocks noChangeArrowheads="1"/>
              </p:cNvSpPr>
              <p:nvPr/>
            </p:nvSpPr>
            <p:spPr bwMode="auto">
              <a:xfrm>
                <a:off x="2506" y="3371"/>
                <a:ext cx="143" cy="84"/>
              </a:xfrm>
              <a:custGeom>
                <a:avLst/>
                <a:gdLst>
                  <a:gd name="T0" fmla="*/ 3 w 143"/>
                  <a:gd name="T1" fmla="*/ 84 h 84"/>
                  <a:gd name="T2" fmla="*/ 3 w 143"/>
                  <a:gd name="T3" fmla="*/ 84 h 84"/>
                  <a:gd name="T4" fmla="*/ 20 w 143"/>
                  <a:gd name="T5" fmla="*/ 79 h 84"/>
                  <a:gd name="T6" fmla="*/ 38 w 143"/>
                  <a:gd name="T7" fmla="*/ 71 h 84"/>
                  <a:gd name="T8" fmla="*/ 56 w 143"/>
                  <a:gd name="T9" fmla="*/ 62 h 84"/>
                  <a:gd name="T10" fmla="*/ 75 w 143"/>
                  <a:gd name="T11" fmla="*/ 52 h 84"/>
                  <a:gd name="T12" fmla="*/ 93 w 143"/>
                  <a:gd name="T13" fmla="*/ 41 h 84"/>
                  <a:gd name="T14" fmla="*/ 110 w 143"/>
                  <a:gd name="T15" fmla="*/ 30 h 84"/>
                  <a:gd name="T16" fmla="*/ 128 w 143"/>
                  <a:gd name="T17" fmla="*/ 20 h 84"/>
                  <a:gd name="T18" fmla="*/ 143 w 143"/>
                  <a:gd name="T19" fmla="*/ 9 h 84"/>
                  <a:gd name="T20" fmla="*/ 136 w 143"/>
                  <a:gd name="T21" fmla="*/ 0 h 84"/>
                  <a:gd name="T22" fmla="*/ 121 w 143"/>
                  <a:gd name="T23" fmla="*/ 11 h 84"/>
                  <a:gd name="T24" fmla="*/ 105 w 143"/>
                  <a:gd name="T25" fmla="*/ 20 h 84"/>
                  <a:gd name="T26" fmla="*/ 88 w 143"/>
                  <a:gd name="T27" fmla="*/ 31 h 84"/>
                  <a:gd name="T28" fmla="*/ 70 w 143"/>
                  <a:gd name="T29" fmla="*/ 42 h 84"/>
                  <a:gd name="T30" fmla="*/ 52 w 143"/>
                  <a:gd name="T31" fmla="*/ 52 h 84"/>
                  <a:gd name="T32" fmla="*/ 33 w 143"/>
                  <a:gd name="T33" fmla="*/ 59 h 84"/>
                  <a:gd name="T34" fmla="*/ 17 w 143"/>
                  <a:gd name="T35" fmla="*/ 67 h 84"/>
                  <a:gd name="T36" fmla="*/ 0 w 143"/>
                  <a:gd name="T37" fmla="*/ 71 h 84"/>
                  <a:gd name="T38" fmla="*/ 3 w 143"/>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4">
                    <a:moveTo>
                      <a:pt x="3" y="84"/>
                    </a:moveTo>
                    <a:lnTo>
                      <a:pt x="3" y="84"/>
                    </a:lnTo>
                    <a:lnTo>
                      <a:pt x="20" y="79"/>
                    </a:lnTo>
                    <a:lnTo>
                      <a:pt x="38" y="71"/>
                    </a:lnTo>
                    <a:lnTo>
                      <a:pt x="56" y="62"/>
                    </a:lnTo>
                    <a:lnTo>
                      <a:pt x="75" y="52"/>
                    </a:lnTo>
                    <a:lnTo>
                      <a:pt x="93" y="41"/>
                    </a:lnTo>
                    <a:lnTo>
                      <a:pt x="110" y="30"/>
                    </a:lnTo>
                    <a:lnTo>
                      <a:pt x="128" y="20"/>
                    </a:lnTo>
                    <a:lnTo>
                      <a:pt x="143" y="9"/>
                    </a:lnTo>
                    <a:lnTo>
                      <a:pt x="136" y="0"/>
                    </a:lnTo>
                    <a:lnTo>
                      <a:pt x="121" y="11"/>
                    </a:lnTo>
                    <a:lnTo>
                      <a:pt x="105" y="20"/>
                    </a:lnTo>
                    <a:lnTo>
                      <a:pt x="88" y="31"/>
                    </a:lnTo>
                    <a:lnTo>
                      <a:pt x="70" y="42"/>
                    </a:lnTo>
                    <a:lnTo>
                      <a:pt x="52" y="52"/>
                    </a:lnTo>
                    <a:lnTo>
                      <a:pt x="33" y="59"/>
                    </a:lnTo>
                    <a:lnTo>
                      <a:pt x="17" y="67"/>
                    </a:lnTo>
                    <a:lnTo>
                      <a:pt x="0" y="71"/>
                    </a:lnTo>
                    <a:lnTo>
                      <a:pt x="3"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5" name="Freeform 32">
                <a:extLst>
                  <a:ext uri="{FF2B5EF4-FFF2-40B4-BE49-F238E27FC236}">
                    <a16:creationId xmlns:a16="http://schemas.microsoft.com/office/drawing/2014/main" id="{E94DCF2F-2EFA-44A7-9E86-02B87047B325}"/>
                  </a:ext>
                </a:extLst>
              </p:cNvPr>
              <p:cNvSpPr>
                <a:spLocks noChangeArrowheads="1"/>
              </p:cNvSpPr>
              <p:nvPr/>
            </p:nvSpPr>
            <p:spPr bwMode="auto">
              <a:xfrm>
                <a:off x="2335" y="3442"/>
                <a:ext cx="174" cy="37"/>
              </a:xfrm>
              <a:custGeom>
                <a:avLst/>
                <a:gdLst>
                  <a:gd name="T0" fmla="*/ 0 w 174"/>
                  <a:gd name="T1" fmla="*/ 16 h 37"/>
                  <a:gd name="T2" fmla="*/ 9 w 174"/>
                  <a:gd name="T3" fmla="*/ 30 h 37"/>
                  <a:gd name="T4" fmla="*/ 29 w 174"/>
                  <a:gd name="T5" fmla="*/ 37 h 37"/>
                  <a:gd name="T6" fmla="*/ 51 w 174"/>
                  <a:gd name="T7" fmla="*/ 37 h 37"/>
                  <a:gd name="T8" fmla="*/ 76 w 174"/>
                  <a:gd name="T9" fmla="*/ 34 h 37"/>
                  <a:gd name="T10" fmla="*/ 104 w 174"/>
                  <a:gd name="T11" fmla="*/ 30 h 37"/>
                  <a:gd name="T12" fmla="*/ 130 w 174"/>
                  <a:gd name="T13" fmla="*/ 24 h 37"/>
                  <a:gd name="T14" fmla="*/ 154 w 174"/>
                  <a:gd name="T15" fmla="*/ 17 h 37"/>
                  <a:gd name="T16" fmla="*/ 174 w 174"/>
                  <a:gd name="T17" fmla="*/ 13 h 37"/>
                  <a:gd name="T18" fmla="*/ 171 w 174"/>
                  <a:gd name="T19" fmla="*/ 0 h 37"/>
                  <a:gd name="T20" fmla="*/ 152 w 174"/>
                  <a:gd name="T21" fmla="*/ 5 h 37"/>
                  <a:gd name="T22" fmla="*/ 128 w 174"/>
                  <a:gd name="T23" fmla="*/ 11 h 37"/>
                  <a:gd name="T24" fmla="*/ 102 w 174"/>
                  <a:gd name="T25" fmla="*/ 17 h 37"/>
                  <a:gd name="T26" fmla="*/ 76 w 174"/>
                  <a:gd name="T27" fmla="*/ 22 h 37"/>
                  <a:gd name="T28" fmla="*/ 51 w 174"/>
                  <a:gd name="T29" fmla="*/ 25 h 37"/>
                  <a:gd name="T30" fmla="*/ 29 w 174"/>
                  <a:gd name="T31" fmla="*/ 25 h 37"/>
                  <a:gd name="T32" fmla="*/ 17 w 174"/>
                  <a:gd name="T33" fmla="*/ 20 h 37"/>
                  <a:gd name="T34" fmla="*/ 12 w 174"/>
                  <a:gd name="T35" fmla="*/ 14 h 37"/>
                  <a:gd name="T36" fmla="*/ 0 w 174"/>
                  <a:gd name="T3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37">
                    <a:moveTo>
                      <a:pt x="0" y="16"/>
                    </a:moveTo>
                    <a:lnTo>
                      <a:pt x="9" y="30"/>
                    </a:lnTo>
                    <a:lnTo>
                      <a:pt x="29" y="37"/>
                    </a:lnTo>
                    <a:lnTo>
                      <a:pt x="51" y="37"/>
                    </a:lnTo>
                    <a:lnTo>
                      <a:pt x="76" y="34"/>
                    </a:lnTo>
                    <a:lnTo>
                      <a:pt x="104" y="30"/>
                    </a:lnTo>
                    <a:lnTo>
                      <a:pt x="130" y="24"/>
                    </a:lnTo>
                    <a:lnTo>
                      <a:pt x="154" y="17"/>
                    </a:lnTo>
                    <a:lnTo>
                      <a:pt x="174" y="13"/>
                    </a:lnTo>
                    <a:lnTo>
                      <a:pt x="171" y="0"/>
                    </a:lnTo>
                    <a:lnTo>
                      <a:pt x="152" y="5"/>
                    </a:lnTo>
                    <a:lnTo>
                      <a:pt x="128" y="11"/>
                    </a:lnTo>
                    <a:lnTo>
                      <a:pt x="102" y="17"/>
                    </a:lnTo>
                    <a:lnTo>
                      <a:pt x="76" y="22"/>
                    </a:lnTo>
                    <a:lnTo>
                      <a:pt x="51" y="25"/>
                    </a:lnTo>
                    <a:lnTo>
                      <a:pt x="29" y="25"/>
                    </a:lnTo>
                    <a:lnTo>
                      <a:pt x="17" y="20"/>
                    </a:lnTo>
                    <a:lnTo>
                      <a:pt x="12" y="14"/>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6" name="Freeform 33">
                <a:extLst>
                  <a:ext uri="{FF2B5EF4-FFF2-40B4-BE49-F238E27FC236}">
                    <a16:creationId xmlns:a16="http://schemas.microsoft.com/office/drawing/2014/main" id="{50BA289A-D7A1-4DAB-B115-2C802F3FC281}"/>
                  </a:ext>
                </a:extLst>
              </p:cNvPr>
              <p:cNvSpPr>
                <a:spLocks noChangeArrowheads="1"/>
              </p:cNvSpPr>
              <p:nvPr/>
            </p:nvSpPr>
            <p:spPr bwMode="auto">
              <a:xfrm>
                <a:off x="2335" y="3451"/>
                <a:ext cx="12" cy="7"/>
              </a:xfrm>
              <a:custGeom>
                <a:avLst/>
                <a:gdLst>
                  <a:gd name="T0" fmla="*/ 12 w 12"/>
                  <a:gd name="T1" fmla="*/ 5 h 7"/>
                  <a:gd name="T2" fmla="*/ 9 w 12"/>
                  <a:gd name="T3" fmla="*/ 1 h 7"/>
                  <a:gd name="T4" fmla="*/ 5 w 12"/>
                  <a:gd name="T5" fmla="*/ 0 h 7"/>
                  <a:gd name="T6" fmla="*/ 1 w 12"/>
                  <a:gd name="T7" fmla="*/ 2 h 7"/>
                  <a:gd name="T8" fmla="*/ 0 w 12"/>
                  <a:gd name="T9" fmla="*/ 7 h 7"/>
                  <a:gd name="T10" fmla="*/ 12 w 12"/>
                  <a:gd name="T11" fmla="*/ 5 h 7"/>
                </a:gdLst>
                <a:ahLst/>
                <a:cxnLst>
                  <a:cxn ang="0">
                    <a:pos x="T0" y="T1"/>
                  </a:cxn>
                  <a:cxn ang="0">
                    <a:pos x="T2" y="T3"/>
                  </a:cxn>
                  <a:cxn ang="0">
                    <a:pos x="T4" y="T5"/>
                  </a:cxn>
                  <a:cxn ang="0">
                    <a:pos x="T6" y="T7"/>
                  </a:cxn>
                  <a:cxn ang="0">
                    <a:pos x="T8" y="T9"/>
                  </a:cxn>
                  <a:cxn ang="0">
                    <a:pos x="T10" y="T11"/>
                  </a:cxn>
                </a:cxnLst>
                <a:rect l="0" t="0" r="r" b="b"/>
                <a:pathLst>
                  <a:path w="12" h="7">
                    <a:moveTo>
                      <a:pt x="12" y="5"/>
                    </a:moveTo>
                    <a:lnTo>
                      <a:pt x="9" y="1"/>
                    </a:lnTo>
                    <a:lnTo>
                      <a:pt x="5" y="0"/>
                    </a:lnTo>
                    <a:lnTo>
                      <a:pt x="1" y="2"/>
                    </a:lnTo>
                    <a:lnTo>
                      <a:pt x="0" y="7"/>
                    </a:lnTo>
                    <a:lnTo>
                      <a:pt x="1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7" name="Freeform 34">
                <a:extLst>
                  <a:ext uri="{FF2B5EF4-FFF2-40B4-BE49-F238E27FC236}">
                    <a16:creationId xmlns:a16="http://schemas.microsoft.com/office/drawing/2014/main" id="{0B4AF047-764D-462E-9732-1769E7FB35F1}"/>
                  </a:ext>
                </a:extLst>
              </p:cNvPr>
              <p:cNvSpPr>
                <a:spLocks noChangeArrowheads="1"/>
              </p:cNvSpPr>
              <p:nvPr/>
            </p:nvSpPr>
            <p:spPr bwMode="auto">
              <a:xfrm>
                <a:off x="2780" y="2571"/>
                <a:ext cx="1268" cy="1326"/>
              </a:xfrm>
              <a:custGeom>
                <a:avLst/>
                <a:gdLst>
                  <a:gd name="T0" fmla="*/ 1265 w 1268"/>
                  <a:gd name="T1" fmla="*/ 373 h 1326"/>
                  <a:gd name="T2" fmla="*/ 1268 w 1268"/>
                  <a:gd name="T3" fmla="*/ 370 h 1326"/>
                  <a:gd name="T4" fmla="*/ 1268 w 1268"/>
                  <a:gd name="T5" fmla="*/ 367 h 1326"/>
                  <a:gd name="T6" fmla="*/ 1267 w 1268"/>
                  <a:gd name="T7" fmla="*/ 364 h 1326"/>
                  <a:gd name="T8" fmla="*/ 1265 w 1268"/>
                  <a:gd name="T9" fmla="*/ 362 h 1326"/>
                  <a:gd name="T10" fmla="*/ 868 w 1268"/>
                  <a:gd name="T11" fmla="*/ 3 h 1326"/>
                  <a:gd name="T12" fmla="*/ 866 w 1268"/>
                  <a:gd name="T13" fmla="*/ 0 h 1326"/>
                  <a:gd name="T14" fmla="*/ 862 w 1268"/>
                  <a:gd name="T15" fmla="*/ 0 h 1326"/>
                  <a:gd name="T16" fmla="*/ 860 w 1268"/>
                  <a:gd name="T17" fmla="*/ 0 h 1326"/>
                  <a:gd name="T18" fmla="*/ 857 w 1268"/>
                  <a:gd name="T19" fmla="*/ 3 h 1326"/>
                  <a:gd name="T20" fmla="*/ 2 w 1268"/>
                  <a:gd name="T21" fmla="*/ 954 h 1326"/>
                  <a:gd name="T22" fmla="*/ 0 w 1268"/>
                  <a:gd name="T23" fmla="*/ 957 h 1326"/>
                  <a:gd name="T24" fmla="*/ 0 w 1268"/>
                  <a:gd name="T25" fmla="*/ 960 h 1326"/>
                  <a:gd name="T26" fmla="*/ 0 w 1268"/>
                  <a:gd name="T27" fmla="*/ 964 h 1326"/>
                  <a:gd name="T28" fmla="*/ 3 w 1268"/>
                  <a:gd name="T29" fmla="*/ 966 h 1326"/>
                  <a:gd name="T30" fmla="*/ 397 w 1268"/>
                  <a:gd name="T31" fmla="*/ 1325 h 1326"/>
                  <a:gd name="T32" fmla="*/ 400 w 1268"/>
                  <a:gd name="T33" fmla="*/ 1326 h 1326"/>
                  <a:gd name="T34" fmla="*/ 403 w 1268"/>
                  <a:gd name="T35" fmla="*/ 1326 h 1326"/>
                  <a:gd name="T36" fmla="*/ 407 w 1268"/>
                  <a:gd name="T37" fmla="*/ 1326 h 1326"/>
                  <a:gd name="T38" fmla="*/ 409 w 1268"/>
                  <a:gd name="T39" fmla="*/ 1324 h 1326"/>
                  <a:gd name="T40" fmla="*/ 1265 w 1268"/>
                  <a:gd name="T41" fmla="*/ 37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8" h="1326">
                    <a:moveTo>
                      <a:pt x="1265" y="373"/>
                    </a:moveTo>
                    <a:lnTo>
                      <a:pt x="1268" y="370"/>
                    </a:lnTo>
                    <a:lnTo>
                      <a:pt x="1268" y="367"/>
                    </a:lnTo>
                    <a:lnTo>
                      <a:pt x="1267" y="364"/>
                    </a:lnTo>
                    <a:lnTo>
                      <a:pt x="1265" y="362"/>
                    </a:lnTo>
                    <a:lnTo>
                      <a:pt x="868" y="3"/>
                    </a:lnTo>
                    <a:lnTo>
                      <a:pt x="866" y="0"/>
                    </a:lnTo>
                    <a:lnTo>
                      <a:pt x="862" y="0"/>
                    </a:lnTo>
                    <a:lnTo>
                      <a:pt x="860" y="0"/>
                    </a:lnTo>
                    <a:lnTo>
                      <a:pt x="857" y="3"/>
                    </a:lnTo>
                    <a:lnTo>
                      <a:pt x="2" y="954"/>
                    </a:lnTo>
                    <a:lnTo>
                      <a:pt x="0" y="957"/>
                    </a:lnTo>
                    <a:lnTo>
                      <a:pt x="0" y="960"/>
                    </a:lnTo>
                    <a:lnTo>
                      <a:pt x="0" y="964"/>
                    </a:lnTo>
                    <a:lnTo>
                      <a:pt x="3" y="966"/>
                    </a:lnTo>
                    <a:lnTo>
                      <a:pt x="397" y="1325"/>
                    </a:lnTo>
                    <a:lnTo>
                      <a:pt x="400" y="1326"/>
                    </a:lnTo>
                    <a:lnTo>
                      <a:pt x="403" y="1326"/>
                    </a:lnTo>
                    <a:lnTo>
                      <a:pt x="407" y="1326"/>
                    </a:lnTo>
                    <a:lnTo>
                      <a:pt x="409" y="1324"/>
                    </a:lnTo>
                    <a:lnTo>
                      <a:pt x="1265" y="373"/>
                    </a:lnTo>
                    <a:close/>
                  </a:path>
                </a:pathLst>
              </a:custGeom>
              <a:solidFill>
                <a:srgbClr val="D3BF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8" name="Freeform 35">
                <a:extLst>
                  <a:ext uri="{FF2B5EF4-FFF2-40B4-BE49-F238E27FC236}">
                    <a16:creationId xmlns:a16="http://schemas.microsoft.com/office/drawing/2014/main" id="{6D7B2B41-F52F-45A4-9376-3437869D78F8}"/>
                  </a:ext>
                </a:extLst>
              </p:cNvPr>
              <p:cNvSpPr>
                <a:spLocks noChangeArrowheads="1"/>
              </p:cNvSpPr>
              <p:nvPr/>
            </p:nvSpPr>
            <p:spPr bwMode="auto">
              <a:xfrm>
                <a:off x="4040" y="2928"/>
                <a:ext cx="14" cy="21"/>
              </a:xfrm>
              <a:custGeom>
                <a:avLst/>
                <a:gdLst>
                  <a:gd name="T0" fmla="*/ 2 w 14"/>
                  <a:gd name="T1" fmla="*/ 10 h 21"/>
                  <a:gd name="T2" fmla="*/ 2 w 14"/>
                  <a:gd name="T3" fmla="*/ 8 h 21"/>
                  <a:gd name="T4" fmla="*/ 2 w 14"/>
                  <a:gd name="T5" fmla="*/ 10 h 21"/>
                  <a:gd name="T6" fmla="*/ 2 w 14"/>
                  <a:gd name="T7" fmla="*/ 11 h 21"/>
                  <a:gd name="T8" fmla="*/ 9 w 14"/>
                  <a:gd name="T9" fmla="*/ 21 h 21"/>
                  <a:gd name="T10" fmla="*/ 14 w 14"/>
                  <a:gd name="T11" fmla="*/ 16 h 21"/>
                  <a:gd name="T12" fmla="*/ 14 w 14"/>
                  <a:gd name="T13" fmla="*/ 8 h 21"/>
                  <a:gd name="T14" fmla="*/ 11 w 14"/>
                  <a:gd name="T15" fmla="*/ 5 h 21"/>
                  <a:gd name="T16" fmla="*/ 9 w 14"/>
                  <a:gd name="T17" fmla="*/ 1 h 21"/>
                  <a:gd name="T18" fmla="*/ 9 w 14"/>
                  <a:gd name="T19" fmla="*/ 0 h 21"/>
                  <a:gd name="T20" fmla="*/ 9 w 14"/>
                  <a:gd name="T21" fmla="*/ 1 h 21"/>
                  <a:gd name="T22" fmla="*/ 5 w 14"/>
                  <a:gd name="T23" fmla="*/ 0 h 21"/>
                  <a:gd name="T24" fmla="*/ 2 w 14"/>
                  <a:gd name="T25" fmla="*/ 1 h 21"/>
                  <a:gd name="T26" fmla="*/ 0 w 14"/>
                  <a:gd name="T27" fmla="*/ 5 h 21"/>
                  <a:gd name="T28" fmla="*/ 2 w 14"/>
                  <a:gd name="T29" fmla="*/ 8 h 21"/>
                  <a:gd name="T30" fmla="*/ 2 w 14"/>
                  <a:gd name="T3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1">
                    <a:moveTo>
                      <a:pt x="2" y="10"/>
                    </a:moveTo>
                    <a:lnTo>
                      <a:pt x="2" y="8"/>
                    </a:lnTo>
                    <a:lnTo>
                      <a:pt x="2" y="10"/>
                    </a:lnTo>
                    <a:lnTo>
                      <a:pt x="2" y="11"/>
                    </a:lnTo>
                    <a:lnTo>
                      <a:pt x="9" y="21"/>
                    </a:lnTo>
                    <a:lnTo>
                      <a:pt x="14" y="16"/>
                    </a:lnTo>
                    <a:lnTo>
                      <a:pt x="14" y="8"/>
                    </a:lnTo>
                    <a:lnTo>
                      <a:pt x="11" y="5"/>
                    </a:lnTo>
                    <a:lnTo>
                      <a:pt x="9" y="1"/>
                    </a:lnTo>
                    <a:lnTo>
                      <a:pt x="9" y="0"/>
                    </a:lnTo>
                    <a:lnTo>
                      <a:pt x="9" y="1"/>
                    </a:lnTo>
                    <a:lnTo>
                      <a:pt x="5" y="0"/>
                    </a:lnTo>
                    <a:lnTo>
                      <a:pt x="2" y="1"/>
                    </a:lnTo>
                    <a:lnTo>
                      <a:pt x="0" y="5"/>
                    </a:lnTo>
                    <a:lnTo>
                      <a:pt x="2" y="8"/>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19" name="Freeform 36">
                <a:extLst>
                  <a:ext uri="{FF2B5EF4-FFF2-40B4-BE49-F238E27FC236}">
                    <a16:creationId xmlns:a16="http://schemas.microsoft.com/office/drawing/2014/main" id="{A7D098DF-1168-4733-9F36-0150C6B11228}"/>
                  </a:ext>
                </a:extLst>
              </p:cNvPr>
              <p:cNvSpPr>
                <a:spLocks noChangeArrowheads="1"/>
              </p:cNvSpPr>
              <p:nvPr/>
            </p:nvSpPr>
            <p:spPr bwMode="auto">
              <a:xfrm>
                <a:off x="3642" y="2568"/>
                <a:ext cx="407" cy="370"/>
              </a:xfrm>
              <a:custGeom>
                <a:avLst/>
                <a:gdLst>
                  <a:gd name="T0" fmla="*/ 3 w 407"/>
                  <a:gd name="T1" fmla="*/ 9 h 370"/>
                  <a:gd name="T2" fmla="*/ 3 w 407"/>
                  <a:gd name="T3" fmla="*/ 11 h 370"/>
                  <a:gd name="T4" fmla="*/ 400 w 407"/>
                  <a:gd name="T5" fmla="*/ 370 h 370"/>
                  <a:gd name="T6" fmla="*/ 407 w 407"/>
                  <a:gd name="T7" fmla="*/ 360 h 370"/>
                  <a:gd name="T8" fmla="*/ 10 w 407"/>
                  <a:gd name="T9" fmla="*/ 1 h 370"/>
                  <a:gd name="T10" fmla="*/ 10 w 407"/>
                  <a:gd name="T11" fmla="*/ 2 h 370"/>
                  <a:gd name="T12" fmla="*/ 10 w 407"/>
                  <a:gd name="T13" fmla="*/ 1 h 370"/>
                  <a:gd name="T14" fmla="*/ 5 w 407"/>
                  <a:gd name="T15" fmla="*/ 0 h 370"/>
                  <a:gd name="T16" fmla="*/ 2 w 407"/>
                  <a:gd name="T17" fmla="*/ 2 h 370"/>
                  <a:gd name="T18" fmla="*/ 0 w 407"/>
                  <a:gd name="T19" fmla="*/ 6 h 370"/>
                  <a:gd name="T20" fmla="*/ 3 w 407"/>
                  <a:gd name="T21" fmla="*/ 11 h 370"/>
                  <a:gd name="T22" fmla="*/ 3 w 407"/>
                  <a:gd name="T23" fmla="*/ 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7" h="370">
                    <a:moveTo>
                      <a:pt x="3" y="9"/>
                    </a:moveTo>
                    <a:lnTo>
                      <a:pt x="3" y="11"/>
                    </a:lnTo>
                    <a:lnTo>
                      <a:pt x="400" y="370"/>
                    </a:lnTo>
                    <a:lnTo>
                      <a:pt x="407" y="360"/>
                    </a:lnTo>
                    <a:lnTo>
                      <a:pt x="10" y="1"/>
                    </a:lnTo>
                    <a:lnTo>
                      <a:pt x="10" y="2"/>
                    </a:lnTo>
                    <a:lnTo>
                      <a:pt x="10" y="1"/>
                    </a:lnTo>
                    <a:lnTo>
                      <a:pt x="5" y="0"/>
                    </a:lnTo>
                    <a:lnTo>
                      <a:pt x="2" y="2"/>
                    </a:lnTo>
                    <a:lnTo>
                      <a:pt x="0" y="6"/>
                    </a:lnTo>
                    <a:lnTo>
                      <a:pt x="3" y="11"/>
                    </a:ln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0" name="Freeform 37">
                <a:extLst>
                  <a:ext uri="{FF2B5EF4-FFF2-40B4-BE49-F238E27FC236}">
                    <a16:creationId xmlns:a16="http://schemas.microsoft.com/office/drawing/2014/main" id="{C3006D54-3639-461C-BF5D-90A11F43D23A}"/>
                  </a:ext>
                </a:extLst>
              </p:cNvPr>
              <p:cNvSpPr>
                <a:spLocks noChangeArrowheads="1"/>
              </p:cNvSpPr>
              <p:nvPr/>
            </p:nvSpPr>
            <p:spPr bwMode="auto">
              <a:xfrm>
                <a:off x="3631" y="2565"/>
                <a:ext cx="21" cy="15"/>
              </a:xfrm>
              <a:custGeom>
                <a:avLst/>
                <a:gdLst>
                  <a:gd name="T0" fmla="*/ 11 w 21"/>
                  <a:gd name="T1" fmla="*/ 12 h 15"/>
                  <a:gd name="T2" fmla="*/ 11 w 21"/>
                  <a:gd name="T3" fmla="*/ 12 h 15"/>
                  <a:gd name="T4" fmla="*/ 11 w 21"/>
                  <a:gd name="T5" fmla="*/ 11 h 15"/>
                  <a:gd name="T6" fmla="*/ 11 w 21"/>
                  <a:gd name="T7" fmla="*/ 12 h 15"/>
                  <a:gd name="T8" fmla="*/ 13 w 21"/>
                  <a:gd name="T9" fmla="*/ 12 h 15"/>
                  <a:gd name="T10" fmla="*/ 14 w 21"/>
                  <a:gd name="T11" fmla="*/ 12 h 15"/>
                  <a:gd name="T12" fmla="*/ 21 w 21"/>
                  <a:gd name="T13" fmla="*/ 5 h 15"/>
                  <a:gd name="T14" fmla="*/ 17 w 21"/>
                  <a:gd name="T15" fmla="*/ 0 h 15"/>
                  <a:gd name="T16" fmla="*/ 11 w 21"/>
                  <a:gd name="T17" fmla="*/ 0 h 15"/>
                  <a:gd name="T18" fmla="*/ 6 w 21"/>
                  <a:gd name="T19" fmla="*/ 2 h 15"/>
                  <a:gd name="T20" fmla="*/ 2 w 21"/>
                  <a:gd name="T21" fmla="*/ 5 h 15"/>
                  <a:gd name="T22" fmla="*/ 0 w 21"/>
                  <a:gd name="T23" fmla="*/ 10 h 15"/>
                  <a:gd name="T24" fmla="*/ 3 w 21"/>
                  <a:gd name="T25" fmla="*/ 14 h 15"/>
                  <a:gd name="T26" fmla="*/ 8 w 21"/>
                  <a:gd name="T27" fmla="*/ 15 h 15"/>
                  <a:gd name="T28" fmla="*/ 11 w 21"/>
                  <a:gd name="T2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15">
                    <a:moveTo>
                      <a:pt x="11" y="12"/>
                    </a:moveTo>
                    <a:lnTo>
                      <a:pt x="11" y="12"/>
                    </a:lnTo>
                    <a:lnTo>
                      <a:pt x="11" y="11"/>
                    </a:lnTo>
                    <a:lnTo>
                      <a:pt x="11" y="12"/>
                    </a:lnTo>
                    <a:lnTo>
                      <a:pt x="13" y="12"/>
                    </a:lnTo>
                    <a:lnTo>
                      <a:pt x="14" y="12"/>
                    </a:lnTo>
                    <a:lnTo>
                      <a:pt x="21" y="5"/>
                    </a:lnTo>
                    <a:lnTo>
                      <a:pt x="17" y="0"/>
                    </a:lnTo>
                    <a:lnTo>
                      <a:pt x="11" y="0"/>
                    </a:lnTo>
                    <a:lnTo>
                      <a:pt x="6" y="2"/>
                    </a:lnTo>
                    <a:lnTo>
                      <a:pt x="2" y="5"/>
                    </a:lnTo>
                    <a:lnTo>
                      <a:pt x="0" y="10"/>
                    </a:lnTo>
                    <a:lnTo>
                      <a:pt x="3" y="14"/>
                    </a:lnTo>
                    <a:lnTo>
                      <a:pt x="8" y="15"/>
                    </a:lnTo>
                    <a:lnTo>
                      <a:pt x="1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1" name="Freeform 38">
                <a:extLst>
                  <a:ext uri="{FF2B5EF4-FFF2-40B4-BE49-F238E27FC236}">
                    <a16:creationId xmlns:a16="http://schemas.microsoft.com/office/drawing/2014/main" id="{5A0E91D9-1199-4805-A66E-3722119F31BF}"/>
                  </a:ext>
                </a:extLst>
              </p:cNvPr>
              <p:cNvSpPr>
                <a:spLocks noChangeArrowheads="1"/>
              </p:cNvSpPr>
              <p:nvPr/>
            </p:nvSpPr>
            <p:spPr bwMode="auto">
              <a:xfrm>
                <a:off x="2775" y="2570"/>
                <a:ext cx="867" cy="961"/>
              </a:xfrm>
              <a:custGeom>
                <a:avLst/>
                <a:gdLst>
                  <a:gd name="T0" fmla="*/ 11 w 867"/>
                  <a:gd name="T1" fmla="*/ 959 h 961"/>
                  <a:gd name="T2" fmla="*/ 11 w 867"/>
                  <a:gd name="T3" fmla="*/ 959 h 961"/>
                  <a:gd name="T4" fmla="*/ 867 w 867"/>
                  <a:gd name="T5" fmla="*/ 7 h 961"/>
                  <a:gd name="T6" fmla="*/ 858 w 867"/>
                  <a:gd name="T7" fmla="*/ 0 h 961"/>
                  <a:gd name="T8" fmla="*/ 2 w 867"/>
                  <a:gd name="T9" fmla="*/ 951 h 961"/>
                  <a:gd name="T10" fmla="*/ 0 w 867"/>
                  <a:gd name="T11" fmla="*/ 956 h 961"/>
                  <a:gd name="T12" fmla="*/ 3 w 867"/>
                  <a:gd name="T13" fmla="*/ 960 h 961"/>
                  <a:gd name="T14" fmla="*/ 8 w 867"/>
                  <a:gd name="T15" fmla="*/ 961 h 961"/>
                  <a:gd name="T16" fmla="*/ 11 w 867"/>
                  <a:gd name="T17" fmla="*/ 959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 h="961">
                    <a:moveTo>
                      <a:pt x="11" y="959"/>
                    </a:moveTo>
                    <a:lnTo>
                      <a:pt x="11" y="959"/>
                    </a:lnTo>
                    <a:lnTo>
                      <a:pt x="867" y="7"/>
                    </a:lnTo>
                    <a:lnTo>
                      <a:pt x="858" y="0"/>
                    </a:lnTo>
                    <a:lnTo>
                      <a:pt x="2" y="951"/>
                    </a:lnTo>
                    <a:lnTo>
                      <a:pt x="0" y="956"/>
                    </a:lnTo>
                    <a:lnTo>
                      <a:pt x="3" y="960"/>
                    </a:lnTo>
                    <a:lnTo>
                      <a:pt x="8" y="961"/>
                    </a:lnTo>
                    <a:lnTo>
                      <a:pt x="11" y="9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2" name="Freeform 39">
                <a:extLst>
                  <a:ext uri="{FF2B5EF4-FFF2-40B4-BE49-F238E27FC236}">
                    <a16:creationId xmlns:a16="http://schemas.microsoft.com/office/drawing/2014/main" id="{745078E9-EECE-452F-B817-6A437EA78502}"/>
                  </a:ext>
                </a:extLst>
              </p:cNvPr>
              <p:cNvSpPr>
                <a:spLocks noChangeArrowheads="1"/>
              </p:cNvSpPr>
              <p:nvPr/>
            </p:nvSpPr>
            <p:spPr bwMode="auto">
              <a:xfrm>
                <a:off x="2774" y="3521"/>
                <a:ext cx="14" cy="21"/>
              </a:xfrm>
              <a:custGeom>
                <a:avLst/>
                <a:gdLst>
                  <a:gd name="T0" fmla="*/ 12 w 14"/>
                  <a:gd name="T1" fmla="*/ 11 h 21"/>
                  <a:gd name="T2" fmla="*/ 12 w 14"/>
                  <a:gd name="T3" fmla="*/ 13 h 21"/>
                  <a:gd name="T4" fmla="*/ 12 w 14"/>
                  <a:gd name="T5" fmla="*/ 11 h 21"/>
                  <a:gd name="T6" fmla="*/ 12 w 14"/>
                  <a:gd name="T7" fmla="*/ 10 h 21"/>
                  <a:gd name="T8" fmla="*/ 12 w 14"/>
                  <a:gd name="T9" fmla="*/ 8 h 21"/>
                  <a:gd name="T10" fmla="*/ 3 w 14"/>
                  <a:gd name="T11" fmla="*/ 0 h 21"/>
                  <a:gd name="T12" fmla="*/ 0 w 14"/>
                  <a:gd name="T13" fmla="*/ 5 h 21"/>
                  <a:gd name="T14" fmla="*/ 0 w 14"/>
                  <a:gd name="T15" fmla="*/ 10 h 21"/>
                  <a:gd name="T16" fmla="*/ 0 w 14"/>
                  <a:gd name="T17" fmla="*/ 16 h 21"/>
                  <a:gd name="T18" fmla="*/ 5 w 14"/>
                  <a:gd name="T19" fmla="*/ 20 h 21"/>
                  <a:gd name="T20" fmla="*/ 5 w 14"/>
                  <a:gd name="T21" fmla="*/ 21 h 21"/>
                  <a:gd name="T22" fmla="*/ 5 w 14"/>
                  <a:gd name="T23" fmla="*/ 20 h 21"/>
                  <a:gd name="T24" fmla="*/ 9 w 14"/>
                  <a:gd name="T25" fmla="*/ 21 h 21"/>
                  <a:gd name="T26" fmla="*/ 12 w 14"/>
                  <a:gd name="T27" fmla="*/ 20 h 21"/>
                  <a:gd name="T28" fmla="*/ 14 w 14"/>
                  <a:gd name="T29" fmla="*/ 16 h 21"/>
                  <a:gd name="T30" fmla="*/ 12 w 14"/>
                  <a:gd name="T31" fmla="*/ 13 h 21"/>
                  <a:gd name="T32" fmla="*/ 12 w 14"/>
                  <a:gd name="T3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1">
                    <a:moveTo>
                      <a:pt x="12" y="11"/>
                    </a:moveTo>
                    <a:lnTo>
                      <a:pt x="12" y="13"/>
                    </a:lnTo>
                    <a:lnTo>
                      <a:pt x="12" y="11"/>
                    </a:lnTo>
                    <a:lnTo>
                      <a:pt x="12" y="10"/>
                    </a:lnTo>
                    <a:lnTo>
                      <a:pt x="12" y="8"/>
                    </a:lnTo>
                    <a:lnTo>
                      <a:pt x="3" y="0"/>
                    </a:lnTo>
                    <a:lnTo>
                      <a:pt x="0" y="5"/>
                    </a:lnTo>
                    <a:lnTo>
                      <a:pt x="0" y="10"/>
                    </a:lnTo>
                    <a:lnTo>
                      <a:pt x="0" y="16"/>
                    </a:lnTo>
                    <a:lnTo>
                      <a:pt x="5" y="20"/>
                    </a:lnTo>
                    <a:lnTo>
                      <a:pt x="5" y="21"/>
                    </a:lnTo>
                    <a:lnTo>
                      <a:pt x="5" y="20"/>
                    </a:lnTo>
                    <a:lnTo>
                      <a:pt x="9" y="21"/>
                    </a:lnTo>
                    <a:lnTo>
                      <a:pt x="12" y="20"/>
                    </a:lnTo>
                    <a:lnTo>
                      <a:pt x="14" y="16"/>
                    </a:lnTo>
                    <a:lnTo>
                      <a:pt x="12" y="13"/>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3" name="Freeform 40">
                <a:extLst>
                  <a:ext uri="{FF2B5EF4-FFF2-40B4-BE49-F238E27FC236}">
                    <a16:creationId xmlns:a16="http://schemas.microsoft.com/office/drawing/2014/main" id="{CFA8E2F9-283A-4EB0-837D-B499C215D9E6}"/>
                  </a:ext>
                </a:extLst>
              </p:cNvPr>
              <p:cNvSpPr>
                <a:spLocks noChangeArrowheads="1"/>
              </p:cNvSpPr>
              <p:nvPr/>
            </p:nvSpPr>
            <p:spPr bwMode="auto">
              <a:xfrm>
                <a:off x="2779" y="3532"/>
                <a:ext cx="404" cy="370"/>
              </a:xfrm>
              <a:custGeom>
                <a:avLst/>
                <a:gdLst>
                  <a:gd name="T0" fmla="*/ 402 w 404"/>
                  <a:gd name="T1" fmla="*/ 359 h 370"/>
                  <a:gd name="T2" fmla="*/ 402 w 404"/>
                  <a:gd name="T3" fmla="*/ 359 h 370"/>
                  <a:gd name="T4" fmla="*/ 7 w 404"/>
                  <a:gd name="T5" fmla="*/ 0 h 370"/>
                  <a:gd name="T6" fmla="*/ 0 w 404"/>
                  <a:gd name="T7" fmla="*/ 10 h 370"/>
                  <a:gd name="T8" fmla="*/ 395 w 404"/>
                  <a:gd name="T9" fmla="*/ 369 h 370"/>
                  <a:gd name="T10" fmla="*/ 399 w 404"/>
                  <a:gd name="T11" fmla="*/ 370 h 370"/>
                  <a:gd name="T12" fmla="*/ 403 w 404"/>
                  <a:gd name="T13" fmla="*/ 368 h 370"/>
                  <a:gd name="T14" fmla="*/ 404 w 404"/>
                  <a:gd name="T15" fmla="*/ 363 h 370"/>
                  <a:gd name="T16" fmla="*/ 402 w 404"/>
                  <a:gd name="T17" fmla="*/ 35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370">
                    <a:moveTo>
                      <a:pt x="402" y="359"/>
                    </a:moveTo>
                    <a:lnTo>
                      <a:pt x="402" y="359"/>
                    </a:lnTo>
                    <a:lnTo>
                      <a:pt x="7" y="0"/>
                    </a:lnTo>
                    <a:lnTo>
                      <a:pt x="0" y="10"/>
                    </a:lnTo>
                    <a:lnTo>
                      <a:pt x="395" y="369"/>
                    </a:lnTo>
                    <a:lnTo>
                      <a:pt x="399" y="370"/>
                    </a:lnTo>
                    <a:lnTo>
                      <a:pt x="403" y="368"/>
                    </a:lnTo>
                    <a:lnTo>
                      <a:pt x="404" y="363"/>
                    </a:lnTo>
                    <a:lnTo>
                      <a:pt x="402" y="3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4" name="Freeform 41">
                <a:extLst>
                  <a:ext uri="{FF2B5EF4-FFF2-40B4-BE49-F238E27FC236}">
                    <a16:creationId xmlns:a16="http://schemas.microsoft.com/office/drawing/2014/main" id="{7F920ECB-C518-4D3D-8B3F-4CB84F493C98}"/>
                  </a:ext>
                </a:extLst>
              </p:cNvPr>
              <p:cNvSpPr>
                <a:spLocks noChangeArrowheads="1"/>
              </p:cNvSpPr>
              <p:nvPr/>
            </p:nvSpPr>
            <p:spPr bwMode="auto">
              <a:xfrm>
                <a:off x="3174" y="3890"/>
                <a:ext cx="20" cy="13"/>
              </a:xfrm>
              <a:custGeom>
                <a:avLst/>
                <a:gdLst>
                  <a:gd name="T0" fmla="*/ 11 w 20"/>
                  <a:gd name="T1" fmla="*/ 1 h 13"/>
                  <a:gd name="T2" fmla="*/ 12 w 20"/>
                  <a:gd name="T3" fmla="*/ 1 h 13"/>
                  <a:gd name="T4" fmla="*/ 11 w 20"/>
                  <a:gd name="T5" fmla="*/ 1 h 13"/>
                  <a:gd name="T6" fmla="*/ 9 w 20"/>
                  <a:gd name="T7" fmla="*/ 1 h 13"/>
                  <a:gd name="T8" fmla="*/ 7 w 20"/>
                  <a:gd name="T9" fmla="*/ 1 h 13"/>
                  <a:gd name="T10" fmla="*/ 0 w 20"/>
                  <a:gd name="T11" fmla="*/ 11 h 13"/>
                  <a:gd name="T12" fmla="*/ 4 w 20"/>
                  <a:gd name="T13" fmla="*/ 13 h 13"/>
                  <a:gd name="T14" fmla="*/ 9 w 20"/>
                  <a:gd name="T15" fmla="*/ 13 h 13"/>
                  <a:gd name="T16" fmla="*/ 15 w 20"/>
                  <a:gd name="T17" fmla="*/ 13 h 13"/>
                  <a:gd name="T18" fmla="*/ 19 w 20"/>
                  <a:gd name="T19" fmla="*/ 9 h 13"/>
                  <a:gd name="T20" fmla="*/ 20 w 20"/>
                  <a:gd name="T21" fmla="*/ 9 h 13"/>
                  <a:gd name="T22" fmla="*/ 19 w 20"/>
                  <a:gd name="T23" fmla="*/ 9 h 13"/>
                  <a:gd name="T24" fmla="*/ 20 w 20"/>
                  <a:gd name="T25" fmla="*/ 5 h 13"/>
                  <a:gd name="T26" fmla="*/ 19 w 20"/>
                  <a:gd name="T27" fmla="*/ 1 h 13"/>
                  <a:gd name="T28" fmla="*/ 15 w 20"/>
                  <a:gd name="T29" fmla="*/ 0 h 13"/>
                  <a:gd name="T30" fmla="*/ 12 w 20"/>
                  <a:gd name="T31" fmla="*/ 1 h 13"/>
                  <a:gd name="T32" fmla="*/ 11 w 20"/>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3">
                    <a:moveTo>
                      <a:pt x="11" y="1"/>
                    </a:moveTo>
                    <a:lnTo>
                      <a:pt x="12" y="1"/>
                    </a:lnTo>
                    <a:lnTo>
                      <a:pt x="11" y="1"/>
                    </a:lnTo>
                    <a:lnTo>
                      <a:pt x="9" y="1"/>
                    </a:lnTo>
                    <a:lnTo>
                      <a:pt x="7" y="1"/>
                    </a:lnTo>
                    <a:lnTo>
                      <a:pt x="0" y="11"/>
                    </a:lnTo>
                    <a:lnTo>
                      <a:pt x="4" y="13"/>
                    </a:lnTo>
                    <a:lnTo>
                      <a:pt x="9" y="13"/>
                    </a:lnTo>
                    <a:lnTo>
                      <a:pt x="15" y="13"/>
                    </a:lnTo>
                    <a:lnTo>
                      <a:pt x="19" y="9"/>
                    </a:lnTo>
                    <a:lnTo>
                      <a:pt x="20" y="9"/>
                    </a:lnTo>
                    <a:lnTo>
                      <a:pt x="19" y="9"/>
                    </a:lnTo>
                    <a:lnTo>
                      <a:pt x="20" y="5"/>
                    </a:lnTo>
                    <a:lnTo>
                      <a:pt x="19" y="1"/>
                    </a:lnTo>
                    <a:lnTo>
                      <a:pt x="15" y="0"/>
                    </a:lnTo>
                    <a:lnTo>
                      <a:pt x="12" y="1"/>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5" name="Freeform 42">
                <a:extLst>
                  <a:ext uri="{FF2B5EF4-FFF2-40B4-BE49-F238E27FC236}">
                    <a16:creationId xmlns:a16="http://schemas.microsoft.com/office/drawing/2014/main" id="{F422A2B1-E974-4CAA-9EC1-47D632DE400A}"/>
                  </a:ext>
                </a:extLst>
              </p:cNvPr>
              <p:cNvSpPr>
                <a:spLocks noChangeArrowheads="1"/>
              </p:cNvSpPr>
              <p:nvPr/>
            </p:nvSpPr>
            <p:spPr bwMode="auto">
              <a:xfrm>
                <a:off x="3185" y="2938"/>
                <a:ext cx="866" cy="961"/>
              </a:xfrm>
              <a:custGeom>
                <a:avLst/>
                <a:gdLst>
                  <a:gd name="T0" fmla="*/ 857 w 866"/>
                  <a:gd name="T1" fmla="*/ 1 h 961"/>
                  <a:gd name="T2" fmla="*/ 855 w 866"/>
                  <a:gd name="T3" fmla="*/ 2 h 961"/>
                  <a:gd name="T4" fmla="*/ 0 w 866"/>
                  <a:gd name="T5" fmla="*/ 953 h 961"/>
                  <a:gd name="T6" fmla="*/ 9 w 866"/>
                  <a:gd name="T7" fmla="*/ 961 h 961"/>
                  <a:gd name="T8" fmla="*/ 865 w 866"/>
                  <a:gd name="T9" fmla="*/ 9 h 961"/>
                  <a:gd name="T10" fmla="*/ 864 w 866"/>
                  <a:gd name="T11" fmla="*/ 11 h 961"/>
                  <a:gd name="T12" fmla="*/ 865 w 866"/>
                  <a:gd name="T13" fmla="*/ 9 h 961"/>
                  <a:gd name="T14" fmla="*/ 866 w 866"/>
                  <a:gd name="T15" fmla="*/ 4 h 961"/>
                  <a:gd name="T16" fmla="*/ 864 w 866"/>
                  <a:gd name="T17" fmla="*/ 1 h 961"/>
                  <a:gd name="T18" fmla="*/ 860 w 866"/>
                  <a:gd name="T19" fmla="*/ 0 h 961"/>
                  <a:gd name="T20" fmla="*/ 855 w 866"/>
                  <a:gd name="T21" fmla="*/ 2 h 961"/>
                  <a:gd name="T22" fmla="*/ 857 w 866"/>
                  <a:gd name="T23" fmla="*/ 1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6" h="961">
                    <a:moveTo>
                      <a:pt x="857" y="1"/>
                    </a:moveTo>
                    <a:lnTo>
                      <a:pt x="855" y="2"/>
                    </a:lnTo>
                    <a:lnTo>
                      <a:pt x="0" y="953"/>
                    </a:lnTo>
                    <a:lnTo>
                      <a:pt x="9" y="961"/>
                    </a:lnTo>
                    <a:lnTo>
                      <a:pt x="865" y="9"/>
                    </a:lnTo>
                    <a:lnTo>
                      <a:pt x="864" y="11"/>
                    </a:lnTo>
                    <a:lnTo>
                      <a:pt x="865" y="9"/>
                    </a:lnTo>
                    <a:lnTo>
                      <a:pt x="866" y="4"/>
                    </a:lnTo>
                    <a:lnTo>
                      <a:pt x="864" y="1"/>
                    </a:lnTo>
                    <a:lnTo>
                      <a:pt x="860" y="0"/>
                    </a:lnTo>
                    <a:lnTo>
                      <a:pt x="855" y="2"/>
                    </a:lnTo>
                    <a:lnTo>
                      <a:pt x="85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6" name="Freeform 43">
                <a:extLst>
                  <a:ext uri="{FF2B5EF4-FFF2-40B4-BE49-F238E27FC236}">
                    <a16:creationId xmlns:a16="http://schemas.microsoft.com/office/drawing/2014/main" id="{5C488380-A237-499B-8A41-6B17EDEC1D36}"/>
                  </a:ext>
                </a:extLst>
              </p:cNvPr>
              <p:cNvSpPr>
                <a:spLocks noChangeArrowheads="1"/>
              </p:cNvSpPr>
              <p:nvPr/>
            </p:nvSpPr>
            <p:spPr bwMode="auto">
              <a:xfrm>
                <a:off x="3652" y="2738"/>
                <a:ext cx="331" cy="326"/>
              </a:xfrm>
              <a:custGeom>
                <a:avLst/>
                <a:gdLst>
                  <a:gd name="T0" fmla="*/ 329 w 331"/>
                  <a:gd name="T1" fmla="*/ 197 h 326"/>
                  <a:gd name="T2" fmla="*/ 331 w 331"/>
                  <a:gd name="T3" fmla="*/ 195 h 326"/>
                  <a:gd name="T4" fmla="*/ 331 w 331"/>
                  <a:gd name="T5" fmla="*/ 191 h 326"/>
                  <a:gd name="T6" fmla="*/ 330 w 331"/>
                  <a:gd name="T7" fmla="*/ 189 h 326"/>
                  <a:gd name="T8" fmla="*/ 329 w 331"/>
                  <a:gd name="T9" fmla="*/ 186 h 326"/>
                  <a:gd name="T10" fmla="*/ 127 w 331"/>
                  <a:gd name="T11" fmla="*/ 2 h 326"/>
                  <a:gd name="T12" fmla="*/ 123 w 331"/>
                  <a:gd name="T13" fmla="*/ 0 h 326"/>
                  <a:gd name="T14" fmla="*/ 121 w 331"/>
                  <a:gd name="T15" fmla="*/ 0 h 326"/>
                  <a:gd name="T16" fmla="*/ 117 w 331"/>
                  <a:gd name="T17" fmla="*/ 0 h 326"/>
                  <a:gd name="T18" fmla="*/ 115 w 331"/>
                  <a:gd name="T19" fmla="*/ 2 h 326"/>
                  <a:gd name="T20" fmla="*/ 3 w 331"/>
                  <a:gd name="T21" fmla="*/ 124 h 326"/>
                  <a:gd name="T22" fmla="*/ 0 w 331"/>
                  <a:gd name="T23" fmla="*/ 127 h 326"/>
                  <a:gd name="T24" fmla="*/ 0 w 331"/>
                  <a:gd name="T25" fmla="*/ 130 h 326"/>
                  <a:gd name="T26" fmla="*/ 0 w 331"/>
                  <a:gd name="T27" fmla="*/ 134 h 326"/>
                  <a:gd name="T28" fmla="*/ 3 w 331"/>
                  <a:gd name="T29" fmla="*/ 136 h 326"/>
                  <a:gd name="T30" fmla="*/ 202 w 331"/>
                  <a:gd name="T31" fmla="*/ 325 h 326"/>
                  <a:gd name="T32" fmla="*/ 206 w 331"/>
                  <a:gd name="T33" fmla="*/ 326 h 326"/>
                  <a:gd name="T34" fmla="*/ 208 w 331"/>
                  <a:gd name="T35" fmla="*/ 326 h 326"/>
                  <a:gd name="T36" fmla="*/ 212 w 331"/>
                  <a:gd name="T37" fmla="*/ 326 h 326"/>
                  <a:gd name="T38" fmla="*/ 214 w 331"/>
                  <a:gd name="T39" fmla="*/ 324 h 326"/>
                  <a:gd name="T40" fmla="*/ 329 w 331"/>
                  <a:gd name="T41" fmla="*/ 19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26">
                    <a:moveTo>
                      <a:pt x="329" y="197"/>
                    </a:moveTo>
                    <a:lnTo>
                      <a:pt x="331" y="195"/>
                    </a:lnTo>
                    <a:lnTo>
                      <a:pt x="331" y="191"/>
                    </a:lnTo>
                    <a:lnTo>
                      <a:pt x="330" y="189"/>
                    </a:lnTo>
                    <a:lnTo>
                      <a:pt x="329" y="186"/>
                    </a:lnTo>
                    <a:lnTo>
                      <a:pt x="127" y="2"/>
                    </a:lnTo>
                    <a:lnTo>
                      <a:pt x="123" y="0"/>
                    </a:lnTo>
                    <a:lnTo>
                      <a:pt x="121" y="0"/>
                    </a:lnTo>
                    <a:lnTo>
                      <a:pt x="117" y="0"/>
                    </a:lnTo>
                    <a:lnTo>
                      <a:pt x="115" y="2"/>
                    </a:lnTo>
                    <a:lnTo>
                      <a:pt x="3" y="124"/>
                    </a:lnTo>
                    <a:lnTo>
                      <a:pt x="0" y="127"/>
                    </a:lnTo>
                    <a:lnTo>
                      <a:pt x="0" y="130"/>
                    </a:lnTo>
                    <a:lnTo>
                      <a:pt x="0" y="134"/>
                    </a:lnTo>
                    <a:lnTo>
                      <a:pt x="3" y="136"/>
                    </a:lnTo>
                    <a:lnTo>
                      <a:pt x="202" y="325"/>
                    </a:lnTo>
                    <a:lnTo>
                      <a:pt x="206" y="326"/>
                    </a:lnTo>
                    <a:lnTo>
                      <a:pt x="208" y="326"/>
                    </a:lnTo>
                    <a:lnTo>
                      <a:pt x="212" y="326"/>
                    </a:lnTo>
                    <a:lnTo>
                      <a:pt x="214" y="324"/>
                    </a:lnTo>
                    <a:lnTo>
                      <a:pt x="329" y="197"/>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7" name="Freeform 44">
                <a:extLst>
                  <a:ext uri="{FF2B5EF4-FFF2-40B4-BE49-F238E27FC236}">
                    <a16:creationId xmlns:a16="http://schemas.microsoft.com/office/drawing/2014/main" id="{0DE2A01E-8496-428A-B530-7437ADD07E86}"/>
                  </a:ext>
                </a:extLst>
              </p:cNvPr>
              <p:cNvSpPr>
                <a:spLocks noChangeArrowheads="1"/>
              </p:cNvSpPr>
              <p:nvPr/>
            </p:nvSpPr>
            <p:spPr bwMode="auto">
              <a:xfrm>
                <a:off x="3976" y="2919"/>
                <a:ext cx="13" cy="20"/>
              </a:xfrm>
              <a:custGeom>
                <a:avLst/>
                <a:gdLst>
                  <a:gd name="T0" fmla="*/ 1 w 13"/>
                  <a:gd name="T1" fmla="*/ 10 h 20"/>
                  <a:gd name="T2" fmla="*/ 1 w 13"/>
                  <a:gd name="T3" fmla="*/ 9 h 20"/>
                  <a:gd name="T4" fmla="*/ 1 w 13"/>
                  <a:gd name="T5" fmla="*/ 10 h 20"/>
                  <a:gd name="T6" fmla="*/ 1 w 13"/>
                  <a:gd name="T7" fmla="*/ 11 h 20"/>
                  <a:gd name="T8" fmla="*/ 1 w 13"/>
                  <a:gd name="T9" fmla="*/ 12 h 20"/>
                  <a:gd name="T10" fmla="*/ 8 w 13"/>
                  <a:gd name="T11" fmla="*/ 20 h 20"/>
                  <a:gd name="T12" fmla="*/ 13 w 13"/>
                  <a:gd name="T13" fmla="*/ 16 h 20"/>
                  <a:gd name="T14" fmla="*/ 13 w 13"/>
                  <a:gd name="T15" fmla="*/ 9 h 20"/>
                  <a:gd name="T16" fmla="*/ 11 w 13"/>
                  <a:gd name="T17" fmla="*/ 5 h 20"/>
                  <a:gd name="T18" fmla="*/ 8 w 13"/>
                  <a:gd name="T19" fmla="*/ 2 h 20"/>
                  <a:gd name="T20" fmla="*/ 8 w 13"/>
                  <a:gd name="T21" fmla="*/ 0 h 20"/>
                  <a:gd name="T22" fmla="*/ 8 w 13"/>
                  <a:gd name="T23" fmla="*/ 2 h 20"/>
                  <a:gd name="T24" fmla="*/ 5 w 13"/>
                  <a:gd name="T25" fmla="*/ 0 h 20"/>
                  <a:gd name="T26" fmla="*/ 1 w 13"/>
                  <a:gd name="T27" fmla="*/ 2 h 20"/>
                  <a:gd name="T28" fmla="*/ 0 w 13"/>
                  <a:gd name="T29" fmla="*/ 5 h 20"/>
                  <a:gd name="T30" fmla="*/ 1 w 13"/>
                  <a:gd name="T31" fmla="*/ 9 h 20"/>
                  <a:gd name="T32" fmla="*/ 1 w 13"/>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0">
                    <a:moveTo>
                      <a:pt x="1" y="10"/>
                    </a:moveTo>
                    <a:lnTo>
                      <a:pt x="1" y="9"/>
                    </a:lnTo>
                    <a:lnTo>
                      <a:pt x="1" y="10"/>
                    </a:lnTo>
                    <a:lnTo>
                      <a:pt x="1" y="11"/>
                    </a:lnTo>
                    <a:lnTo>
                      <a:pt x="1" y="12"/>
                    </a:lnTo>
                    <a:lnTo>
                      <a:pt x="8" y="20"/>
                    </a:lnTo>
                    <a:lnTo>
                      <a:pt x="13" y="16"/>
                    </a:lnTo>
                    <a:lnTo>
                      <a:pt x="13" y="9"/>
                    </a:lnTo>
                    <a:lnTo>
                      <a:pt x="11" y="5"/>
                    </a:lnTo>
                    <a:lnTo>
                      <a:pt x="8" y="2"/>
                    </a:lnTo>
                    <a:lnTo>
                      <a:pt x="8" y="0"/>
                    </a:lnTo>
                    <a:lnTo>
                      <a:pt x="8" y="2"/>
                    </a:lnTo>
                    <a:lnTo>
                      <a:pt x="5" y="0"/>
                    </a:lnTo>
                    <a:lnTo>
                      <a:pt x="1" y="2"/>
                    </a:lnTo>
                    <a:lnTo>
                      <a:pt x="0" y="5"/>
                    </a:lnTo>
                    <a:lnTo>
                      <a:pt x="1" y="9"/>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8" name="Freeform 45">
                <a:extLst>
                  <a:ext uri="{FF2B5EF4-FFF2-40B4-BE49-F238E27FC236}">
                    <a16:creationId xmlns:a16="http://schemas.microsoft.com/office/drawing/2014/main" id="{16039BB2-984B-4B83-940F-3C298950AE8C}"/>
                  </a:ext>
                </a:extLst>
              </p:cNvPr>
              <p:cNvSpPr>
                <a:spLocks noChangeArrowheads="1"/>
              </p:cNvSpPr>
              <p:nvPr/>
            </p:nvSpPr>
            <p:spPr bwMode="auto">
              <a:xfrm>
                <a:off x="3773" y="2734"/>
                <a:ext cx="211" cy="195"/>
              </a:xfrm>
              <a:custGeom>
                <a:avLst/>
                <a:gdLst>
                  <a:gd name="T0" fmla="*/ 2 w 211"/>
                  <a:gd name="T1" fmla="*/ 10 h 195"/>
                  <a:gd name="T2" fmla="*/ 2 w 211"/>
                  <a:gd name="T3" fmla="*/ 11 h 195"/>
                  <a:gd name="T4" fmla="*/ 204 w 211"/>
                  <a:gd name="T5" fmla="*/ 195 h 195"/>
                  <a:gd name="T6" fmla="*/ 211 w 211"/>
                  <a:gd name="T7" fmla="*/ 185 h 195"/>
                  <a:gd name="T8" fmla="*/ 9 w 211"/>
                  <a:gd name="T9" fmla="*/ 2 h 195"/>
                  <a:gd name="T10" fmla="*/ 9 w 211"/>
                  <a:gd name="T11" fmla="*/ 3 h 195"/>
                  <a:gd name="T12" fmla="*/ 9 w 211"/>
                  <a:gd name="T13" fmla="*/ 2 h 195"/>
                  <a:gd name="T14" fmla="*/ 4 w 211"/>
                  <a:gd name="T15" fmla="*/ 0 h 195"/>
                  <a:gd name="T16" fmla="*/ 1 w 211"/>
                  <a:gd name="T17" fmla="*/ 3 h 195"/>
                  <a:gd name="T18" fmla="*/ 0 w 211"/>
                  <a:gd name="T19" fmla="*/ 6 h 195"/>
                  <a:gd name="T20" fmla="*/ 2 w 211"/>
                  <a:gd name="T21" fmla="*/ 11 h 195"/>
                  <a:gd name="T22" fmla="*/ 2 w 211"/>
                  <a:gd name="T23" fmla="*/ 1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195">
                    <a:moveTo>
                      <a:pt x="2" y="10"/>
                    </a:moveTo>
                    <a:lnTo>
                      <a:pt x="2" y="11"/>
                    </a:lnTo>
                    <a:lnTo>
                      <a:pt x="204" y="195"/>
                    </a:lnTo>
                    <a:lnTo>
                      <a:pt x="211" y="185"/>
                    </a:lnTo>
                    <a:lnTo>
                      <a:pt x="9" y="2"/>
                    </a:lnTo>
                    <a:lnTo>
                      <a:pt x="9" y="3"/>
                    </a:lnTo>
                    <a:lnTo>
                      <a:pt x="9" y="2"/>
                    </a:lnTo>
                    <a:lnTo>
                      <a:pt x="4" y="0"/>
                    </a:lnTo>
                    <a:lnTo>
                      <a:pt x="1" y="3"/>
                    </a:lnTo>
                    <a:lnTo>
                      <a:pt x="0" y="6"/>
                    </a:lnTo>
                    <a:lnTo>
                      <a:pt x="2" y="11"/>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29" name="Freeform 46">
                <a:extLst>
                  <a:ext uri="{FF2B5EF4-FFF2-40B4-BE49-F238E27FC236}">
                    <a16:creationId xmlns:a16="http://schemas.microsoft.com/office/drawing/2014/main" id="{F6EAFF70-A419-4CA3-A69E-BBBE07A8917E}"/>
                  </a:ext>
                </a:extLst>
              </p:cNvPr>
              <p:cNvSpPr>
                <a:spLocks noChangeArrowheads="1"/>
              </p:cNvSpPr>
              <p:nvPr/>
            </p:nvSpPr>
            <p:spPr bwMode="auto">
              <a:xfrm>
                <a:off x="3760" y="2732"/>
                <a:ext cx="22" cy="15"/>
              </a:xfrm>
              <a:custGeom>
                <a:avLst/>
                <a:gdLst>
                  <a:gd name="T0" fmla="*/ 11 w 22"/>
                  <a:gd name="T1" fmla="*/ 12 h 15"/>
                  <a:gd name="T2" fmla="*/ 11 w 22"/>
                  <a:gd name="T3" fmla="*/ 12 h 15"/>
                  <a:gd name="T4" fmla="*/ 13 w 22"/>
                  <a:gd name="T5" fmla="*/ 12 h 15"/>
                  <a:gd name="T6" fmla="*/ 15 w 22"/>
                  <a:gd name="T7" fmla="*/ 12 h 15"/>
                  <a:gd name="T8" fmla="*/ 22 w 22"/>
                  <a:gd name="T9" fmla="*/ 5 h 15"/>
                  <a:gd name="T10" fmla="*/ 17 w 22"/>
                  <a:gd name="T11" fmla="*/ 0 h 15"/>
                  <a:gd name="T12" fmla="*/ 13 w 22"/>
                  <a:gd name="T13" fmla="*/ 0 h 15"/>
                  <a:gd name="T14" fmla="*/ 7 w 22"/>
                  <a:gd name="T15" fmla="*/ 0 h 15"/>
                  <a:gd name="T16" fmla="*/ 2 w 22"/>
                  <a:gd name="T17" fmla="*/ 5 h 15"/>
                  <a:gd name="T18" fmla="*/ 0 w 22"/>
                  <a:gd name="T19" fmla="*/ 10 h 15"/>
                  <a:gd name="T20" fmla="*/ 3 w 22"/>
                  <a:gd name="T21" fmla="*/ 13 h 15"/>
                  <a:gd name="T22" fmla="*/ 8 w 22"/>
                  <a:gd name="T23" fmla="*/ 15 h 15"/>
                  <a:gd name="T24" fmla="*/ 11 w 22"/>
                  <a:gd name="T2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5">
                    <a:moveTo>
                      <a:pt x="11" y="12"/>
                    </a:moveTo>
                    <a:lnTo>
                      <a:pt x="11" y="12"/>
                    </a:lnTo>
                    <a:lnTo>
                      <a:pt x="13" y="12"/>
                    </a:lnTo>
                    <a:lnTo>
                      <a:pt x="15" y="12"/>
                    </a:lnTo>
                    <a:lnTo>
                      <a:pt x="22" y="5"/>
                    </a:lnTo>
                    <a:lnTo>
                      <a:pt x="17" y="0"/>
                    </a:lnTo>
                    <a:lnTo>
                      <a:pt x="13" y="0"/>
                    </a:lnTo>
                    <a:lnTo>
                      <a:pt x="7" y="0"/>
                    </a:lnTo>
                    <a:lnTo>
                      <a:pt x="2" y="5"/>
                    </a:lnTo>
                    <a:lnTo>
                      <a:pt x="0" y="10"/>
                    </a:lnTo>
                    <a:lnTo>
                      <a:pt x="3" y="13"/>
                    </a:lnTo>
                    <a:lnTo>
                      <a:pt x="8" y="15"/>
                    </a:lnTo>
                    <a:lnTo>
                      <a:pt x="1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0" name="Freeform 47">
                <a:extLst>
                  <a:ext uri="{FF2B5EF4-FFF2-40B4-BE49-F238E27FC236}">
                    <a16:creationId xmlns:a16="http://schemas.microsoft.com/office/drawing/2014/main" id="{B5042BFD-DC17-4988-A026-80474FB6882B}"/>
                  </a:ext>
                </a:extLst>
              </p:cNvPr>
              <p:cNvSpPr>
                <a:spLocks noChangeArrowheads="1"/>
              </p:cNvSpPr>
              <p:nvPr/>
            </p:nvSpPr>
            <p:spPr bwMode="auto">
              <a:xfrm>
                <a:off x="3648" y="2737"/>
                <a:ext cx="123" cy="131"/>
              </a:xfrm>
              <a:custGeom>
                <a:avLst/>
                <a:gdLst>
                  <a:gd name="T0" fmla="*/ 10 w 123"/>
                  <a:gd name="T1" fmla="*/ 129 h 131"/>
                  <a:gd name="T2" fmla="*/ 11 w 123"/>
                  <a:gd name="T3" fmla="*/ 129 h 131"/>
                  <a:gd name="T4" fmla="*/ 123 w 123"/>
                  <a:gd name="T5" fmla="*/ 7 h 131"/>
                  <a:gd name="T6" fmla="*/ 114 w 123"/>
                  <a:gd name="T7" fmla="*/ 0 h 131"/>
                  <a:gd name="T8" fmla="*/ 2 w 123"/>
                  <a:gd name="T9" fmla="*/ 121 h 131"/>
                  <a:gd name="T10" fmla="*/ 3 w 123"/>
                  <a:gd name="T11" fmla="*/ 121 h 131"/>
                  <a:gd name="T12" fmla="*/ 2 w 123"/>
                  <a:gd name="T13" fmla="*/ 121 h 131"/>
                  <a:gd name="T14" fmla="*/ 0 w 123"/>
                  <a:gd name="T15" fmla="*/ 126 h 131"/>
                  <a:gd name="T16" fmla="*/ 3 w 123"/>
                  <a:gd name="T17" fmla="*/ 130 h 131"/>
                  <a:gd name="T18" fmla="*/ 8 w 123"/>
                  <a:gd name="T19" fmla="*/ 131 h 131"/>
                  <a:gd name="T20" fmla="*/ 11 w 123"/>
                  <a:gd name="T21" fmla="*/ 129 h 131"/>
                  <a:gd name="T22" fmla="*/ 10 w 123"/>
                  <a:gd name="T23"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31">
                    <a:moveTo>
                      <a:pt x="10" y="129"/>
                    </a:moveTo>
                    <a:lnTo>
                      <a:pt x="11" y="129"/>
                    </a:lnTo>
                    <a:lnTo>
                      <a:pt x="123" y="7"/>
                    </a:lnTo>
                    <a:lnTo>
                      <a:pt x="114" y="0"/>
                    </a:lnTo>
                    <a:lnTo>
                      <a:pt x="2" y="121"/>
                    </a:lnTo>
                    <a:lnTo>
                      <a:pt x="3" y="121"/>
                    </a:lnTo>
                    <a:lnTo>
                      <a:pt x="2" y="121"/>
                    </a:lnTo>
                    <a:lnTo>
                      <a:pt x="0" y="126"/>
                    </a:lnTo>
                    <a:lnTo>
                      <a:pt x="3" y="130"/>
                    </a:lnTo>
                    <a:lnTo>
                      <a:pt x="8" y="131"/>
                    </a:lnTo>
                    <a:lnTo>
                      <a:pt x="11" y="129"/>
                    </a:lnTo>
                    <a:lnTo>
                      <a:pt x="1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1" name="Freeform 48">
                <a:extLst>
                  <a:ext uri="{FF2B5EF4-FFF2-40B4-BE49-F238E27FC236}">
                    <a16:creationId xmlns:a16="http://schemas.microsoft.com/office/drawing/2014/main" id="{9E6404D8-7A05-4E3E-82EB-F9DB67BFE667}"/>
                  </a:ext>
                </a:extLst>
              </p:cNvPr>
              <p:cNvSpPr>
                <a:spLocks noChangeArrowheads="1"/>
              </p:cNvSpPr>
              <p:nvPr/>
            </p:nvSpPr>
            <p:spPr bwMode="auto">
              <a:xfrm>
                <a:off x="3646" y="2858"/>
                <a:ext cx="13" cy="21"/>
              </a:xfrm>
              <a:custGeom>
                <a:avLst/>
                <a:gdLst>
                  <a:gd name="T0" fmla="*/ 12 w 13"/>
                  <a:gd name="T1" fmla="*/ 13 h 21"/>
                  <a:gd name="T2" fmla="*/ 12 w 13"/>
                  <a:gd name="T3" fmla="*/ 13 h 21"/>
                  <a:gd name="T4" fmla="*/ 12 w 13"/>
                  <a:gd name="T5" fmla="*/ 11 h 21"/>
                  <a:gd name="T6" fmla="*/ 12 w 13"/>
                  <a:gd name="T7" fmla="*/ 10 h 21"/>
                  <a:gd name="T8" fmla="*/ 12 w 13"/>
                  <a:gd name="T9" fmla="*/ 9 h 21"/>
                  <a:gd name="T10" fmla="*/ 12 w 13"/>
                  <a:gd name="T11" fmla="*/ 8 h 21"/>
                  <a:gd name="T12" fmla="*/ 5 w 13"/>
                  <a:gd name="T13" fmla="*/ 0 h 21"/>
                  <a:gd name="T14" fmla="*/ 0 w 13"/>
                  <a:gd name="T15" fmla="*/ 4 h 21"/>
                  <a:gd name="T16" fmla="*/ 0 w 13"/>
                  <a:gd name="T17" fmla="*/ 10 h 21"/>
                  <a:gd name="T18" fmla="*/ 0 w 13"/>
                  <a:gd name="T19" fmla="*/ 16 h 21"/>
                  <a:gd name="T20" fmla="*/ 5 w 13"/>
                  <a:gd name="T21" fmla="*/ 20 h 21"/>
                  <a:gd name="T22" fmla="*/ 9 w 13"/>
                  <a:gd name="T23" fmla="*/ 21 h 21"/>
                  <a:gd name="T24" fmla="*/ 12 w 13"/>
                  <a:gd name="T25" fmla="*/ 20 h 21"/>
                  <a:gd name="T26" fmla="*/ 13 w 13"/>
                  <a:gd name="T27" fmla="*/ 16 h 21"/>
                  <a:gd name="T28" fmla="*/ 12 w 13"/>
                  <a:gd name="T2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1">
                    <a:moveTo>
                      <a:pt x="12" y="13"/>
                    </a:moveTo>
                    <a:lnTo>
                      <a:pt x="12" y="13"/>
                    </a:lnTo>
                    <a:lnTo>
                      <a:pt x="12" y="11"/>
                    </a:lnTo>
                    <a:lnTo>
                      <a:pt x="12" y="10"/>
                    </a:lnTo>
                    <a:lnTo>
                      <a:pt x="12" y="9"/>
                    </a:lnTo>
                    <a:lnTo>
                      <a:pt x="12" y="8"/>
                    </a:lnTo>
                    <a:lnTo>
                      <a:pt x="5" y="0"/>
                    </a:lnTo>
                    <a:lnTo>
                      <a:pt x="0" y="4"/>
                    </a:lnTo>
                    <a:lnTo>
                      <a:pt x="0" y="10"/>
                    </a:lnTo>
                    <a:lnTo>
                      <a:pt x="0" y="16"/>
                    </a:lnTo>
                    <a:lnTo>
                      <a:pt x="5" y="20"/>
                    </a:lnTo>
                    <a:lnTo>
                      <a:pt x="9" y="21"/>
                    </a:lnTo>
                    <a:lnTo>
                      <a:pt x="12" y="20"/>
                    </a:lnTo>
                    <a:lnTo>
                      <a:pt x="13" y="16"/>
                    </a:lnTo>
                    <a:lnTo>
                      <a:pt x="1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2" name="Freeform 49">
                <a:extLst>
                  <a:ext uri="{FF2B5EF4-FFF2-40B4-BE49-F238E27FC236}">
                    <a16:creationId xmlns:a16="http://schemas.microsoft.com/office/drawing/2014/main" id="{A394C135-0276-4623-9ABF-B97E98E5CC04}"/>
                  </a:ext>
                </a:extLst>
              </p:cNvPr>
              <p:cNvSpPr>
                <a:spLocks noChangeArrowheads="1"/>
              </p:cNvSpPr>
              <p:nvPr/>
            </p:nvSpPr>
            <p:spPr bwMode="auto">
              <a:xfrm>
                <a:off x="3651" y="2871"/>
                <a:ext cx="208" cy="197"/>
              </a:xfrm>
              <a:custGeom>
                <a:avLst/>
                <a:gdLst>
                  <a:gd name="T0" fmla="*/ 207 w 208"/>
                  <a:gd name="T1" fmla="*/ 187 h 197"/>
                  <a:gd name="T2" fmla="*/ 207 w 208"/>
                  <a:gd name="T3" fmla="*/ 188 h 197"/>
                  <a:gd name="T4" fmla="*/ 7 w 208"/>
                  <a:gd name="T5" fmla="*/ 0 h 197"/>
                  <a:gd name="T6" fmla="*/ 0 w 208"/>
                  <a:gd name="T7" fmla="*/ 7 h 197"/>
                  <a:gd name="T8" fmla="*/ 200 w 208"/>
                  <a:gd name="T9" fmla="*/ 196 h 197"/>
                  <a:gd name="T10" fmla="*/ 200 w 208"/>
                  <a:gd name="T11" fmla="*/ 197 h 197"/>
                  <a:gd name="T12" fmla="*/ 200 w 208"/>
                  <a:gd name="T13" fmla="*/ 196 h 197"/>
                  <a:gd name="T14" fmla="*/ 203 w 208"/>
                  <a:gd name="T15" fmla="*/ 197 h 197"/>
                  <a:gd name="T16" fmla="*/ 207 w 208"/>
                  <a:gd name="T17" fmla="*/ 196 h 197"/>
                  <a:gd name="T18" fmla="*/ 208 w 208"/>
                  <a:gd name="T19" fmla="*/ 192 h 197"/>
                  <a:gd name="T20" fmla="*/ 207 w 208"/>
                  <a:gd name="T21" fmla="*/ 188 h 197"/>
                  <a:gd name="T22" fmla="*/ 207 w 208"/>
                  <a:gd name="T23" fmla="*/ 1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197">
                    <a:moveTo>
                      <a:pt x="207" y="187"/>
                    </a:moveTo>
                    <a:lnTo>
                      <a:pt x="207" y="188"/>
                    </a:lnTo>
                    <a:lnTo>
                      <a:pt x="7" y="0"/>
                    </a:lnTo>
                    <a:lnTo>
                      <a:pt x="0" y="7"/>
                    </a:lnTo>
                    <a:lnTo>
                      <a:pt x="200" y="196"/>
                    </a:lnTo>
                    <a:lnTo>
                      <a:pt x="200" y="197"/>
                    </a:lnTo>
                    <a:lnTo>
                      <a:pt x="200" y="196"/>
                    </a:lnTo>
                    <a:lnTo>
                      <a:pt x="203" y="197"/>
                    </a:lnTo>
                    <a:lnTo>
                      <a:pt x="207" y="196"/>
                    </a:lnTo>
                    <a:lnTo>
                      <a:pt x="208" y="192"/>
                    </a:lnTo>
                    <a:lnTo>
                      <a:pt x="207" y="188"/>
                    </a:lnTo>
                    <a:lnTo>
                      <a:pt x="207" y="1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3" name="Freeform 50">
                <a:extLst>
                  <a:ext uri="{FF2B5EF4-FFF2-40B4-BE49-F238E27FC236}">
                    <a16:creationId xmlns:a16="http://schemas.microsoft.com/office/drawing/2014/main" id="{9D682919-2836-4F0F-ADCA-08745809556B}"/>
                  </a:ext>
                </a:extLst>
              </p:cNvPr>
              <p:cNvSpPr>
                <a:spLocks noChangeArrowheads="1"/>
              </p:cNvSpPr>
              <p:nvPr/>
            </p:nvSpPr>
            <p:spPr bwMode="auto">
              <a:xfrm>
                <a:off x="3851" y="3056"/>
                <a:ext cx="21" cy="14"/>
              </a:xfrm>
              <a:custGeom>
                <a:avLst/>
                <a:gdLst>
                  <a:gd name="T0" fmla="*/ 10 w 21"/>
                  <a:gd name="T1" fmla="*/ 2 h 14"/>
                  <a:gd name="T2" fmla="*/ 10 w 21"/>
                  <a:gd name="T3" fmla="*/ 2 h 14"/>
                  <a:gd name="T4" fmla="*/ 9 w 21"/>
                  <a:gd name="T5" fmla="*/ 2 h 14"/>
                  <a:gd name="T6" fmla="*/ 8 w 21"/>
                  <a:gd name="T7" fmla="*/ 2 h 14"/>
                  <a:gd name="T8" fmla="*/ 7 w 21"/>
                  <a:gd name="T9" fmla="*/ 2 h 14"/>
                  <a:gd name="T10" fmla="*/ 0 w 21"/>
                  <a:gd name="T11" fmla="*/ 12 h 14"/>
                  <a:gd name="T12" fmla="*/ 6 w 21"/>
                  <a:gd name="T13" fmla="*/ 14 h 14"/>
                  <a:gd name="T14" fmla="*/ 9 w 21"/>
                  <a:gd name="T15" fmla="*/ 14 h 14"/>
                  <a:gd name="T16" fmla="*/ 15 w 21"/>
                  <a:gd name="T17" fmla="*/ 14 h 14"/>
                  <a:gd name="T18" fmla="*/ 20 w 21"/>
                  <a:gd name="T19" fmla="*/ 9 h 14"/>
                  <a:gd name="T20" fmla="*/ 21 w 21"/>
                  <a:gd name="T21" fmla="*/ 4 h 14"/>
                  <a:gd name="T22" fmla="*/ 19 w 21"/>
                  <a:gd name="T23" fmla="*/ 1 h 14"/>
                  <a:gd name="T24" fmla="*/ 15 w 21"/>
                  <a:gd name="T25" fmla="*/ 0 h 14"/>
                  <a:gd name="T26" fmla="*/ 10 w 21"/>
                  <a:gd name="T2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
                    <a:moveTo>
                      <a:pt x="10" y="2"/>
                    </a:moveTo>
                    <a:lnTo>
                      <a:pt x="10" y="2"/>
                    </a:lnTo>
                    <a:lnTo>
                      <a:pt x="9" y="2"/>
                    </a:lnTo>
                    <a:lnTo>
                      <a:pt x="8" y="2"/>
                    </a:lnTo>
                    <a:lnTo>
                      <a:pt x="7" y="2"/>
                    </a:lnTo>
                    <a:lnTo>
                      <a:pt x="0" y="12"/>
                    </a:lnTo>
                    <a:lnTo>
                      <a:pt x="6" y="14"/>
                    </a:lnTo>
                    <a:lnTo>
                      <a:pt x="9" y="14"/>
                    </a:lnTo>
                    <a:lnTo>
                      <a:pt x="15" y="14"/>
                    </a:lnTo>
                    <a:lnTo>
                      <a:pt x="20" y="9"/>
                    </a:lnTo>
                    <a:lnTo>
                      <a:pt x="21" y="4"/>
                    </a:lnTo>
                    <a:lnTo>
                      <a:pt x="19" y="1"/>
                    </a:lnTo>
                    <a:lnTo>
                      <a:pt x="15" y="0"/>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4" name="Freeform 51">
                <a:extLst>
                  <a:ext uri="{FF2B5EF4-FFF2-40B4-BE49-F238E27FC236}">
                    <a16:creationId xmlns:a16="http://schemas.microsoft.com/office/drawing/2014/main" id="{5C1921E7-1274-49E3-BE0F-2B08AA5790FE}"/>
                  </a:ext>
                </a:extLst>
              </p:cNvPr>
              <p:cNvSpPr>
                <a:spLocks noChangeArrowheads="1"/>
              </p:cNvSpPr>
              <p:nvPr/>
            </p:nvSpPr>
            <p:spPr bwMode="auto">
              <a:xfrm>
                <a:off x="3861" y="2929"/>
                <a:ext cx="126" cy="136"/>
              </a:xfrm>
              <a:custGeom>
                <a:avLst/>
                <a:gdLst>
                  <a:gd name="T0" fmla="*/ 116 w 126"/>
                  <a:gd name="T1" fmla="*/ 2 h 136"/>
                  <a:gd name="T2" fmla="*/ 115 w 126"/>
                  <a:gd name="T3" fmla="*/ 2 h 136"/>
                  <a:gd name="T4" fmla="*/ 0 w 126"/>
                  <a:gd name="T5" fmla="*/ 129 h 136"/>
                  <a:gd name="T6" fmla="*/ 10 w 126"/>
                  <a:gd name="T7" fmla="*/ 136 h 136"/>
                  <a:gd name="T8" fmla="*/ 125 w 126"/>
                  <a:gd name="T9" fmla="*/ 10 h 136"/>
                  <a:gd name="T10" fmla="*/ 123 w 126"/>
                  <a:gd name="T11" fmla="*/ 10 h 136"/>
                  <a:gd name="T12" fmla="*/ 125 w 126"/>
                  <a:gd name="T13" fmla="*/ 10 h 136"/>
                  <a:gd name="T14" fmla="*/ 126 w 126"/>
                  <a:gd name="T15" fmla="*/ 5 h 136"/>
                  <a:gd name="T16" fmla="*/ 123 w 126"/>
                  <a:gd name="T17" fmla="*/ 1 h 136"/>
                  <a:gd name="T18" fmla="*/ 120 w 126"/>
                  <a:gd name="T19" fmla="*/ 0 h 136"/>
                  <a:gd name="T20" fmla="*/ 115 w 126"/>
                  <a:gd name="T21" fmla="*/ 2 h 136"/>
                  <a:gd name="T22" fmla="*/ 116 w 126"/>
                  <a:gd name="T23" fmla="*/ 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6">
                    <a:moveTo>
                      <a:pt x="116" y="2"/>
                    </a:moveTo>
                    <a:lnTo>
                      <a:pt x="115" y="2"/>
                    </a:lnTo>
                    <a:lnTo>
                      <a:pt x="0" y="129"/>
                    </a:lnTo>
                    <a:lnTo>
                      <a:pt x="10" y="136"/>
                    </a:lnTo>
                    <a:lnTo>
                      <a:pt x="125" y="10"/>
                    </a:lnTo>
                    <a:lnTo>
                      <a:pt x="123" y="10"/>
                    </a:lnTo>
                    <a:lnTo>
                      <a:pt x="125" y="10"/>
                    </a:lnTo>
                    <a:lnTo>
                      <a:pt x="126" y="5"/>
                    </a:lnTo>
                    <a:lnTo>
                      <a:pt x="123" y="1"/>
                    </a:lnTo>
                    <a:lnTo>
                      <a:pt x="120" y="0"/>
                    </a:lnTo>
                    <a:lnTo>
                      <a:pt x="115" y="2"/>
                    </a:lnTo>
                    <a:lnTo>
                      <a:pt x="11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5" name="Freeform 52">
                <a:extLst>
                  <a:ext uri="{FF2B5EF4-FFF2-40B4-BE49-F238E27FC236}">
                    <a16:creationId xmlns:a16="http://schemas.microsoft.com/office/drawing/2014/main" id="{9B679221-65B1-4038-8675-60D4D4C6E8C9}"/>
                  </a:ext>
                </a:extLst>
              </p:cNvPr>
              <p:cNvSpPr>
                <a:spLocks noChangeArrowheads="1"/>
              </p:cNvSpPr>
              <p:nvPr/>
            </p:nvSpPr>
            <p:spPr bwMode="auto">
              <a:xfrm>
                <a:off x="2952" y="3063"/>
                <a:ext cx="735" cy="770"/>
              </a:xfrm>
              <a:custGeom>
                <a:avLst/>
                <a:gdLst>
                  <a:gd name="T0" fmla="*/ 733 w 735"/>
                  <a:gd name="T1" fmla="*/ 197 h 770"/>
                  <a:gd name="T2" fmla="*/ 735 w 735"/>
                  <a:gd name="T3" fmla="*/ 195 h 770"/>
                  <a:gd name="T4" fmla="*/ 735 w 735"/>
                  <a:gd name="T5" fmla="*/ 191 h 770"/>
                  <a:gd name="T6" fmla="*/ 735 w 735"/>
                  <a:gd name="T7" fmla="*/ 188 h 770"/>
                  <a:gd name="T8" fmla="*/ 733 w 735"/>
                  <a:gd name="T9" fmla="*/ 186 h 770"/>
                  <a:gd name="T10" fmla="*/ 530 w 735"/>
                  <a:gd name="T11" fmla="*/ 1 h 770"/>
                  <a:gd name="T12" fmla="*/ 527 w 735"/>
                  <a:gd name="T13" fmla="*/ 0 h 770"/>
                  <a:gd name="T14" fmla="*/ 524 w 735"/>
                  <a:gd name="T15" fmla="*/ 0 h 770"/>
                  <a:gd name="T16" fmla="*/ 521 w 735"/>
                  <a:gd name="T17" fmla="*/ 0 h 770"/>
                  <a:gd name="T18" fmla="*/ 519 w 735"/>
                  <a:gd name="T19" fmla="*/ 2 h 770"/>
                  <a:gd name="T20" fmla="*/ 1 w 735"/>
                  <a:gd name="T21" fmla="*/ 570 h 770"/>
                  <a:gd name="T22" fmla="*/ 0 w 735"/>
                  <a:gd name="T23" fmla="*/ 573 h 770"/>
                  <a:gd name="T24" fmla="*/ 0 w 735"/>
                  <a:gd name="T25" fmla="*/ 576 h 770"/>
                  <a:gd name="T26" fmla="*/ 1 w 735"/>
                  <a:gd name="T27" fmla="*/ 580 h 770"/>
                  <a:gd name="T28" fmla="*/ 2 w 735"/>
                  <a:gd name="T29" fmla="*/ 583 h 770"/>
                  <a:gd name="T30" fmla="*/ 205 w 735"/>
                  <a:gd name="T31" fmla="*/ 769 h 770"/>
                  <a:gd name="T32" fmla="*/ 207 w 735"/>
                  <a:gd name="T33" fmla="*/ 770 h 770"/>
                  <a:gd name="T34" fmla="*/ 211 w 735"/>
                  <a:gd name="T35" fmla="*/ 770 h 770"/>
                  <a:gd name="T36" fmla="*/ 214 w 735"/>
                  <a:gd name="T37" fmla="*/ 770 h 770"/>
                  <a:gd name="T38" fmla="*/ 217 w 735"/>
                  <a:gd name="T39" fmla="*/ 767 h 770"/>
                  <a:gd name="T40" fmla="*/ 733 w 735"/>
                  <a:gd name="T41" fmla="*/ 19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5" h="770">
                    <a:moveTo>
                      <a:pt x="733" y="197"/>
                    </a:moveTo>
                    <a:lnTo>
                      <a:pt x="735" y="195"/>
                    </a:lnTo>
                    <a:lnTo>
                      <a:pt x="735" y="191"/>
                    </a:lnTo>
                    <a:lnTo>
                      <a:pt x="735" y="188"/>
                    </a:lnTo>
                    <a:lnTo>
                      <a:pt x="733" y="186"/>
                    </a:lnTo>
                    <a:lnTo>
                      <a:pt x="530" y="1"/>
                    </a:lnTo>
                    <a:lnTo>
                      <a:pt x="527" y="0"/>
                    </a:lnTo>
                    <a:lnTo>
                      <a:pt x="524" y="0"/>
                    </a:lnTo>
                    <a:lnTo>
                      <a:pt x="521" y="0"/>
                    </a:lnTo>
                    <a:lnTo>
                      <a:pt x="519" y="2"/>
                    </a:lnTo>
                    <a:lnTo>
                      <a:pt x="1" y="570"/>
                    </a:lnTo>
                    <a:lnTo>
                      <a:pt x="0" y="573"/>
                    </a:lnTo>
                    <a:lnTo>
                      <a:pt x="0" y="576"/>
                    </a:lnTo>
                    <a:lnTo>
                      <a:pt x="1" y="580"/>
                    </a:lnTo>
                    <a:lnTo>
                      <a:pt x="2" y="583"/>
                    </a:lnTo>
                    <a:lnTo>
                      <a:pt x="205" y="769"/>
                    </a:lnTo>
                    <a:lnTo>
                      <a:pt x="207" y="770"/>
                    </a:lnTo>
                    <a:lnTo>
                      <a:pt x="211" y="770"/>
                    </a:lnTo>
                    <a:lnTo>
                      <a:pt x="214" y="770"/>
                    </a:lnTo>
                    <a:lnTo>
                      <a:pt x="217" y="767"/>
                    </a:lnTo>
                    <a:lnTo>
                      <a:pt x="733" y="197"/>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6" name="Freeform 53">
                <a:extLst>
                  <a:ext uri="{FF2B5EF4-FFF2-40B4-BE49-F238E27FC236}">
                    <a16:creationId xmlns:a16="http://schemas.microsoft.com/office/drawing/2014/main" id="{E47AB025-FF95-4E0A-AC19-7E2E98DA9272}"/>
                  </a:ext>
                </a:extLst>
              </p:cNvPr>
              <p:cNvSpPr>
                <a:spLocks noChangeArrowheads="1"/>
              </p:cNvSpPr>
              <p:nvPr/>
            </p:nvSpPr>
            <p:spPr bwMode="auto">
              <a:xfrm>
                <a:off x="3679" y="3243"/>
                <a:ext cx="14" cy="21"/>
              </a:xfrm>
              <a:custGeom>
                <a:avLst/>
                <a:gdLst>
                  <a:gd name="T0" fmla="*/ 2 w 14"/>
                  <a:gd name="T1" fmla="*/ 11 h 21"/>
                  <a:gd name="T2" fmla="*/ 2 w 14"/>
                  <a:gd name="T3" fmla="*/ 11 h 21"/>
                  <a:gd name="T4" fmla="*/ 4 w 14"/>
                  <a:gd name="T5" fmla="*/ 11 h 21"/>
                  <a:gd name="T6" fmla="*/ 2 w 14"/>
                  <a:gd name="T7" fmla="*/ 11 h 21"/>
                  <a:gd name="T8" fmla="*/ 2 w 14"/>
                  <a:gd name="T9" fmla="*/ 12 h 21"/>
                  <a:gd name="T10" fmla="*/ 2 w 14"/>
                  <a:gd name="T11" fmla="*/ 13 h 21"/>
                  <a:gd name="T12" fmla="*/ 10 w 14"/>
                  <a:gd name="T13" fmla="*/ 21 h 21"/>
                  <a:gd name="T14" fmla="*/ 14 w 14"/>
                  <a:gd name="T15" fmla="*/ 17 h 21"/>
                  <a:gd name="T16" fmla="*/ 14 w 14"/>
                  <a:gd name="T17" fmla="*/ 11 h 21"/>
                  <a:gd name="T18" fmla="*/ 13 w 14"/>
                  <a:gd name="T19" fmla="*/ 6 h 21"/>
                  <a:gd name="T20" fmla="*/ 10 w 14"/>
                  <a:gd name="T21" fmla="*/ 1 h 21"/>
                  <a:gd name="T22" fmla="*/ 5 w 14"/>
                  <a:gd name="T23" fmla="*/ 0 h 21"/>
                  <a:gd name="T24" fmla="*/ 1 w 14"/>
                  <a:gd name="T25" fmla="*/ 2 h 21"/>
                  <a:gd name="T26" fmla="*/ 0 w 14"/>
                  <a:gd name="T27" fmla="*/ 6 h 21"/>
                  <a:gd name="T28" fmla="*/ 2 w 14"/>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2" y="11"/>
                    </a:moveTo>
                    <a:lnTo>
                      <a:pt x="2" y="11"/>
                    </a:lnTo>
                    <a:lnTo>
                      <a:pt x="4" y="11"/>
                    </a:lnTo>
                    <a:lnTo>
                      <a:pt x="2" y="11"/>
                    </a:lnTo>
                    <a:lnTo>
                      <a:pt x="2" y="12"/>
                    </a:lnTo>
                    <a:lnTo>
                      <a:pt x="2" y="13"/>
                    </a:lnTo>
                    <a:lnTo>
                      <a:pt x="10" y="21"/>
                    </a:lnTo>
                    <a:lnTo>
                      <a:pt x="14" y="17"/>
                    </a:lnTo>
                    <a:lnTo>
                      <a:pt x="14" y="11"/>
                    </a:lnTo>
                    <a:lnTo>
                      <a:pt x="13" y="6"/>
                    </a:lnTo>
                    <a:lnTo>
                      <a:pt x="10" y="1"/>
                    </a:lnTo>
                    <a:lnTo>
                      <a:pt x="5" y="0"/>
                    </a:lnTo>
                    <a:lnTo>
                      <a:pt x="1" y="2"/>
                    </a:lnTo>
                    <a:lnTo>
                      <a:pt x="0" y="6"/>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7" name="Freeform 54">
                <a:extLst>
                  <a:ext uri="{FF2B5EF4-FFF2-40B4-BE49-F238E27FC236}">
                    <a16:creationId xmlns:a16="http://schemas.microsoft.com/office/drawing/2014/main" id="{B3B19BDC-18C0-40AC-929C-6B59E42A44A1}"/>
                  </a:ext>
                </a:extLst>
              </p:cNvPr>
              <p:cNvSpPr>
                <a:spLocks noChangeArrowheads="1"/>
              </p:cNvSpPr>
              <p:nvPr/>
            </p:nvSpPr>
            <p:spPr bwMode="auto">
              <a:xfrm>
                <a:off x="3476" y="3058"/>
                <a:ext cx="213" cy="196"/>
              </a:xfrm>
              <a:custGeom>
                <a:avLst/>
                <a:gdLst>
                  <a:gd name="T0" fmla="*/ 2 w 213"/>
                  <a:gd name="T1" fmla="*/ 11 h 196"/>
                  <a:gd name="T2" fmla="*/ 2 w 213"/>
                  <a:gd name="T3" fmla="*/ 11 h 196"/>
                  <a:gd name="T4" fmla="*/ 205 w 213"/>
                  <a:gd name="T5" fmla="*/ 196 h 196"/>
                  <a:gd name="T6" fmla="*/ 213 w 213"/>
                  <a:gd name="T7" fmla="*/ 186 h 196"/>
                  <a:gd name="T8" fmla="*/ 9 w 213"/>
                  <a:gd name="T9" fmla="*/ 1 h 196"/>
                  <a:gd name="T10" fmla="*/ 4 w 213"/>
                  <a:gd name="T11" fmla="*/ 0 h 196"/>
                  <a:gd name="T12" fmla="*/ 1 w 213"/>
                  <a:gd name="T13" fmla="*/ 2 h 196"/>
                  <a:gd name="T14" fmla="*/ 0 w 213"/>
                  <a:gd name="T15" fmla="*/ 6 h 196"/>
                  <a:gd name="T16" fmla="*/ 2 w 213"/>
                  <a:gd name="T17" fmla="*/ 1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6">
                    <a:moveTo>
                      <a:pt x="2" y="11"/>
                    </a:moveTo>
                    <a:lnTo>
                      <a:pt x="2" y="11"/>
                    </a:lnTo>
                    <a:lnTo>
                      <a:pt x="205" y="196"/>
                    </a:lnTo>
                    <a:lnTo>
                      <a:pt x="213" y="186"/>
                    </a:lnTo>
                    <a:lnTo>
                      <a:pt x="9" y="1"/>
                    </a:lnTo>
                    <a:lnTo>
                      <a:pt x="4" y="0"/>
                    </a:lnTo>
                    <a:lnTo>
                      <a:pt x="1" y="2"/>
                    </a:lnTo>
                    <a:lnTo>
                      <a:pt x="0" y="6"/>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8" name="Freeform 55">
                <a:extLst>
                  <a:ext uri="{FF2B5EF4-FFF2-40B4-BE49-F238E27FC236}">
                    <a16:creationId xmlns:a16="http://schemas.microsoft.com/office/drawing/2014/main" id="{9505A2BF-594D-43D3-B88D-746FA3992618}"/>
                  </a:ext>
                </a:extLst>
              </p:cNvPr>
              <p:cNvSpPr>
                <a:spLocks noChangeArrowheads="1"/>
              </p:cNvSpPr>
              <p:nvPr/>
            </p:nvSpPr>
            <p:spPr bwMode="auto">
              <a:xfrm>
                <a:off x="3465" y="3057"/>
                <a:ext cx="20" cy="14"/>
              </a:xfrm>
              <a:custGeom>
                <a:avLst/>
                <a:gdLst>
                  <a:gd name="T0" fmla="*/ 11 w 20"/>
                  <a:gd name="T1" fmla="*/ 12 h 14"/>
                  <a:gd name="T2" fmla="*/ 11 w 20"/>
                  <a:gd name="T3" fmla="*/ 12 h 14"/>
                  <a:gd name="T4" fmla="*/ 11 w 20"/>
                  <a:gd name="T5" fmla="*/ 11 h 14"/>
                  <a:gd name="T6" fmla="*/ 11 w 20"/>
                  <a:gd name="T7" fmla="*/ 12 h 14"/>
                  <a:gd name="T8" fmla="*/ 13 w 20"/>
                  <a:gd name="T9" fmla="*/ 12 h 14"/>
                  <a:gd name="T10" fmla="*/ 20 w 20"/>
                  <a:gd name="T11" fmla="*/ 2 h 14"/>
                  <a:gd name="T12" fmla="*/ 15 w 20"/>
                  <a:gd name="T13" fmla="*/ 0 h 14"/>
                  <a:gd name="T14" fmla="*/ 11 w 20"/>
                  <a:gd name="T15" fmla="*/ 0 h 14"/>
                  <a:gd name="T16" fmla="*/ 6 w 20"/>
                  <a:gd name="T17" fmla="*/ 1 h 14"/>
                  <a:gd name="T18" fmla="*/ 1 w 20"/>
                  <a:gd name="T19" fmla="*/ 5 h 14"/>
                  <a:gd name="T20" fmla="*/ 0 w 20"/>
                  <a:gd name="T21" fmla="*/ 10 h 14"/>
                  <a:gd name="T22" fmla="*/ 2 w 20"/>
                  <a:gd name="T23" fmla="*/ 13 h 14"/>
                  <a:gd name="T24" fmla="*/ 7 w 20"/>
                  <a:gd name="T25" fmla="*/ 14 h 14"/>
                  <a:gd name="T26" fmla="*/ 11 w 20"/>
                  <a:gd name="T2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4">
                    <a:moveTo>
                      <a:pt x="11" y="12"/>
                    </a:moveTo>
                    <a:lnTo>
                      <a:pt x="11" y="12"/>
                    </a:lnTo>
                    <a:lnTo>
                      <a:pt x="11" y="11"/>
                    </a:lnTo>
                    <a:lnTo>
                      <a:pt x="11" y="12"/>
                    </a:lnTo>
                    <a:lnTo>
                      <a:pt x="13" y="12"/>
                    </a:lnTo>
                    <a:lnTo>
                      <a:pt x="20" y="2"/>
                    </a:lnTo>
                    <a:lnTo>
                      <a:pt x="15" y="0"/>
                    </a:lnTo>
                    <a:lnTo>
                      <a:pt x="11" y="0"/>
                    </a:lnTo>
                    <a:lnTo>
                      <a:pt x="6" y="1"/>
                    </a:lnTo>
                    <a:lnTo>
                      <a:pt x="1" y="5"/>
                    </a:lnTo>
                    <a:lnTo>
                      <a:pt x="0" y="10"/>
                    </a:lnTo>
                    <a:lnTo>
                      <a:pt x="2" y="13"/>
                    </a:lnTo>
                    <a:lnTo>
                      <a:pt x="7" y="14"/>
                    </a:lnTo>
                    <a:lnTo>
                      <a:pt x="1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39" name="Freeform 56">
                <a:extLst>
                  <a:ext uri="{FF2B5EF4-FFF2-40B4-BE49-F238E27FC236}">
                    <a16:creationId xmlns:a16="http://schemas.microsoft.com/office/drawing/2014/main" id="{C487AB53-9289-4648-965F-197F52B406D4}"/>
                  </a:ext>
                </a:extLst>
              </p:cNvPr>
              <p:cNvSpPr>
                <a:spLocks noChangeArrowheads="1"/>
              </p:cNvSpPr>
              <p:nvPr/>
            </p:nvSpPr>
            <p:spPr bwMode="auto">
              <a:xfrm>
                <a:off x="2947" y="3062"/>
                <a:ext cx="529" cy="577"/>
              </a:xfrm>
              <a:custGeom>
                <a:avLst/>
                <a:gdLst>
                  <a:gd name="T0" fmla="*/ 12 w 529"/>
                  <a:gd name="T1" fmla="*/ 573 h 577"/>
                  <a:gd name="T2" fmla="*/ 11 w 529"/>
                  <a:gd name="T3" fmla="*/ 575 h 577"/>
                  <a:gd name="T4" fmla="*/ 529 w 529"/>
                  <a:gd name="T5" fmla="*/ 7 h 577"/>
                  <a:gd name="T6" fmla="*/ 519 w 529"/>
                  <a:gd name="T7" fmla="*/ 0 h 577"/>
                  <a:gd name="T8" fmla="*/ 1 w 529"/>
                  <a:gd name="T9" fmla="*/ 568 h 577"/>
                  <a:gd name="T10" fmla="*/ 0 w 529"/>
                  <a:gd name="T11" fmla="*/ 570 h 577"/>
                  <a:gd name="T12" fmla="*/ 1 w 529"/>
                  <a:gd name="T13" fmla="*/ 568 h 577"/>
                  <a:gd name="T14" fmla="*/ 0 w 529"/>
                  <a:gd name="T15" fmla="*/ 573 h 577"/>
                  <a:gd name="T16" fmla="*/ 3 w 529"/>
                  <a:gd name="T17" fmla="*/ 576 h 577"/>
                  <a:gd name="T18" fmla="*/ 7 w 529"/>
                  <a:gd name="T19" fmla="*/ 577 h 577"/>
                  <a:gd name="T20" fmla="*/ 11 w 529"/>
                  <a:gd name="T21" fmla="*/ 575 h 577"/>
                  <a:gd name="T22" fmla="*/ 12 w 529"/>
                  <a:gd name="T23" fmla="*/ 573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577">
                    <a:moveTo>
                      <a:pt x="12" y="573"/>
                    </a:moveTo>
                    <a:lnTo>
                      <a:pt x="11" y="575"/>
                    </a:lnTo>
                    <a:lnTo>
                      <a:pt x="529" y="7"/>
                    </a:lnTo>
                    <a:lnTo>
                      <a:pt x="519" y="0"/>
                    </a:lnTo>
                    <a:lnTo>
                      <a:pt x="1" y="568"/>
                    </a:lnTo>
                    <a:lnTo>
                      <a:pt x="0" y="570"/>
                    </a:lnTo>
                    <a:lnTo>
                      <a:pt x="1" y="568"/>
                    </a:lnTo>
                    <a:lnTo>
                      <a:pt x="0" y="573"/>
                    </a:lnTo>
                    <a:lnTo>
                      <a:pt x="3" y="576"/>
                    </a:lnTo>
                    <a:lnTo>
                      <a:pt x="7" y="577"/>
                    </a:lnTo>
                    <a:lnTo>
                      <a:pt x="11" y="575"/>
                    </a:lnTo>
                    <a:lnTo>
                      <a:pt x="12" y="5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0" name="Freeform 57">
                <a:extLst>
                  <a:ext uri="{FF2B5EF4-FFF2-40B4-BE49-F238E27FC236}">
                    <a16:creationId xmlns:a16="http://schemas.microsoft.com/office/drawing/2014/main" id="{4694778F-18A8-4875-8AC8-367123ABCFE4}"/>
                  </a:ext>
                </a:extLst>
              </p:cNvPr>
              <p:cNvSpPr>
                <a:spLocks noChangeArrowheads="1"/>
              </p:cNvSpPr>
              <p:nvPr/>
            </p:nvSpPr>
            <p:spPr bwMode="auto">
              <a:xfrm>
                <a:off x="2946" y="3632"/>
                <a:ext cx="15" cy="20"/>
              </a:xfrm>
              <a:custGeom>
                <a:avLst/>
                <a:gdLst>
                  <a:gd name="T0" fmla="*/ 12 w 15"/>
                  <a:gd name="T1" fmla="*/ 9 h 20"/>
                  <a:gd name="T2" fmla="*/ 13 w 15"/>
                  <a:gd name="T3" fmla="*/ 10 h 20"/>
                  <a:gd name="T4" fmla="*/ 13 w 15"/>
                  <a:gd name="T5" fmla="*/ 9 h 20"/>
                  <a:gd name="T6" fmla="*/ 12 w 15"/>
                  <a:gd name="T7" fmla="*/ 7 h 20"/>
                  <a:gd name="T8" fmla="*/ 12 w 15"/>
                  <a:gd name="T9" fmla="*/ 5 h 20"/>
                  <a:gd name="T10" fmla="*/ 13 w 15"/>
                  <a:gd name="T11" fmla="*/ 3 h 20"/>
                  <a:gd name="T12" fmla="*/ 1 w 15"/>
                  <a:gd name="T13" fmla="*/ 0 h 20"/>
                  <a:gd name="T14" fmla="*/ 0 w 15"/>
                  <a:gd name="T15" fmla="*/ 3 h 20"/>
                  <a:gd name="T16" fmla="*/ 0 w 15"/>
                  <a:gd name="T17" fmla="*/ 7 h 20"/>
                  <a:gd name="T18" fmla="*/ 1 w 15"/>
                  <a:gd name="T19" fmla="*/ 14 h 20"/>
                  <a:gd name="T20" fmla="*/ 4 w 15"/>
                  <a:gd name="T21" fmla="*/ 17 h 20"/>
                  <a:gd name="T22" fmla="*/ 5 w 15"/>
                  <a:gd name="T23" fmla="*/ 18 h 20"/>
                  <a:gd name="T24" fmla="*/ 4 w 15"/>
                  <a:gd name="T25" fmla="*/ 17 h 20"/>
                  <a:gd name="T26" fmla="*/ 8 w 15"/>
                  <a:gd name="T27" fmla="*/ 20 h 20"/>
                  <a:gd name="T28" fmla="*/ 12 w 15"/>
                  <a:gd name="T29" fmla="*/ 18 h 20"/>
                  <a:gd name="T30" fmla="*/ 15 w 15"/>
                  <a:gd name="T31" fmla="*/ 15 h 20"/>
                  <a:gd name="T32" fmla="*/ 13 w 15"/>
                  <a:gd name="T33" fmla="*/ 10 h 20"/>
                  <a:gd name="T34" fmla="*/ 12 w 15"/>
                  <a:gd name="T3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0">
                    <a:moveTo>
                      <a:pt x="12" y="9"/>
                    </a:moveTo>
                    <a:lnTo>
                      <a:pt x="13" y="10"/>
                    </a:lnTo>
                    <a:lnTo>
                      <a:pt x="13" y="9"/>
                    </a:lnTo>
                    <a:lnTo>
                      <a:pt x="12" y="7"/>
                    </a:lnTo>
                    <a:lnTo>
                      <a:pt x="12" y="5"/>
                    </a:lnTo>
                    <a:lnTo>
                      <a:pt x="13" y="3"/>
                    </a:lnTo>
                    <a:lnTo>
                      <a:pt x="1" y="0"/>
                    </a:lnTo>
                    <a:lnTo>
                      <a:pt x="0" y="3"/>
                    </a:lnTo>
                    <a:lnTo>
                      <a:pt x="0" y="7"/>
                    </a:lnTo>
                    <a:lnTo>
                      <a:pt x="1" y="14"/>
                    </a:lnTo>
                    <a:lnTo>
                      <a:pt x="4" y="17"/>
                    </a:lnTo>
                    <a:lnTo>
                      <a:pt x="5" y="18"/>
                    </a:lnTo>
                    <a:lnTo>
                      <a:pt x="4" y="17"/>
                    </a:lnTo>
                    <a:lnTo>
                      <a:pt x="8" y="20"/>
                    </a:lnTo>
                    <a:lnTo>
                      <a:pt x="12" y="18"/>
                    </a:lnTo>
                    <a:lnTo>
                      <a:pt x="15" y="15"/>
                    </a:lnTo>
                    <a:lnTo>
                      <a:pt x="13" y="1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1" name="Freeform 58">
                <a:extLst>
                  <a:ext uri="{FF2B5EF4-FFF2-40B4-BE49-F238E27FC236}">
                    <a16:creationId xmlns:a16="http://schemas.microsoft.com/office/drawing/2014/main" id="{F02517D2-064A-45CE-BAD3-970F3EA3CF62}"/>
                  </a:ext>
                </a:extLst>
              </p:cNvPr>
              <p:cNvSpPr>
                <a:spLocks noChangeArrowheads="1"/>
              </p:cNvSpPr>
              <p:nvPr/>
            </p:nvSpPr>
            <p:spPr bwMode="auto">
              <a:xfrm>
                <a:off x="2951" y="3641"/>
                <a:ext cx="212" cy="197"/>
              </a:xfrm>
              <a:custGeom>
                <a:avLst/>
                <a:gdLst>
                  <a:gd name="T0" fmla="*/ 209 w 212"/>
                  <a:gd name="T1" fmla="*/ 186 h 197"/>
                  <a:gd name="T2" fmla="*/ 209 w 212"/>
                  <a:gd name="T3" fmla="*/ 186 h 197"/>
                  <a:gd name="T4" fmla="*/ 7 w 212"/>
                  <a:gd name="T5" fmla="*/ 0 h 197"/>
                  <a:gd name="T6" fmla="*/ 0 w 212"/>
                  <a:gd name="T7" fmla="*/ 9 h 197"/>
                  <a:gd name="T8" fmla="*/ 202 w 212"/>
                  <a:gd name="T9" fmla="*/ 196 h 197"/>
                  <a:gd name="T10" fmla="*/ 207 w 212"/>
                  <a:gd name="T11" fmla="*/ 197 h 197"/>
                  <a:gd name="T12" fmla="*/ 210 w 212"/>
                  <a:gd name="T13" fmla="*/ 194 h 197"/>
                  <a:gd name="T14" fmla="*/ 212 w 212"/>
                  <a:gd name="T15" fmla="*/ 189 h 197"/>
                  <a:gd name="T16" fmla="*/ 209 w 212"/>
                  <a:gd name="T17" fmla="*/ 18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97">
                    <a:moveTo>
                      <a:pt x="209" y="186"/>
                    </a:moveTo>
                    <a:lnTo>
                      <a:pt x="209" y="186"/>
                    </a:lnTo>
                    <a:lnTo>
                      <a:pt x="7" y="0"/>
                    </a:lnTo>
                    <a:lnTo>
                      <a:pt x="0" y="9"/>
                    </a:lnTo>
                    <a:lnTo>
                      <a:pt x="202" y="196"/>
                    </a:lnTo>
                    <a:lnTo>
                      <a:pt x="207" y="197"/>
                    </a:lnTo>
                    <a:lnTo>
                      <a:pt x="210" y="194"/>
                    </a:lnTo>
                    <a:lnTo>
                      <a:pt x="212" y="189"/>
                    </a:lnTo>
                    <a:lnTo>
                      <a:pt x="209"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2" name="Freeform 59">
                <a:extLst>
                  <a:ext uri="{FF2B5EF4-FFF2-40B4-BE49-F238E27FC236}">
                    <a16:creationId xmlns:a16="http://schemas.microsoft.com/office/drawing/2014/main" id="{D4B040CC-A2B8-4FE1-A536-4D99346C367B}"/>
                  </a:ext>
                </a:extLst>
              </p:cNvPr>
              <p:cNvSpPr>
                <a:spLocks noChangeArrowheads="1"/>
              </p:cNvSpPr>
              <p:nvPr/>
            </p:nvSpPr>
            <p:spPr bwMode="auto">
              <a:xfrm>
                <a:off x="3153" y="3826"/>
                <a:ext cx="21" cy="13"/>
              </a:xfrm>
              <a:custGeom>
                <a:avLst/>
                <a:gdLst>
                  <a:gd name="T0" fmla="*/ 11 w 21"/>
                  <a:gd name="T1" fmla="*/ 1 h 13"/>
                  <a:gd name="T2" fmla="*/ 12 w 21"/>
                  <a:gd name="T3" fmla="*/ 1 h 13"/>
                  <a:gd name="T4" fmla="*/ 11 w 21"/>
                  <a:gd name="T5" fmla="*/ 1 h 13"/>
                  <a:gd name="T6" fmla="*/ 10 w 21"/>
                  <a:gd name="T7" fmla="*/ 1 h 13"/>
                  <a:gd name="T8" fmla="*/ 7 w 21"/>
                  <a:gd name="T9" fmla="*/ 1 h 13"/>
                  <a:gd name="T10" fmla="*/ 0 w 21"/>
                  <a:gd name="T11" fmla="*/ 11 h 13"/>
                  <a:gd name="T12" fmla="*/ 5 w 21"/>
                  <a:gd name="T13" fmla="*/ 13 h 13"/>
                  <a:gd name="T14" fmla="*/ 10 w 21"/>
                  <a:gd name="T15" fmla="*/ 13 h 13"/>
                  <a:gd name="T16" fmla="*/ 16 w 21"/>
                  <a:gd name="T17" fmla="*/ 13 h 13"/>
                  <a:gd name="T18" fmla="*/ 19 w 21"/>
                  <a:gd name="T19" fmla="*/ 8 h 13"/>
                  <a:gd name="T20" fmla="*/ 21 w 21"/>
                  <a:gd name="T21" fmla="*/ 8 h 13"/>
                  <a:gd name="T22" fmla="*/ 19 w 21"/>
                  <a:gd name="T23" fmla="*/ 8 h 13"/>
                  <a:gd name="T24" fmla="*/ 21 w 21"/>
                  <a:gd name="T25" fmla="*/ 4 h 13"/>
                  <a:gd name="T26" fmla="*/ 19 w 21"/>
                  <a:gd name="T27" fmla="*/ 1 h 13"/>
                  <a:gd name="T28" fmla="*/ 16 w 21"/>
                  <a:gd name="T29" fmla="*/ 0 h 13"/>
                  <a:gd name="T30" fmla="*/ 12 w 21"/>
                  <a:gd name="T31" fmla="*/ 1 h 13"/>
                  <a:gd name="T32" fmla="*/ 11 w 21"/>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3">
                    <a:moveTo>
                      <a:pt x="11" y="1"/>
                    </a:moveTo>
                    <a:lnTo>
                      <a:pt x="12" y="1"/>
                    </a:lnTo>
                    <a:lnTo>
                      <a:pt x="11" y="1"/>
                    </a:lnTo>
                    <a:lnTo>
                      <a:pt x="10" y="1"/>
                    </a:lnTo>
                    <a:lnTo>
                      <a:pt x="7" y="1"/>
                    </a:lnTo>
                    <a:lnTo>
                      <a:pt x="0" y="11"/>
                    </a:lnTo>
                    <a:lnTo>
                      <a:pt x="5" y="13"/>
                    </a:lnTo>
                    <a:lnTo>
                      <a:pt x="10" y="13"/>
                    </a:lnTo>
                    <a:lnTo>
                      <a:pt x="16" y="13"/>
                    </a:lnTo>
                    <a:lnTo>
                      <a:pt x="19" y="8"/>
                    </a:lnTo>
                    <a:lnTo>
                      <a:pt x="21" y="8"/>
                    </a:lnTo>
                    <a:lnTo>
                      <a:pt x="19" y="8"/>
                    </a:lnTo>
                    <a:lnTo>
                      <a:pt x="21" y="4"/>
                    </a:lnTo>
                    <a:lnTo>
                      <a:pt x="19" y="1"/>
                    </a:lnTo>
                    <a:lnTo>
                      <a:pt x="16" y="0"/>
                    </a:lnTo>
                    <a:lnTo>
                      <a:pt x="12" y="1"/>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3" name="Freeform 60">
                <a:extLst>
                  <a:ext uri="{FF2B5EF4-FFF2-40B4-BE49-F238E27FC236}">
                    <a16:creationId xmlns:a16="http://schemas.microsoft.com/office/drawing/2014/main" id="{336D1937-33EE-4B77-8CE6-AF55A5424468}"/>
                  </a:ext>
                </a:extLst>
              </p:cNvPr>
              <p:cNvSpPr>
                <a:spLocks noChangeArrowheads="1"/>
              </p:cNvSpPr>
              <p:nvPr/>
            </p:nvSpPr>
            <p:spPr bwMode="auto">
              <a:xfrm>
                <a:off x="3164" y="3254"/>
                <a:ext cx="527" cy="580"/>
              </a:xfrm>
              <a:custGeom>
                <a:avLst/>
                <a:gdLst>
                  <a:gd name="T0" fmla="*/ 517 w 527"/>
                  <a:gd name="T1" fmla="*/ 2 h 580"/>
                  <a:gd name="T2" fmla="*/ 516 w 527"/>
                  <a:gd name="T3" fmla="*/ 2 h 580"/>
                  <a:gd name="T4" fmla="*/ 0 w 527"/>
                  <a:gd name="T5" fmla="*/ 573 h 580"/>
                  <a:gd name="T6" fmla="*/ 10 w 527"/>
                  <a:gd name="T7" fmla="*/ 580 h 580"/>
                  <a:gd name="T8" fmla="*/ 526 w 527"/>
                  <a:gd name="T9" fmla="*/ 10 h 580"/>
                  <a:gd name="T10" fmla="*/ 525 w 527"/>
                  <a:gd name="T11" fmla="*/ 10 h 580"/>
                  <a:gd name="T12" fmla="*/ 526 w 527"/>
                  <a:gd name="T13" fmla="*/ 10 h 580"/>
                  <a:gd name="T14" fmla="*/ 527 w 527"/>
                  <a:gd name="T15" fmla="*/ 5 h 580"/>
                  <a:gd name="T16" fmla="*/ 525 w 527"/>
                  <a:gd name="T17" fmla="*/ 1 h 580"/>
                  <a:gd name="T18" fmla="*/ 521 w 527"/>
                  <a:gd name="T19" fmla="*/ 0 h 580"/>
                  <a:gd name="T20" fmla="*/ 516 w 527"/>
                  <a:gd name="T21" fmla="*/ 2 h 580"/>
                  <a:gd name="T22" fmla="*/ 517 w 527"/>
                  <a:gd name="T23" fmla="*/ 2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7" h="580">
                    <a:moveTo>
                      <a:pt x="517" y="2"/>
                    </a:moveTo>
                    <a:lnTo>
                      <a:pt x="516" y="2"/>
                    </a:lnTo>
                    <a:lnTo>
                      <a:pt x="0" y="573"/>
                    </a:lnTo>
                    <a:lnTo>
                      <a:pt x="10" y="580"/>
                    </a:lnTo>
                    <a:lnTo>
                      <a:pt x="526" y="10"/>
                    </a:lnTo>
                    <a:lnTo>
                      <a:pt x="525" y="10"/>
                    </a:lnTo>
                    <a:lnTo>
                      <a:pt x="526" y="10"/>
                    </a:lnTo>
                    <a:lnTo>
                      <a:pt x="527" y="5"/>
                    </a:lnTo>
                    <a:lnTo>
                      <a:pt x="525" y="1"/>
                    </a:lnTo>
                    <a:lnTo>
                      <a:pt x="521" y="0"/>
                    </a:lnTo>
                    <a:lnTo>
                      <a:pt x="516" y="2"/>
                    </a:lnTo>
                    <a:lnTo>
                      <a:pt x="51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4" name="Freeform 61">
                <a:extLst>
                  <a:ext uri="{FF2B5EF4-FFF2-40B4-BE49-F238E27FC236}">
                    <a16:creationId xmlns:a16="http://schemas.microsoft.com/office/drawing/2014/main" id="{D4F52683-5AE7-4A77-9E24-8C2E74F5CBBD}"/>
                  </a:ext>
                </a:extLst>
              </p:cNvPr>
              <p:cNvSpPr>
                <a:spLocks noChangeArrowheads="1"/>
              </p:cNvSpPr>
              <p:nvPr/>
            </p:nvSpPr>
            <p:spPr bwMode="auto">
              <a:xfrm>
                <a:off x="3499" y="2905"/>
                <a:ext cx="220" cy="222"/>
              </a:xfrm>
              <a:custGeom>
                <a:avLst/>
                <a:gdLst>
                  <a:gd name="T0" fmla="*/ 219 w 220"/>
                  <a:gd name="T1" fmla="*/ 96 h 222"/>
                  <a:gd name="T2" fmla="*/ 220 w 220"/>
                  <a:gd name="T3" fmla="*/ 93 h 222"/>
                  <a:gd name="T4" fmla="*/ 220 w 220"/>
                  <a:gd name="T5" fmla="*/ 90 h 222"/>
                  <a:gd name="T6" fmla="*/ 220 w 220"/>
                  <a:gd name="T7" fmla="*/ 87 h 222"/>
                  <a:gd name="T8" fmla="*/ 218 w 220"/>
                  <a:gd name="T9" fmla="*/ 85 h 222"/>
                  <a:gd name="T10" fmla="*/ 126 w 220"/>
                  <a:gd name="T11" fmla="*/ 2 h 222"/>
                  <a:gd name="T12" fmla="*/ 124 w 220"/>
                  <a:gd name="T13" fmla="*/ 0 h 222"/>
                  <a:gd name="T14" fmla="*/ 120 w 220"/>
                  <a:gd name="T15" fmla="*/ 0 h 222"/>
                  <a:gd name="T16" fmla="*/ 117 w 220"/>
                  <a:gd name="T17" fmla="*/ 0 h 222"/>
                  <a:gd name="T18" fmla="*/ 114 w 220"/>
                  <a:gd name="T19" fmla="*/ 2 h 222"/>
                  <a:gd name="T20" fmla="*/ 2 w 220"/>
                  <a:gd name="T21" fmla="*/ 124 h 222"/>
                  <a:gd name="T22" fmla="*/ 0 w 220"/>
                  <a:gd name="T23" fmla="*/ 126 h 222"/>
                  <a:gd name="T24" fmla="*/ 0 w 220"/>
                  <a:gd name="T25" fmla="*/ 130 h 222"/>
                  <a:gd name="T26" fmla="*/ 0 w 220"/>
                  <a:gd name="T27" fmla="*/ 134 h 222"/>
                  <a:gd name="T28" fmla="*/ 2 w 220"/>
                  <a:gd name="T29" fmla="*/ 136 h 222"/>
                  <a:gd name="T30" fmla="*/ 93 w 220"/>
                  <a:gd name="T31" fmla="*/ 220 h 222"/>
                  <a:gd name="T32" fmla="*/ 97 w 220"/>
                  <a:gd name="T33" fmla="*/ 222 h 222"/>
                  <a:gd name="T34" fmla="*/ 100 w 220"/>
                  <a:gd name="T35" fmla="*/ 222 h 222"/>
                  <a:gd name="T36" fmla="*/ 103 w 220"/>
                  <a:gd name="T37" fmla="*/ 222 h 222"/>
                  <a:gd name="T38" fmla="*/ 106 w 220"/>
                  <a:gd name="T39" fmla="*/ 220 h 222"/>
                  <a:gd name="T40" fmla="*/ 219 w 220"/>
                  <a:gd name="T41" fmla="*/ 9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222">
                    <a:moveTo>
                      <a:pt x="219" y="96"/>
                    </a:moveTo>
                    <a:lnTo>
                      <a:pt x="220" y="93"/>
                    </a:lnTo>
                    <a:lnTo>
                      <a:pt x="220" y="90"/>
                    </a:lnTo>
                    <a:lnTo>
                      <a:pt x="220" y="87"/>
                    </a:lnTo>
                    <a:lnTo>
                      <a:pt x="218" y="85"/>
                    </a:lnTo>
                    <a:lnTo>
                      <a:pt x="126" y="2"/>
                    </a:lnTo>
                    <a:lnTo>
                      <a:pt x="124" y="0"/>
                    </a:lnTo>
                    <a:lnTo>
                      <a:pt x="120" y="0"/>
                    </a:lnTo>
                    <a:lnTo>
                      <a:pt x="117" y="0"/>
                    </a:lnTo>
                    <a:lnTo>
                      <a:pt x="114" y="2"/>
                    </a:lnTo>
                    <a:lnTo>
                      <a:pt x="2" y="124"/>
                    </a:lnTo>
                    <a:lnTo>
                      <a:pt x="0" y="126"/>
                    </a:lnTo>
                    <a:lnTo>
                      <a:pt x="0" y="130"/>
                    </a:lnTo>
                    <a:lnTo>
                      <a:pt x="0" y="134"/>
                    </a:lnTo>
                    <a:lnTo>
                      <a:pt x="2" y="136"/>
                    </a:lnTo>
                    <a:lnTo>
                      <a:pt x="93" y="220"/>
                    </a:lnTo>
                    <a:lnTo>
                      <a:pt x="97" y="222"/>
                    </a:lnTo>
                    <a:lnTo>
                      <a:pt x="100" y="222"/>
                    </a:lnTo>
                    <a:lnTo>
                      <a:pt x="103" y="222"/>
                    </a:lnTo>
                    <a:lnTo>
                      <a:pt x="106" y="220"/>
                    </a:lnTo>
                    <a:lnTo>
                      <a:pt x="219" y="96"/>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5" name="Freeform 62">
                <a:extLst>
                  <a:ext uri="{FF2B5EF4-FFF2-40B4-BE49-F238E27FC236}">
                    <a16:creationId xmlns:a16="http://schemas.microsoft.com/office/drawing/2014/main" id="{BDB83258-AD02-4C2C-A169-775A06A71105}"/>
                  </a:ext>
                </a:extLst>
              </p:cNvPr>
              <p:cNvSpPr>
                <a:spLocks noChangeArrowheads="1"/>
              </p:cNvSpPr>
              <p:nvPr/>
            </p:nvSpPr>
            <p:spPr bwMode="auto">
              <a:xfrm>
                <a:off x="3711" y="2984"/>
                <a:ext cx="14" cy="20"/>
              </a:xfrm>
              <a:custGeom>
                <a:avLst/>
                <a:gdLst>
                  <a:gd name="T0" fmla="*/ 2 w 14"/>
                  <a:gd name="T1" fmla="*/ 11 h 20"/>
                  <a:gd name="T2" fmla="*/ 2 w 14"/>
                  <a:gd name="T3" fmla="*/ 11 h 20"/>
                  <a:gd name="T4" fmla="*/ 3 w 14"/>
                  <a:gd name="T5" fmla="*/ 11 h 20"/>
                  <a:gd name="T6" fmla="*/ 2 w 14"/>
                  <a:gd name="T7" fmla="*/ 11 h 20"/>
                  <a:gd name="T8" fmla="*/ 2 w 14"/>
                  <a:gd name="T9" fmla="*/ 13 h 20"/>
                  <a:gd name="T10" fmla="*/ 3 w 14"/>
                  <a:gd name="T11" fmla="*/ 13 h 20"/>
                  <a:gd name="T12" fmla="*/ 10 w 14"/>
                  <a:gd name="T13" fmla="*/ 20 h 20"/>
                  <a:gd name="T14" fmla="*/ 14 w 14"/>
                  <a:gd name="T15" fmla="*/ 16 h 20"/>
                  <a:gd name="T16" fmla="*/ 14 w 14"/>
                  <a:gd name="T17" fmla="*/ 11 h 20"/>
                  <a:gd name="T18" fmla="*/ 13 w 14"/>
                  <a:gd name="T19" fmla="*/ 6 h 20"/>
                  <a:gd name="T20" fmla="*/ 9 w 14"/>
                  <a:gd name="T21" fmla="*/ 1 h 20"/>
                  <a:gd name="T22" fmla="*/ 4 w 14"/>
                  <a:gd name="T23" fmla="*/ 0 h 20"/>
                  <a:gd name="T24" fmla="*/ 1 w 14"/>
                  <a:gd name="T25" fmla="*/ 2 h 20"/>
                  <a:gd name="T26" fmla="*/ 0 w 14"/>
                  <a:gd name="T27" fmla="*/ 6 h 20"/>
                  <a:gd name="T28" fmla="*/ 2 w 14"/>
                  <a:gd name="T29"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0">
                    <a:moveTo>
                      <a:pt x="2" y="11"/>
                    </a:moveTo>
                    <a:lnTo>
                      <a:pt x="2" y="11"/>
                    </a:lnTo>
                    <a:lnTo>
                      <a:pt x="3" y="11"/>
                    </a:lnTo>
                    <a:lnTo>
                      <a:pt x="2" y="11"/>
                    </a:lnTo>
                    <a:lnTo>
                      <a:pt x="2" y="13"/>
                    </a:lnTo>
                    <a:lnTo>
                      <a:pt x="3" y="13"/>
                    </a:lnTo>
                    <a:lnTo>
                      <a:pt x="10" y="20"/>
                    </a:lnTo>
                    <a:lnTo>
                      <a:pt x="14" y="16"/>
                    </a:lnTo>
                    <a:lnTo>
                      <a:pt x="14" y="11"/>
                    </a:lnTo>
                    <a:lnTo>
                      <a:pt x="13" y="6"/>
                    </a:lnTo>
                    <a:lnTo>
                      <a:pt x="9" y="1"/>
                    </a:lnTo>
                    <a:lnTo>
                      <a:pt x="4" y="0"/>
                    </a:lnTo>
                    <a:lnTo>
                      <a:pt x="1" y="2"/>
                    </a:lnTo>
                    <a:lnTo>
                      <a:pt x="0" y="6"/>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6" name="Freeform 63">
                <a:extLst>
                  <a:ext uri="{FF2B5EF4-FFF2-40B4-BE49-F238E27FC236}">
                    <a16:creationId xmlns:a16="http://schemas.microsoft.com/office/drawing/2014/main" id="{045EE58D-0125-4CE8-8235-A4424A25C1FD}"/>
                  </a:ext>
                </a:extLst>
              </p:cNvPr>
              <p:cNvSpPr>
                <a:spLocks noChangeArrowheads="1"/>
              </p:cNvSpPr>
              <p:nvPr/>
            </p:nvSpPr>
            <p:spPr bwMode="auto">
              <a:xfrm>
                <a:off x="3619" y="2901"/>
                <a:ext cx="101" cy="94"/>
              </a:xfrm>
              <a:custGeom>
                <a:avLst/>
                <a:gdLst>
                  <a:gd name="T0" fmla="*/ 3 w 101"/>
                  <a:gd name="T1" fmla="*/ 10 h 94"/>
                  <a:gd name="T2" fmla="*/ 3 w 101"/>
                  <a:gd name="T3" fmla="*/ 11 h 94"/>
                  <a:gd name="T4" fmla="*/ 94 w 101"/>
                  <a:gd name="T5" fmla="*/ 94 h 94"/>
                  <a:gd name="T6" fmla="*/ 101 w 101"/>
                  <a:gd name="T7" fmla="*/ 84 h 94"/>
                  <a:gd name="T8" fmla="*/ 10 w 101"/>
                  <a:gd name="T9" fmla="*/ 1 h 94"/>
                  <a:gd name="T10" fmla="*/ 10 w 101"/>
                  <a:gd name="T11" fmla="*/ 2 h 94"/>
                  <a:gd name="T12" fmla="*/ 10 w 101"/>
                  <a:gd name="T13" fmla="*/ 1 h 94"/>
                  <a:gd name="T14" fmla="*/ 5 w 101"/>
                  <a:gd name="T15" fmla="*/ 0 h 94"/>
                  <a:gd name="T16" fmla="*/ 1 w 101"/>
                  <a:gd name="T17" fmla="*/ 2 h 94"/>
                  <a:gd name="T18" fmla="*/ 0 w 101"/>
                  <a:gd name="T19" fmla="*/ 6 h 94"/>
                  <a:gd name="T20" fmla="*/ 3 w 101"/>
                  <a:gd name="T21" fmla="*/ 11 h 94"/>
                  <a:gd name="T22" fmla="*/ 3 w 101"/>
                  <a:gd name="T23" fmla="*/ 1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94">
                    <a:moveTo>
                      <a:pt x="3" y="10"/>
                    </a:moveTo>
                    <a:lnTo>
                      <a:pt x="3" y="11"/>
                    </a:lnTo>
                    <a:lnTo>
                      <a:pt x="94" y="94"/>
                    </a:lnTo>
                    <a:lnTo>
                      <a:pt x="101" y="84"/>
                    </a:lnTo>
                    <a:lnTo>
                      <a:pt x="10" y="1"/>
                    </a:lnTo>
                    <a:lnTo>
                      <a:pt x="10" y="2"/>
                    </a:lnTo>
                    <a:lnTo>
                      <a:pt x="10" y="1"/>
                    </a:lnTo>
                    <a:lnTo>
                      <a:pt x="5" y="0"/>
                    </a:lnTo>
                    <a:lnTo>
                      <a:pt x="1" y="2"/>
                    </a:lnTo>
                    <a:lnTo>
                      <a:pt x="0" y="6"/>
                    </a:lnTo>
                    <a:lnTo>
                      <a:pt x="3" y="11"/>
                    </a:lnTo>
                    <a:lnTo>
                      <a:pt x="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7" name="Freeform 64">
                <a:extLst>
                  <a:ext uri="{FF2B5EF4-FFF2-40B4-BE49-F238E27FC236}">
                    <a16:creationId xmlns:a16="http://schemas.microsoft.com/office/drawing/2014/main" id="{6794002F-6CB4-4033-8616-F2EFE45A3446}"/>
                  </a:ext>
                </a:extLst>
              </p:cNvPr>
              <p:cNvSpPr>
                <a:spLocks noChangeArrowheads="1"/>
              </p:cNvSpPr>
              <p:nvPr/>
            </p:nvSpPr>
            <p:spPr bwMode="auto">
              <a:xfrm>
                <a:off x="3608" y="2899"/>
                <a:ext cx="21" cy="13"/>
              </a:xfrm>
              <a:custGeom>
                <a:avLst/>
                <a:gdLst>
                  <a:gd name="T0" fmla="*/ 10 w 21"/>
                  <a:gd name="T1" fmla="*/ 12 h 13"/>
                  <a:gd name="T2" fmla="*/ 9 w 21"/>
                  <a:gd name="T3" fmla="*/ 12 h 13"/>
                  <a:gd name="T4" fmla="*/ 10 w 21"/>
                  <a:gd name="T5" fmla="*/ 12 h 13"/>
                  <a:gd name="T6" fmla="*/ 11 w 21"/>
                  <a:gd name="T7" fmla="*/ 12 h 13"/>
                  <a:gd name="T8" fmla="*/ 12 w 21"/>
                  <a:gd name="T9" fmla="*/ 12 h 13"/>
                  <a:gd name="T10" fmla="*/ 14 w 21"/>
                  <a:gd name="T11" fmla="*/ 12 h 13"/>
                  <a:gd name="T12" fmla="*/ 21 w 21"/>
                  <a:gd name="T13" fmla="*/ 4 h 13"/>
                  <a:gd name="T14" fmla="*/ 17 w 21"/>
                  <a:gd name="T15" fmla="*/ 0 h 13"/>
                  <a:gd name="T16" fmla="*/ 11 w 21"/>
                  <a:gd name="T17" fmla="*/ 0 h 13"/>
                  <a:gd name="T18" fmla="*/ 5 w 21"/>
                  <a:gd name="T19" fmla="*/ 0 h 13"/>
                  <a:gd name="T20" fmla="*/ 1 w 21"/>
                  <a:gd name="T21" fmla="*/ 4 h 13"/>
                  <a:gd name="T22" fmla="*/ 0 w 21"/>
                  <a:gd name="T23" fmla="*/ 4 h 13"/>
                  <a:gd name="T24" fmla="*/ 1 w 21"/>
                  <a:gd name="T25" fmla="*/ 4 h 13"/>
                  <a:gd name="T26" fmla="*/ 0 w 21"/>
                  <a:gd name="T27" fmla="*/ 8 h 13"/>
                  <a:gd name="T28" fmla="*/ 1 w 21"/>
                  <a:gd name="T29" fmla="*/ 12 h 13"/>
                  <a:gd name="T30" fmla="*/ 5 w 21"/>
                  <a:gd name="T31" fmla="*/ 13 h 13"/>
                  <a:gd name="T32" fmla="*/ 9 w 21"/>
                  <a:gd name="T33" fmla="*/ 12 h 13"/>
                  <a:gd name="T34" fmla="*/ 10 w 21"/>
                  <a:gd name="T3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13">
                    <a:moveTo>
                      <a:pt x="10" y="12"/>
                    </a:moveTo>
                    <a:lnTo>
                      <a:pt x="9" y="12"/>
                    </a:lnTo>
                    <a:lnTo>
                      <a:pt x="10" y="12"/>
                    </a:lnTo>
                    <a:lnTo>
                      <a:pt x="11" y="12"/>
                    </a:lnTo>
                    <a:lnTo>
                      <a:pt x="12" y="12"/>
                    </a:lnTo>
                    <a:lnTo>
                      <a:pt x="14" y="12"/>
                    </a:lnTo>
                    <a:lnTo>
                      <a:pt x="21" y="4"/>
                    </a:lnTo>
                    <a:lnTo>
                      <a:pt x="17" y="0"/>
                    </a:lnTo>
                    <a:lnTo>
                      <a:pt x="11" y="0"/>
                    </a:lnTo>
                    <a:lnTo>
                      <a:pt x="5" y="0"/>
                    </a:lnTo>
                    <a:lnTo>
                      <a:pt x="1" y="4"/>
                    </a:lnTo>
                    <a:lnTo>
                      <a:pt x="0" y="4"/>
                    </a:lnTo>
                    <a:lnTo>
                      <a:pt x="1" y="4"/>
                    </a:lnTo>
                    <a:lnTo>
                      <a:pt x="0" y="8"/>
                    </a:lnTo>
                    <a:lnTo>
                      <a:pt x="1" y="12"/>
                    </a:lnTo>
                    <a:lnTo>
                      <a:pt x="5" y="13"/>
                    </a:lnTo>
                    <a:lnTo>
                      <a:pt x="9" y="12"/>
                    </a:lnTo>
                    <a:lnTo>
                      <a:pt x="1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8" name="Freeform 65">
                <a:extLst>
                  <a:ext uri="{FF2B5EF4-FFF2-40B4-BE49-F238E27FC236}">
                    <a16:creationId xmlns:a16="http://schemas.microsoft.com/office/drawing/2014/main" id="{287F33DF-E046-4F5F-9EBF-1F6E96CB037A}"/>
                  </a:ext>
                </a:extLst>
              </p:cNvPr>
              <p:cNvSpPr>
                <a:spLocks noChangeArrowheads="1"/>
              </p:cNvSpPr>
              <p:nvPr/>
            </p:nvSpPr>
            <p:spPr bwMode="auto">
              <a:xfrm>
                <a:off x="3495" y="2903"/>
                <a:ext cx="123" cy="132"/>
              </a:xfrm>
              <a:custGeom>
                <a:avLst/>
                <a:gdLst>
                  <a:gd name="T0" fmla="*/ 10 w 123"/>
                  <a:gd name="T1" fmla="*/ 129 h 132"/>
                  <a:gd name="T2" fmla="*/ 11 w 123"/>
                  <a:gd name="T3" fmla="*/ 129 h 132"/>
                  <a:gd name="T4" fmla="*/ 123 w 123"/>
                  <a:gd name="T5" fmla="*/ 8 h 132"/>
                  <a:gd name="T6" fmla="*/ 113 w 123"/>
                  <a:gd name="T7" fmla="*/ 0 h 132"/>
                  <a:gd name="T8" fmla="*/ 1 w 123"/>
                  <a:gd name="T9" fmla="*/ 122 h 132"/>
                  <a:gd name="T10" fmla="*/ 2 w 123"/>
                  <a:gd name="T11" fmla="*/ 122 h 132"/>
                  <a:gd name="T12" fmla="*/ 1 w 123"/>
                  <a:gd name="T13" fmla="*/ 122 h 132"/>
                  <a:gd name="T14" fmla="*/ 0 w 123"/>
                  <a:gd name="T15" fmla="*/ 127 h 132"/>
                  <a:gd name="T16" fmla="*/ 2 w 123"/>
                  <a:gd name="T17" fmla="*/ 131 h 132"/>
                  <a:gd name="T18" fmla="*/ 7 w 123"/>
                  <a:gd name="T19" fmla="*/ 132 h 132"/>
                  <a:gd name="T20" fmla="*/ 11 w 123"/>
                  <a:gd name="T21" fmla="*/ 129 h 132"/>
                  <a:gd name="T22" fmla="*/ 10 w 123"/>
                  <a:gd name="T23" fmla="*/ 12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32">
                    <a:moveTo>
                      <a:pt x="10" y="129"/>
                    </a:moveTo>
                    <a:lnTo>
                      <a:pt x="11" y="129"/>
                    </a:lnTo>
                    <a:lnTo>
                      <a:pt x="123" y="8"/>
                    </a:lnTo>
                    <a:lnTo>
                      <a:pt x="113" y="0"/>
                    </a:lnTo>
                    <a:lnTo>
                      <a:pt x="1" y="122"/>
                    </a:lnTo>
                    <a:lnTo>
                      <a:pt x="2" y="122"/>
                    </a:lnTo>
                    <a:lnTo>
                      <a:pt x="1" y="122"/>
                    </a:lnTo>
                    <a:lnTo>
                      <a:pt x="0" y="127"/>
                    </a:lnTo>
                    <a:lnTo>
                      <a:pt x="2" y="131"/>
                    </a:lnTo>
                    <a:lnTo>
                      <a:pt x="7" y="132"/>
                    </a:lnTo>
                    <a:lnTo>
                      <a:pt x="11" y="129"/>
                    </a:lnTo>
                    <a:lnTo>
                      <a:pt x="1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49" name="Freeform 66">
                <a:extLst>
                  <a:ext uri="{FF2B5EF4-FFF2-40B4-BE49-F238E27FC236}">
                    <a16:creationId xmlns:a16="http://schemas.microsoft.com/office/drawing/2014/main" id="{9D6A250E-2A47-4FC5-883E-F1296F5C111C}"/>
                  </a:ext>
                </a:extLst>
              </p:cNvPr>
              <p:cNvSpPr>
                <a:spLocks noChangeArrowheads="1"/>
              </p:cNvSpPr>
              <p:nvPr/>
            </p:nvSpPr>
            <p:spPr bwMode="auto">
              <a:xfrm>
                <a:off x="3493" y="3025"/>
                <a:ext cx="13" cy="21"/>
              </a:xfrm>
              <a:custGeom>
                <a:avLst/>
                <a:gdLst>
                  <a:gd name="T0" fmla="*/ 12 w 13"/>
                  <a:gd name="T1" fmla="*/ 11 h 21"/>
                  <a:gd name="T2" fmla="*/ 12 w 13"/>
                  <a:gd name="T3" fmla="*/ 12 h 21"/>
                  <a:gd name="T4" fmla="*/ 12 w 13"/>
                  <a:gd name="T5" fmla="*/ 11 h 21"/>
                  <a:gd name="T6" fmla="*/ 12 w 13"/>
                  <a:gd name="T7" fmla="*/ 10 h 21"/>
                  <a:gd name="T8" fmla="*/ 12 w 13"/>
                  <a:gd name="T9" fmla="*/ 9 h 21"/>
                  <a:gd name="T10" fmla="*/ 12 w 13"/>
                  <a:gd name="T11" fmla="*/ 7 h 21"/>
                  <a:gd name="T12" fmla="*/ 4 w 13"/>
                  <a:gd name="T13" fmla="*/ 0 h 21"/>
                  <a:gd name="T14" fmla="*/ 0 w 13"/>
                  <a:gd name="T15" fmla="*/ 4 h 21"/>
                  <a:gd name="T16" fmla="*/ 0 w 13"/>
                  <a:gd name="T17" fmla="*/ 10 h 21"/>
                  <a:gd name="T18" fmla="*/ 0 w 13"/>
                  <a:gd name="T19" fmla="*/ 16 h 21"/>
                  <a:gd name="T20" fmla="*/ 4 w 13"/>
                  <a:gd name="T21" fmla="*/ 20 h 21"/>
                  <a:gd name="T22" fmla="*/ 4 w 13"/>
                  <a:gd name="T23" fmla="*/ 21 h 21"/>
                  <a:gd name="T24" fmla="*/ 4 w 13"/>
                  <a:gd name="T25" fmla="*/ 20 h 21"/>
                  <a:gd name="T26" fmla="*/ 8 w 13"/>
                  <a:gd name="T27" fmla="*/ 21 h 21"/>
                  <a:gd name="T28" fmla="*/ 12 w 13"/>
                  <a:gd name="T29" fmla="*/ 20 h 21"/>
                  <a:gd name="T30" fmla="*/ 13 w 13"/>
                  <a:gd name="T31" fmla="*/ 16 h 21"/>
                  <a:gd name="T32" fmla="*/ 12 w 13"/>
                  <a:gd name="T33" fmla="*/ 12 h 21"/>
                  <a:gd name="T34" fmla="*/ 12 w 13"/>
                  <a:gd name="T3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21">
                    <a:moveTo>
                      <a:pt x="12" y="11"/>
                    </a:moveTo>
                    <a:lnTo>
                      <a:pt x="12" y="12"/>
                    </a:lnTo>
                    <a:lnTo>
                      <a:pt x="12" y="11"/>
                    </a:lnTo>
                    <a:lnTo>
                      <a:pt x="12" y="10"/>
                    </a:lnTo>
                    <a:lnTo>
                      <a:pt x="12" y="9"/>
                    </a:lnTo>
                    <a:lnTo>
                      <a:pt x="12" y="7"/>
                    </a:lnTo>
                    <a:lnTo>
                      <a:pt x="4" y="0"/>
                    </a:lnTo>
                    <a:lnTo>
                      <a:pt x="0" y="4"/>
                    </a:lnTo>
                    <a:lnTo>
                      <a:pt x="0" y="10"/>
                    </a:lnTo>
                    <a:lnTo>
                      <a:pt x="0" y="16"/>
                    </a:lnTo>
                    <a:lnTo>
                      <a:pt x="4" y="20"/>
                    </a:lnTo>
                    <a:lnTo>
                      <a:pt x="4" y="21"/>
                    </a:lnTo>
                    <a:lnTo>
                      <a:pt x="4" y="20"/>
                    </a:lnTo>
                    <a:lnTo>
                      <a:pt x="8" y="21"/>
                    </a:lnTo>
                    <a:lnTo>
                      <a:pt x="12" y="20"/>
                    </a:lnTo>
                    <a:lnTo>
                      <a:pt x="13" y="16"/>
                    </a:lnTo>
                    <a:lnTo>
                      <a:pt x="12" y="12"/>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0" name="Freeform 67">
                <a:extLst>
                  <a:ext uri="{FF2B5EF4-FFF2-40B4-BE49-F238E27FC236}">
                    <a16:creationId xmlns:a16="http://schemas.microsoft.com/office/drawing/2014/main" id="{FCF765E2-E3E2-44BF-B999-5D5DD2055212}"/>
                  </a:ext>
                </a:extLst>
              </p:cNvPr>
              <p:cNvSpPr>
                <a:spLocks noChangeArrowheads="1"/>
              </p:cNvSpPr>
              <p:nvPr/>
            </p:nvSpPr>
            <p:spPr bwMode="auto">
              <a:xfrm>
                <a:off x="3497" y="3036"/>
                <a:ext cx="102" cy="95"/>
              </a:xfrm>
              <a:custGeom>
                <a:avLst/>
                <a:gdLst>
                  <a:gd name="T0" fmla="*/ 99 w 102"/>
                  <a:gd name="T1" fmla="*/ 85 h 95"/>
                  <a:gd name="T2" fmla="*/ 99 w 102"/>
                  <a:gd name="T3" fmla="*/ 84 h 95"/>
                  <a:gd name="T4" fmla="*/ 8 w 102"/>
                  <a:gd name="T5" fmla="*/ 0 h 95"/>
                  <a:gd name="T6" fmla="*/ 0 w 102"/>
                  <a:gd name="T7" fmla="*/ 10 h 95"/>
                  <a:gd name="T8" fmla="*/ 92 w 102"/>
                  <a:gd name="T9" fmla="*/ 94 h 95"/>
                  <a:gd name="T10" fmla="*/ 92 w 102"/>
                  <a:gd name="T11" fmla="*/ 93 h 95"/>
                  <a:gd name="T12" fmla="*/ 92 w 102"/>
                  <a:gd name="T13" fmla="*/ 94 h 95"/>
                  <a:gd name="T14" fmla="*/ 97 w 102"/>
                  <a:gd name="T15" fmla="*/ 95 h 95"/>
                  <a:gd name="T16" fmla="*/ 100 w 102"/>
                  <a:gd name="T17" fmla="*/ 93 h 95"/>
                  <a:gd name="T18" fmla="*/ 102 w 102"/>
                  <a:gd name="T19" fmla="*/ 88 h 95"/>
                  <a:gd name="T20" fmla="*/ 99 w 102"/>
                  <a:gd name="T21" fmla="*/ 84 h 95"/>
                  <a:gd name="T22" fmla="*/ 99 w 102"/>
                  <a:gd name="T23"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95">
                    <a:moveTo>
                      <a:pt x="99" y="85"/>
                    </a:moveTo>
                    <a:lnTo>
                      <a:pt x="99" y="84"/>
                    </a:lnTo>
                    <a:lnTo>
                      <a:pt x="8" y="0"/>
                    </a:lnTo>
                    <a:lnTo>
                      <a:pt x="0" y="10"/>
                    </a:lnTo>
                    <a:lnTo>
                      <a:pt x="92" y="94"/>
                    </a:lnTo>
                    <a:lnTo>
                      <a:pt x="92" y="93"/>
                    </a:lnTo>
                    <a:lnTo>
                      <a:pt x="92" y="94"/>
                    </a:lnTo>
                    <a:lnTo>
                      <a:pt x="97" y="95"/>
                    </a:lnTo>
                    <a:lnTo>
                      <a:pt x="100" y="93"/>
                    </a:lnTo>
                    <a:lnTo>
                      <a:pt x="102" y="88"/>
                    </a:lnTo>
                    <a:lnTo>
                      <a:pt x="99" y="84"/>
                    </a:lnTo>
                    <a:lnTo>
                      <a:pt x="99"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1" name="Freeform 68">
                <a:extLst>
                  <a:ext uri="{FF2B5EF4-FFF2-40B4-BE49-F238E27FC236}">
                    <a16:creationId xmlns:a16="http://schemas.microsoft.com/office/drawing/2014/main" id="{7CEAC8C3-8DE2-44CC-A6E8-8313D54B22FE}"/>
                  </a:ext>
                </a:extLst>
              </p:cNvPr>
              <p:cNvSpPr>
                <a:spLocks noChangeArrowheads="1"/>
              </p:cNvSpPr>
              <p:nvPr/>
            </p:nvSpPr>
            <p:spPr bwMode="auto">
              <a:xfrm>
                <a:off x="3589" y="3119"/>
                <a:ext cx="22" cy="14"/>
              </a:xfrm>
              <a:custGeom>
                <a:avLst/>
                <a:gdLst>
                  <a:gd name="T0" fmla="*/ 11 w 22"/>
                  <a:gd name="T1" fmla="*/ 2 h 14"/>
                  <a:gd name="T2" fmla="*/ 11 w 22"/>
                  <a:gd name="T3" fmla="*/ 2 h 14"/>
                  <a:gd name="T4" fmla="*/ 10 w 22"/>
                  <a:gd name="T5" fmla="*/ 2 h 14"/>
                  <a:gd name="T6" fmla="*/ 7 w 22"/>
                  <a:gd name="T7" fmla="*/ 2 h 14"/>
                  <a:gd name="T8" fmla="*/ 0 w 22"/>
                  <a:gd name="T9" fmla="*/ 10 h 14"/>
                  <a:gd name="T10" fmla="*/ 5 w 22"/>
                  <a:gd name="T11" fmla="*/ 14 h 14"/>
                  <a:gd name="T12" fmla="*/ 10 w 22"/>
                  <a:gd name="T13" fmla="*/ 14 h 14"/>
                  <a:gd name="T14" fmla="*/ 16 w 22"/>
                  <a:gd name="T15" fmla="*/ 14 h 14"/>
                  <a:gd name="T16" fmla="*/ 20 w 22"/>
                  <a:gd name="T17" fmla="*/ 10 h 14"/>
                  <a:gd name="T18" fmla="*/ 22 w 22"/>
                  <a:gd name="T19" fmla="*/ 5 h 14"/>
                  <a:gd name="T20" fmla="*/ 19 w 22"/>
                  <a:gd name="T21" fmla="*/ 1 h 14"/>
                  <a:gd name="T22" fmla="*/ 16 w 22"/>
                  <a:gd name="T23" fmla="*/ 0 h 14"/>
                  <a:gd name="T24" fmla="*/ 11 w 22"/>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4">
                    <a:moveTo>
                      <a:pt x="11" y="2"/>
                    </a:moveTo>
                    <a:lnTo>
                      <a:pt x="11" y="2"/>
                    </a:lnTo>
                    <a:lnTo>
                      <a:pt x="10" y="2"/>
                    </a:lnTo>
                    <a:lnTo>
                      <a:pt x="7" y="2"/>
                    </a:lnTo>
                    <a:lnTo>
                      <a:pt x="0" y="10"/>
                    </a:lnTo>
                    <a:lnTo>
                      <a:pt x="5" y="14"/>
                    </a:lnTo>
                    <a:lnTo>
                      <a:pt x="10" y="14"/>
                    </a:lnTo>
                    <a:lnTo>
                      <a:pt x="16" y="14"/>
                    </a:lnTo>
                    <a:lnTo>
                      <a:pt x="20" y="10"/>
                    </a:lnTo>
                    <a:lnTo>
                      <a:pt x="22" y="5"/>
                    </a:lnTo>
                    <a:lnTo>
                      <a:pt x="19" y="1"/>
                    </a:lnTo>
                    <a:lnTo>
                      <a:pt x="16" y="0"/>
                    </a:lnTo>
                    <a:lnTo>
                      <a:pt x="1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2" name="Freeform 69">
                <a:extLst>
                  <a:ext uri="{FF2B5EF4-FFF2-40B4-BE49-F238E27FC236}">
                    <a16:creationId xmlns:a16="http://schemas.microsoft.com/office/drawing/2014/main" id="{40CC4528-1F7E-4802-BD9B-4496F2F9A92C}"/>
                  </a:ext>
                </a:extLst>
              </p:cNvPr>
              <p:cNvSpPr>
                <a:spLocks noChangeArrowheads="1"/>
              </p:cNvSpPr>
              <p:nvPr/>
            </p:nvSpPr>
            <p:spPr bwMode="auto">
              <a:xfrm>
                <a:off x="3600" y="2995"/>
                <a:ext cx="124" cy="134"/>
              </a:xfrm>
              <a:custGeom>
                <a:avLst/>
                <a:gdLst>
                  <a:gd name="T0" fmla="*/ 114 w 124"/>
                  <a:gd name="T1" fmla="*/ 2 h 134"/>
                  <a:gd name="T2" fmla="*/ 113 w 124"/>
                  <a:gd name="T3" fmla="*/ 2 h 134"/>
                  <a:gd name="T4" fmla="*/ 0 w 124"/>
                  <a:gd name="T5" fmla="*/ 126 h 134"/>
                  <a:gd name="T6" fmla="*/ 9 w 124"/>
                  <a:gd name="T7" fmla="*/ 134 h 134"/>
                  <a:gd name="T8" fmla="*/ 123 w 124"/>
                  <a:gd name="T9" fmla="*/ 9 h 134"/>
                  <a:gd name="T10" fmla="*/ 121 w 124"/>
                  <a:gd name="T11" fmla="*/ 9 h 134"/>
                  <a:gd name="T12" fmla="*/ 123 w 124"/>
                  <a:gd name="T13" fmla="*/ 9 h 134"/>
                  <a:gd name="T14" fmla="*/ 124 w 124"/>
                  <a:gd name="T15" fmla="*/ 5 h 134"/>
                  <a:gd name="T16" fmla="*/ 121 w 124"/>
                  <a:gd name="T17" fmla="*/ 1 h 134"/>
                  <a:gd name="T18" fmla="*/ 118 w 124"/>
                  <a:gd name="T19" fmla="*/ 0 h 134"/>
                  <a:gd name="T20" fmla="*/ 113 w 124"/>
                  <a:gd name="T21" fmla="*/ 2 h 134"/>
                  <a:gd name="T22" fmla="*/ 114 w 124"/>
                  <a:gd name="T23"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34">
                    <a:moveTo>
                      <a:pt x="114" y="2"/>
                    </a:moveTo>
                    <a:lnTo>
                      <a:pt x="113" y="2"/>
                    </a:lnTo>
                    <a:lnTo>
                      <a:pt x="0" y="126"/>
                    </a:lnTo>
                    <a:lnTo>
                      <a:pt x="9" y="134"/>
                    </a:lnTo>
                    <a:lnTo>
                      <a:pt x="123" y="9"/>
                    </a:lnTo>
                    <a:lnTo>
                      <a:pt x="121" y="9"/>
                    </a:lnTo>
                    <a:lnTo>
                      <a:pt x="123" y="9"/>
                    </a:lnTo>
                    <a:lnTo>
                      <a:pt x="124" y="5"/>
                    </a:lnTo>
                    <a:lnTo>
                      <a:pt x="121" y="1"/>
                    </a:lnTo>
                    <a:lnTo>
                      <a:pt x="118" y="0"/>
                    </a:lnTo>
                    <a:lnTo>
                      <a:pt x="113" y="2"/>
                    </a:lnTo>
                    <a:lnTo>
                      <a:pt x="1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3" name="Freeform 70">
                <a:extLst>
                  <a:ext uri="{FF2B5EF4-FFF2-40B4-BE49-F238E27FC236}">
                    <a16:creationId xmlns:a16="http://schemas.microsoft.com/office/drawing/2014/main" id="{CBE53DF9-E990-413E-90A6-2A830B4C25A2}"/>
                  </a:ext>
                </a:extLst>
              </p:cNvPr>
              <p:cNvSpPr>
                <a:spLocks noChangeArrowheads="1"/>
              </p:cNvSpPr>
              <p:nvPr/>
            </p:nvSpPr>
            <p:spPr bwMode="auto">
              <a:xfrm>
                <a:off x="3652" y="3058"/>
                <a:ext cx="175" cy="176"/>
              </a:xfrm>
              <a:custGeom>
                <a:avLst/>
                <a:gdLst>
                  <a:gd name="T0" fmla="*/ 173 w 175"/>
                  <a:gd name="T1" fmla="*/ 50 h 176"/>
                  <a:gd name="T2" fmla="*/ 175 w 175"/>
                  <a:gd name="T3" fmla="*/ 47 h 176"/>
                  <a:gd name="T4" fmla="*/ 175 w 175"/>
                  <a:gd name="T5" fmla="*/ 44 h 176"/>
                  <a:gd name="T6" fmla="*/ 174 w 175"/>
                  <a:gd name="T7" fmla="*/ 40 h 176"/>
                  <a:gd name="T8" fmla="*/ 173 w 175"/>
                  <a:gd name="T9" fmla="*/ 38 h 176"/>
                  <a:gd name="T10" fmla="*/ 127 w 175"/>
                  <a:gd name="T11" fmla="*/ 2 h 176"/>
                  <a:gd name="T12" fmla="*/ 124 w 175"/>
                  <a:gd name="T13" fmla="*/ 0 h 176"/>
                  <a:gd name="T14" fmla="*/ 121 w 175"/>
                  <a:gd name="T15" fmla="*/ 0 h 176"/>
                  <a:gd name="T16" fmla="*/ 118 w 175"/>
                  <a:gd name="T17" fmla="*/ 0 h 176"/>
                  <a:gd name="T18" fmla="*/ 116 w 175"/>
                  <a:gd name="T19" fmla="*/ 2 h 176"/>
                  <a:gd name="T20" fmla="*/ 3 w 175"/>
                  <a:gd name="T21" fmla="*/ 123 h 176"/>
                  <a:gd name="T22" fmla="*/ 0 w 175"/>
                  <a:gd name="T23" fmla="*/ 127 h 176"/>
                  <a:gd name="T24" fmla="*/ 0 w 175"/>
                  <a:gd name="T25" fmla="*/ 129 h 176"/>
                  <a:gd name="T26" fmla="*/ 0 w 175"/>
                  <a:gd name="T27" fmla="*/ 133 h 176"/>
                  <a:gd name="T28" fmla="*/ 3 w 175"/>
                  <a:gd name="T29" fmla="*/ 135 h 176"/>
                  <a:gd name="T30" fmla="*/ 49 w 175"/>
                  <a:gd name="T31" fmla="*/ 174 h 176"/>
                  <a:gd name="T32" fmla="*/ 51 w 175"/>
                  <a:gd name="T33" fmla="*/ 176 h 176"/>
                  <a:gd name="T34" fmla="*/ 55 w 175"/>
                  <a:gd name="T35" fmla="*/ 176 h 176"/>
                  <a:gd name="T36" fmla="*/ 57 w 175"/>
                  <a:gd name="T37" fmla="*/ 175 h 176"/>
                  <a:gd name="T38" fmla="*/ 60 w 175"/>
                  <a:gd name="T39" fmla="*/ 174 h 176"/>
                  <a:gd name="T40" fmla="*/ 173 w 175"/>
                  <a:gd name="T41" fmla="*/ 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176">
                    <a:moveTo>
                      <a:pt x="173" y="50"/>
                    </a:moveTo>
                    <a:lnTo>
                      <a:pt x="175" y="47"/>
                    </a:lnTo>
                    <a:lnTo>
                      <a:pt x="175" y="44"/>
                    </a:lnTo>
                    <a:lnTo>
                      <a:pt x="174" y="40"/>
                    </a:lnTo>
                    <a:lnTo>
                      <a:pt x="173" y="38"/>
                    </a:lnTo>
                    <a:lnTo>
                      <a:pt x="127" y="2"/>
                    </a:lnTo>
                    <a:lnTo>
                      <a:pt x="124" y="0"/>
                    </a:lnTo>
                    <a:lnTo>
                      <a:pt x="121" y="0"/>
                    </a:lnTo>
                    <a:lnTo>
                      <a:pt x="118" y="0"/>
                    </a:lnTo>
                    <a:lnTo>
                      <a:pt x="116" y="2"/>
                    </a:lnTo>
                    <a:lnTo>
                      <a:pt x="3" y="123"/>
                    </a:lnTo>
                    <a:lnTo>
                      <a:pt x="0" y="127"/>
                    </a:lnTo>
                    <a:lnTo>
                      <a:pt x="0" y="129"/>
                    </a:lnTo>
                    <a:lnTo>
                      <a:pt x="0" y="133"/>
                    </a:lnTo>
                    <a:lnTo>
                      <a:pt x="3" y="135"/>
                    </a:lnTo>
                    <a:lnTo>
                      <a:pt x="49" y="174"/>
                    </a:lnTo>
                    <a:lnTo>
                      <a:pt x="51" y="176"/>
                    </a:lnTo>
                    <a:lnTo>
                      <a:pt x="55" y="176"/>
                    </a:lnTo>
                    <a:lnTo>
                      <a:pt x="57" y="175"/>
                    </a:lnTo>
                    <a:lnTo>
                      <a:pt x="60" y="174"/>
                    </a:lnTo>
                    <a:lnTo>
                      <a:pt x="173" y="50"/>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4" name="Freeform 71">
                <a:extLst>
                  <a:ext uri="{FF2B5EF4-FFF2-40B4-BE49-F238E27FC236}">
                    <a16:creationId xmlns:a16="http://schemas.microsoft.com/office/drawing/2014/main" id="{359F463B-D862-46CF-AA03-9508D2827C12}"/>
                  </a:ext>
                </a:extLst>
              </p:cNvPr>
              <p:cNvSpPr>
                <a:spLocks noChangeArrowheads="1"/>
              </p:cNvSpPr>
              <p:nvPr/>
            </p:nvSpPr>
            <p:spPr bwMode="auto">
              <a:xfrm>
                <a:off x="3819" y="3090"/>
                <a:ext cx="14" cy="22"/>
              </a:xfrm>
              <a:custGeom>
                <a:avLst/>
                <a:gdLst>
                  <a:gd name="T0" fmla="*/ 2 w 14"/>
                  <a:gd name="T1" fmla="*/ 11 h 22"/>
                  <a:gd name="T2" fmla="*/ 1 w 14"/>
                  <a:gd name="T3" fmla="*/ 9 h 22"/>
                  <a:gd name="T4" fmla="*/ 1 w 14"/>
                  <a:gd name="T5" fmla="*/ 11 h 22"/>
                  <a:gd name="T6" fmla="*/ 2 w 14"/>
                  <a:gd name="T7" fmla="*/ 12 h 22"/>
                  <a:gd name="T8" fmla="*/ 2 w 14"/>
                  <a:gd name="T9" fmla="*/ 13 h 22"/>
                  <a:gd name="T10" fmla="*/ 2 w 14"/>
                  <a:gd name="T11" fmla="*/ 14 h 22"/>
                  <a:gd name="T12" fmla="*/ 10 w 14"/>
                  <a:gd name="T13" fmla="*/ 22 h 22"/>
                  <a:gd name="T14" fmla="*/ 14 w 14"/>
                  <a:gd name="T15" fmla="*/ 18 h 22"/>
                  <a:gd name="T16" fmla="*/ 14 w 14"/>
                  <a:gd name="T17" fmla="*/ 12 h 22"/>
                  <a:gd name="T18" fmla="*/ 13 w 14"/>
                  <a:gd name="T19" fmla="*/ 6 h 22"/>
                  <a:gd name="T20" fmla="*/ 11 w 14"/>
                  <a:gd name="T21" fmla="*/ 2 h 22"/>
                  <a:gd name="T22" fmla="*/ 10 w 14"/>
                  <a:gd name="T23" fmla="*/ 1 h 22"/>
                  <a:gd name="T24" fmla="*/ 11 w 14"/>
                  <a:gd name="T25" fmla="*/ 2 h 22"/>
                  <a:gd name="T26" fmla="*/ 7 w 14"/>
                  <a:gd name="T27" fmla="*/ 0 h 22"/>
                  <a:gd name="T28" fmla="*/ 2 w 14"/>
                  <a:gd name="T29" fmla="*/ 1 h 22"/>
                  <a:gd name="T30" fmla="*/ 0 w 14"/>
                  <a:gd name="T31" fmla="*/ 4 h 22"/>
                  <a:gd name="T32" fmla="*/ 1 w 14"/>
                  <a:gd name="T33" fmla="*/ 9 h 22"/>
                  <a:gd name="T34" fmla="*/ 2 w 14"/>
                  <a:gd name="T3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22">
                    <a:moveTo>
                      <a:pt x="2" y="11"/>
                    </a:moveTo>
                    <a:lnTo>
                      <a:pt x="1" y="9"/>
                    </a:lnTo>
                    <a:lnTo>
                      <a:pt x="1" y="11"/>
                    </a:lnTo>
                    <a:lnTo>
                      <a:pt x="2" y="12"/>
                    </a:lnTo>
                    <a:lnTo>
                      <a:pt x="2" y="13"/>
                    </a:lnTo>
                    <a:lnTo>
                      <a:pt x="2" y="14"/>
                    </a:lnTo>
                    <a:lnTo>
                      <a:pt x="10" y="22"/>
                    </a:lnTo>
                    <a:lnTo>
                      <a:pt x="14" y="18"/>
                    </a:lnTo>
                    <a:lnTo>
                      <a:pt x="14" y="12"/>
                    </a:lnTo>
                    <a:lnTo>
                      <a:pt x="13" y="6"/>
                    </a:lnTo>
                    <a:lnTo>
                      <a:pt x="11" y="2"/>
                    </a:lnTo>
                    <a:lnTo>
                      <a:pt x="10" y="1"/>
                    </a:lnTo>
                    <a:lnTo>
                      <a:pt x="11" y="2"/>
                    </a:lnTo>
                    <a:lnTo>
                      <a:pt x="7" y="0"/>
                    </a:lnTo>
                    <a:lnTo>
                      <a:pt x="2" y="1"/>
                    </a:lnTo>
                    <a:lnTo>
                      <a:pt x="0" y="4"/>
                    </a:lnTo>
                    <a:lnTo>
                      <a:pt x="1" y="9"/>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5" name="Freeform 72">
                <a:extLst>
                  <a:ext uri="{FF2B5EF4-FFF2-40B4-BE49-F238E27FC236}">
                    <a16:creationId xmlns:a16="http://schemas.microsoft.com/office/drawing/2014/main" id="{706D416D-D129-4945-A99F-765765C77D09}"/>
                  </a:ext>
                </a:extLst>
              </p:cNvPr>
              <p:cNvSpPr>
                <a:spLocks noChangeArrowheads="1"/>
              </p:cNvSpPr>
              <p:nvPr/>
            </p:nvSpPr>
            <p:spPr bwMode="auto">
              <a:xfrm>
                <a:off x="3773" y="3054"/>
                <a:ext cx="56" cy="47"/>
              </a:xfrm>
              <a:custGeom>
                <a:avLst/>
                <a:gdLst>
                  <a:gd name="T0" fmla="*/ 2 w 56"/>
                  <a:gd name="T1" fmla="*/ 10 h 47"/>
                  <a:gd name="T2" fmla="*/ 2 w 56"/>
                  <a:gd name="T3" fmla="*/ 11 h 47"/>
                  <a:gd name="T4" fmla="*/ 48 w 56"/>
                  <a:gd name="T5" fmla="*/ 47 h 47"/>
                  <a:gd name="T6" fmla="*/ 56 w 56"/>
                  <a:gd name="T7" fmla="*/ 37 h 47"/>
                  <a:gd name="T8" fmla="*/ 9 w 56"/>
                  <a:gd name="T9" fmla="*/ 2 h 47"/>
                  <a:gd name="T10" fmla="*/ 9 w 56"/>
                  <a:gd name="T11" fmla="*/ 3 h 47"/>
                  <a:gd name="T12" fmla="*/ 9 w 56"/>
                  <a:gd name="T13" fmla="*/ 2 h 47"/>
                  <a:gd name="T14" fmla="*/ 4 w 56"/>
                  <a:gd name="T15" fmla="*/ 0 h 47"/>
                  <a:gd name="T16" fmla="*/ 1 w 56"/>
                  <a:gd name="T17" fmla="*/ 3 h 47"/>
                  <a:gd name="T18" fmla="*/ 0 w 56"/>
                  <a:gd name="T19" fmla="*/ 6 h 47"/>
                  <a:gd name="T20" fmla="*/ 2 w 56"/>
                  <a:gd name="T21" fmla="*/ 11 h 47"/>
                  <a:gd name="T22" fmla="*/ 2 w 56"/>
                  <a:gd name="T2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7">
                    <a:moveTo>
                      <a:pt x="2" y="10"/>
                    </a:moveTo>
                    <a:lnTo>
                      <a:pt x="2" y="11"/>
                    </a:lnTo>
                    <a:lnTo>
                      <a:pt x="48" y="47"/>
                    </a:lnTo>
                    <a:lnTo>
                      <a:pt x="56" y="37"/>
                    </a:lnTo>
                    <a:lnTo>
                      <a:pt x="9" y="2"/>
                    </a:lnTo>
                    <a:lnTo>
                      <a:pt x="9" y="3"/>
                    </a:lnTo>
                    <a:lnTo>
                      <a:pt x="9" y="2"/>
                    </a:lnTo>
                    <a:lnTo>
                      <a:pt x="4" y="0"/>
                    </a:lnTo>
                    <a:lnTo>
                      <a:pt x="1" y="3"/>
                    </a:lnTo>
                    <a:lnTo>
                      <a:pt x="0" y="6"/>
                    </a:lnTo>
                    <a:lnTo>
                      <a:pt x="2" y="11"/>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6" name="Freeform 73">
                <a:extLst>
                  <a:ext uri="{FF2B5EF4-FFF2-40B4-BE49-F238E27FC236}">
                    <a16:creationId xmlns:a16="http://schemas.microsoft.com/office/drawing/2014/main" id="{55FF39B0-E79D-4288-8570-7B69D9279CE3}"/>
                  </a:ext>
                </a:extLst>
              </p:cNvPr>
              <p:cNvSpPr>
                <a:spLocks noChangeArrowheads="1"/>
              </p:cNvSpPr>
              <p:nvPr/>
            </p:nvSpPr>
            <p:spPr bwMode="auto">
              <a:xfrm>
                <a:off x="3762" y="3052"/>
                <a:ext cx="20" cy="15"/>
              </a:xfrm>
              <a:custGeom>
                <a:avLst/>
                <a:gdLst>
                  <a:gd name="T0" fmla="*/ 9 w 20"/>
                  <a:gd name="T1" fmla="*/ 12 h 15"/>
                  <a:gd name="T2" fmla="*/ 11 w 20"/>
                  <a:gd name="T3" fmla="*/ 12 h 15"/>
                  <a:gd name="T4" fmla="*/ 11 w 20"/>
                  <a:gd name="T5" fmla="*/ 11 h 15"/>
                  <a:gd name="T6" fmla="*/ 11 w 20"/>
                  <a:gd name="T7" fmla="*/ 12 h 15"/>
                  <a:gd name="T8" fmla="*/ 12 w 20"/>
                  <a:gd name="T9" fmla="*/ 12 h 15"/>
                  <a:gd name="T10" fmla="*/ 13 w 20"/>
                  <a:gd name="T11" fmla="*/ 12 h 15"/>
                  <a:gd name="T12" fmla="*/ 20 w 20"/>
                  <a:gd name="T13" fmla="*/ 5 h 15"/>
                  <a:gd name="T14" fmla="*/ 17 w 20"/>
                  <a:gd name="T15" fmla="*/ 0 h 15"/>
                  <a:gd name="T16" fmla="*/ 11 w 20"/>
                  <a:gd name="T17" fmla="*/ 0 h 15"/>
                  <a:gd name="T18" fmla="*/ 6 w 20"/>
                  <a:gd name="T19" fmla="*/ 1 h 15"/>
                  <a:gd name="T20" fmla="*/ 1 w 20"/>
                  <a:gd name="T21" fmla="*/ 5 h 15"/>
                  <a:gd name="T22" fmla="*/ 2 w 20"/>
                  <a:gd name="T23" fmla="*/ 5 h 15"/>
                  <a:gd name="T24" fmla="*/ 1 w 20"/>
                  <a:gd name="T25" fmla="*/ 5 h 15"/>
                  <a:gd name="T26" fmla="*/ 0 w 20"/>
                  <a:gd name="T27" fmla="*/ 10 h 15"/>
                  <a:gd name="T28" fmla="*/ 2 w 20"/>
                  <a:gd name="T29" fmla="*/ 13 h 15"/>
                  <a:gd name="T30" fmla="*/ 7 w 20"/>
                  <a:gd name="T31" fmla="*/ 15 h 15"/>
                  <a:gd name="T32" fmla="*/ 11 w 20"/>
                  <a:gd name="T33" fmla="*/ 12 h 15"/>
                  <a:gd name="T34" fmla="*/ 9 w 20"/>
                  <a:gd name="T3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5">
                    <a:moveTo>
                      <a:pt x="9" y="12"/>
                    </a:moveTo>
                    <a:lnTo>
                      <a:pt x="11" y="12"/>
                    </a:lnTo>
                    <a:lnTo>
                      <a:pt x="11" y="11"/>
                    </a:lnTo>
                    <a:lnTo>
                      <a:pt x="11" y="12"/>
                    </a:lnTo>
                    <a:lnTo>
                      <a:pt x="12" y="12"/>
                    </a:lnTo>
                    <a:lnTo>
                      <a:pt x="13" y="12"/>
                    </a:lnTo>
                    <a:lnTo>
                      <a:pt x="20" y="5"/>
                    </a:lnTo>
                    <a:lnTo>
                      <a:pt x="17" y="0"/>
                    </a:lnTo>
                    <a:lnTo>
                      <a:pt x="11" y="0"/>
                    </a:lnTo>
                    <a:lnTo>
                      <a:pt x="6" y="1"/>
                    </a:lnTo>
                    <a:lnTo>
                      <a:pt x="1" y="5"/>
                    </a:lnTo>
                    <a:lnTo>
                      <a:pt x="2" y="5"/>
                    </a:lnTo>
                    <a:lnTo>
                      <a:pt x="1" y="5"/>
                    </a:lnTo>
                    <a:lnTo>
                      <a:pt x="0" y="10"/>
                    </a:lnTo>
                    <a:lnTo>
                      <a:pt x="2" y="13"/>
                    </a:lnTo>
                    <a:lnTo>
                      <a:pt x="7" y="15"/>
                    </a:lnTo>
                    <a:lnTo>
                      <a:pt x="11" y="12"/>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7" name="Freeform 74">
                <a:extLst>
                  <a:ext uri="{FF2B5EF4-FFF2-40B4-BE49-F238E27FC236}">
                    <a16:creationId xmlns:a16="http://schemas.microsoft.com/office/drawing/2014/main" id="{96FAF658-5ED4-4E42-B865-30A2458137C5}"/>
                  </a:ext>
                </a:extLst>
              </p:cNvPr>
              <p:cNvSpPr>
                <a:spLocks noChangeArrowheads="1"/>
              </p:cNvSpPr>
              <p:nvPr/>
            </p:nvSpPr>
            <p:spPr bwMode="auto">
              <a:xfrm>
                <a:off x="3650" y="3057"/>
                <a:ext cx="121" cy="129"/>
              </a:xfrm>
              <a:custGeom>
                <a:avLst/>
                <a:gdLst>
                  <a:gd name="T0" fmla="*/ 8 w 121"/>
                  <a:gd name="T1" fmla="*/ 128 h 129"/>
                  <a:gd name="T2" fmla="*/ 8 w 121"/>
                  <a:gd name="T3" fmla="*/ 128 h 129"/>
                  <a:gd name="T4" fmla="*/ 121 w 121"/>
                  <a:gd name="T5" fmla="*/ 7 h 129"/>
                  <a:gd name="T6" fmla="*/ 114 w 121"/>
                  <a:gd name="T7" fmla="*/ 0 h 129"/>
                  <a:gd name="T8" fmla="*/ 1 w 121"/>
                  <a:gd name="T9" fmla="*/ 120 h 129"/>
                  <a:gd name="T10" fmla="*/ 0 w 121"/>
                  <a:gd name="T11" fmla="*/ 124 h 129"/>
                  <a:gd name="T12" fmla="*/ 1 w 121"/>
                  <a:gd name="T13" fmla="*/ 128 h 129"/>
                  <a:gd name="T14" fmla="*/ 5 w 121"/>
                  <a:gd name="T15" fmla="*/ 129 h 129"/>
                  <a:gd name="T16" fmla="*/ 8 w 121"/>
                  <a:gd name="T17" fmla="*/ 12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29">
                    <a:moveTo>
                      <a:pt x="8" y="128"/>
                    </a:moveTo>
                    <a:lnTo>
                      <a:pt x="8" y="128"/>
                    </a:lnTo>
                    <a:lnTo>
                      <a:pt x="121" y="7"/>
                    </a:lnTo>
                    <a:lnTo>
                      <a:pt x="114" y="0"/>
                    </a:lnTo>
                    <a:lnTo>
                      <a:pt x="1" y="120"/>
                    </a:lnTo>
                    <a:lnTo>
                      <a:pt x="0" y="124"/>
                    </a:lnTo>
                    <a:lnTo>
                      <a:pt x="1" y="128"/>
                    </a:lnTo>
                    <a:lnTo>
                      <a:pt x="5" y="129"/>
                    </a:lnTo>
                    <a:lnTo>
                      <a:pt x="8"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8" name="Freeform 75">
                <a:extLst>
                  <a:ext uri="{FF2B5EF4-FFF2-40B4-BE49-F238E27FC236}">
                    <a16:creationId xmlns:a16="http://schemas.microsoft.com/office/drawing/2014/main" id="{6D93F478-426D-42E1-ACAC-A1376CEB1C0F}"/>
                  </a:ext>
                </a:extLst>
              </p:cNvPr>
              <p:cNvSpPr>
                <a:spLocks noChangeArrowheads="1"/>
              </p:cNvSpPr>
              <p:nvPr/>
            </p:nvSpPr>
            <p:spPr bwMode="auto">
              <a:xfrm>
                <a:off x="3646" y="3177"/>
                <a:ext cx="15" cy="22"/>
              </a:xfrm>
              <a:custGeom>
                <a:avLst/>
                <a:gdLst>
                  <a:gd name="T0" fmla="*/ 12 w 15"/>
                  <a:gd name="T1" fmla="*/ 11 h 22"/>
                  <a:gd name="T2" fmla="*/ 12 w 15"/>
                  <a:gd name="T3" fmla="*/ 11 h 22"/>
                  <a:gd name="T4" fmla="*/ 12 w 15"/>
                  <a:gd name="T5" fmla="*/ 10 h 22"/>
                  <a:gd name="T6" fmla="*/ 12 w 15"/>
                  <a:gd name="T7" fmla="*/ 8 h 22"/>
                  <a:gd name="T8" fmla="*/ 5 w 15"/>
                  <a:gd name="T9" fmla="*/ 0 h 22"/>
                  <a:gd name="T10" fmla="*/ 0 w 15"/>
                  <a:gd name="T11" fmla="*/ 5 h 22"/>
                  <a:gd name="T12" fmla="*/ 0 w 15"/>
                  <a:gd name="T13" fmla="*/ 10 h 22"/>
                  <a:gd name="T14" fmla="*/ 0 w 15"/>
                  <a:gd name="T15" fmla="*/ 16 h 22"/>
                  <a:gd name="T16" fmla="*/ 5 w 15"/>
                  <a:gd name="T17" fmla="*/ 21 h 22"/>
                  <a:gd name="T18" fmla="*/ 10 w 15"/>
                  <a:gd name="T19" fmla="*/ 22 h 22"/>
                  <a:gd name="T20" fmla="*/ 13 w 15"/>
                  <a:gd name="T21" fmla="*/ 20 h 22"/>
                  <a:gd name="T22" fmla="*/ 15 w 15"/>
                  <a:gd name="T23" fmla="*/ 15 h 22"/>
                  <a:gd name="T24" fmla="*/ 12 w 15"/>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2">
                    <a:moveTo>
                      <a:pt x="12" y="11"/>
                    </a:moveTo>
                    <a:lnTo>
                      <a:pt x="12" y="11"/>
                    </a:lnTo>
                    <a:lnTo>
                      <a:pt x="12" y="10"/>
                    </a:lnTo>
                    <a:lnTo>
                      <a:pt x="12" y="8"/>
                    </a:lnTo>
                    <a:lnTo>
                      <a:pt x="5" y="0"/>
                    </a:lnTo>
                    <a:lnTo>
                      <a:pt x="0" y="5"/>
                    </a:lnTo>
                    <a:lnTo>
                      <a:pt x="0" y="10"/>
                    </a:lnTo>
                    <a:lnTo>
                      <a:pt x="0" y="16"/>
                    </a:lnTo>
                    <a:lnTo>
                      <a:pt x="5" y="21"/>
                    </a:lnTo>
                    <a:lnTo>
                      <a:pt x="10" y="22"/>
                    </a:lnTo>
                    <a:lnTo>
                      <a:pt x="13" y="20"/>
                    </a:lnTo>
                    <a:lnTo>
                      <a:pt x="15" y="15"/>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59" name="Freeform 76">
                <a:extLst>
                  <a:ext uri="{FF2B5EF4-FFF2-40B4-BE49-F238E27FC236}">
                    <a16:creationId xmlns:a16="http://schemas.microsoft.com/office/drawing/2014/main" id="{C16A1178-2C5E-4325-88D4-BC9837F843E5}"/>
                  </a:ext>
                </a:extLst>
              </p:cNvPr>
              <p:cNvSpPr>
                <a:spLocks noChangeArrowheads="1"/>
              </p:cNvSpPr>
              <p:nvPr/>
            </p:nvSpPr>
            <p:spPr bwMode="auto">
              <a:xfrm>
                <a:off x="3651" y="3188"/>
                <a:ext cx="56" cy="50"/>
              </a:xfrm>
              <a:custGeom>
                <a:avLst/>
                <a:gdLst>
                  <a:gd name="T0" fmla="*/ 53 w 56"/>
                  <a:gd name="T1" fmla="*/ 40 h 50"/>
                  <a:gd name="T2" fmla="*/ 53 w 56"/>
                  <a:gd name="T3" fmla="*/ 39 h 50"/>
                  <a:gd name="T4" fmla="*/ 7 w 56"/>
                  <a:gd name="T5" fmla="*/ 0 h 50"/>
                  <a:gd name="T6" fmla="*/ 0 w 56"/>
                  <a:gd name="T7" fmla="*/ 10 h 50"/>
                  <a:gd name="T8" fmla="*/ 46 w 56"/>
                  <a:gd name="T9" fmla="*/ 49 h 50"/>
                  <a:gd name="T10" fmla="*/ 46 w 56"/>
                  <a:gd name="T11" fmla="*/ 48 h 50"/>
                  <a:gd name="T12" fmla="*/ 46 w 56"/>
                  <a:gd name="T13" fmla="*/ 49 h 50"/>
                  <a:gd name="T14" fmla="*/ 51 w 56"/>
                  <a:gd name="T15" fmla="*/ 50 h 50"/>
                  <a:gd name="T16" fmla="*/ 55 w 56"/>
                  <a:gd name="T17" fmla="*/ 48 h 50"/>
                  <a:gd name="T18" fmla="*/ 56 w 56"/>
                  <a:gd name="T19" fmla="*/ 43 h 50"/>
                  <a:gd name="T20" fmla="*/ 53 w 56"/>
                  <a:gd name="T21" fmla="*/ 39 h 50"/>
                  <a:gd name="T22" fmla="*/ 53 w 56"/>
                  <a:gd name="T2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0">
                    <a:moveTo>
                      <a:pt x="53" y="40"/>
                    </a:moveTo>
                    <a:lnTo>
                      <a:pt x="53" y="39"/>
                    </a:lnTo>
                    <a:lnTo>
                      <a:pt x="7" y="0"/>
                    </a:lnTo>
                    <a:lnTo>
                      <a:pt x="0" y="10"/>
                    </a:lnTo>
                    <a:lnTo>
                      <a:pt x="46" y="49"/>
                    </a:lnTo>
                    <a:lnTo>
                      <a:pt x="46" y="48"/>
                    </a:lnTo>
                    <a:lnTo>
                      <a:pt x="46" y="49"/>
                    </a:lnTo>
                    <a:lnTo>
                      <a:pt x="51" y="50"/>
                    </a:lnTo>
                    <a:lnTo>
                      <a:pt x="55" y="48"/>
                    </a:lnTo>
                    <a:lnTo>
                      <a:pt x="56" y="43"/>
                    </a:lnTo>
                    <a:lnTo>
                      <a:pt x="53" y="39"/>
                    </a:lnTo>
                    <a:lnTo>
                      <a:pt x="5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0" name="Freeform 77">
                <a:extLst>
                  <a:ext uri="{FF2B5EF4-FFF2-40B4-BE49-F238E27FC236}">
                    <a16:creationId xmlns:a16="http://schemas.microsoft.com/office/drawing/2014/main" id="{0679A911-42F8-4CB2-B672-C2EE46FD2BC6}"/>
                  </a:ext>
                </a:extLst>
              </p:cNvPr>
              <p:cNvSpPr>
                <a:spLocks noChangeArrowheads="1"/>
              </p:cNvSpPr>
              <p:nvPr/>
            </p:nvSpPr>
            <p:spPr bwMode="auto">
              <a:xfrm>
                <a:off x="3697" y="3227"/>
                <a:ext cx="20" cy="13"/>
              </a:xfrm>
              <a:custGeom>
                <a:avLst/>
                <a:gdLst>
                  <a:gd name="T0" fmla="*/ 10 w 20"/>
                  <a:gd name="T1" fmla="*/ 1 h 13"/>
                  <a:gd name="T2" fmla="*/ 11 w 20"/>
                  <a:gd name="T3" fmla="*/ 1 h 13"/>
                  <a:gd name="T4" fmla="*/ 10 w 20"/>
                  <a:gd name="T5" fmla="*/ 1 h 13"/>
                  <a:gd name="T6" fmla="*/ 9 w 20"/>
                  <a:gd name="T7" fmla="*/ 1 h 13"/>
                  <a:gd name="T8" fmla="*/ 7 w 20"/>
                  <a:gd name="T9" fmla="*/ 1 h 13"/>
                  <a:gd name="T10" fmla="*/ 0 w 20"/>
                  <a:gd name="T11" fmla="*/ 9 h 13"/>
                  <a:gd name="T12" fmla="*/ 4 w 20"/>
                  <a:gd name="T13" fmla="*/ 13 h 13"/>
                  <a:gd name="T14" fmla="*/ 11 w 20"/>
                  <a:gd name="T15" fmla="*/ 13 h 13"/>
                  <a:gd name="T16" fmla="*/ 15 w 20"/>
                  <a:gd name="T17" fmla="*/ 11 h 13"/>
                  <a:gd name="T18" fmla="*/ 18 w 20"/>
                  <a:gd name="T19" fmla="*/ 9 h 13"/>
                  <a:gd name="T20" fmla="*/ 20 w 20"/>
                  <a:gd name="T21" fmla="*/ 9 h 13"/>
                  <a:gd name="T22" fmla="*/ 18 w 20"/>
                  <a:gd name="T23" fmla="*/ 9 h 13"/>
                  <a:gd name="T24" fmla="*/ 20 w 20"/>
                  <a:gd name="T25" fmla="*/ 5 h 13"/>
                  <a:gd name="T26" fmla="*/ 18 w 20"/>
                  <a:gd name="T27" fmla="*/ 1 h 13"/>
                  <a:gd name="T28" fmla="*/ 15 w 20"/>
                  <a:gd name="T29" fmla="*/ 0 h 13"/>
                  <a:gd name="T30" fmla="*/ 11 w 20"/>
                  <a:gd name="T31" fmla="*/ 1 h 13"/>
                  <a:gd name="T32" fmla="*/ 10 w 20"/>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3">
                    <a:moveTo>
                      <a:pt x="10" y="1"/>
                    </a:moveTo>
                    <a:lnTo>
                      <a:pt x="11" y="1"/>
                    </a:lnTo>
                    <a:lnTo>
                      <a:pt x="10" y="1"/>
                    </a:lnTo>
                    <a:lnTo>
                      <a:pt x="9" y="1"/>
                    </a:lnTo>
                    <a:lnTo>
                      <a:pt x="7" y="1"/>
                    </a:lnTo>
                    <a:lnTo>
                      <a:pt x="0" y="9"/>
                    </a:lnTo>
                    <a:lnTo>
                      <a:pt x="4" y="13"/>
                    </a:lnTo>
                    <a:lnTo>
                      <a:pt x="11" y="13"/>
                    </a:lnTo>
                    <a:lnTo>
                      <a:pt x="15" y="11"/>
                    </a:lnTo>
                    <a:lnTo>
                      <a:pt x="18" y="9"/>
                    </a:lnTo>
                    <a:lnTo>
                      <a:pt x="20" y="9"/>
                    </a:lnTo>
                    <a:lnTo>
                      <a:pt x="18" y="9"/>
                    </a:lnTo>
                    <a:lnTo>
                      <a:pt x="20" y="5"/>
                    </a:lnTo>
                    <a:lnTo>
                      <a:pt x="18" y="1"/>
                    </a:lnTo>
                    <a:lnTo>
                      <a:pt x="15" y="0"/>
                    </a:lnTo>
                    <a:lnTo>
                      <a:pt x="11" y="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1" name="Freeform 78">
                <a:extLst>
                  <a:ext uri="{FF2B5EF4-FFF2-40B4-BE49-F238E27FC236}">
                    <a16:creationId xmlns:a16="http://schemas.microsoft.com/office/drawing/2014/main" id="{B3111557-0068-4B28-AF1C-9007C68CA28E}"/>
                  </a:ext>
                </a:extLst>
              </p:cNvPr>
              <p:cNvSpPr>
                <a:spLocks noChangeArrowheads="1"/>
              </p:cNvSpPr>
              <p:nvPr/>
            </p:nvSpPr>
            <p:spPr bwMode="auto">
              <a:xfrm>
                <a:off x="3707" y="3102"/>
                <a:ext cx="124" cy="134"/>
              </a:xfrm>
              <a:custGeom>
                <a:avLst/>
                <a:gdLst>
                  <a:gd name="T0" fmla="*/ 114 w 124"/>
                  <a:gd name="T1" fmla="*/ 2 h 134"/>
                  <a:gd name="T2" fmla="*/ 113 w 124"/>
                  <a:gd name="T3" fmla="*/ 2 h 134"/>
                  <a:gd name="T4" fmla="*/ 0 w 124"/>
                  <a:gd name="T5" fmla="*/ 126 h 134"/>
                  <a:gd name="T6" fmla="*/ 10 w 124"/>
                  <a:gd name="T7" fmla="*/ 134 h 134"/>
                  <a:gd name="T8" fmla="*/ 123 w 124"/>
                  <a:gd name="T9" fmla="*/ 10 h 134"/>
                  <a:gd name="T10" fmla="*/ 122 w 124"/>
                  <a:gd name="T11" fmla="*/ 10 h 134"/>
                  <a:gd name="T12" fmla="*/ 123 w 124"/>
                  <a:gd name="T13" fmla="*/ 10 h 134"/>
                  <a:gd name="T14" fmla="*/ 124 w 124"/>
                  <a:gd name="T15" fmla="*/ 5 h 134"/>
                  <a:gd name="T16" fmla="*/ 122 w 124"/>
                  <a:gd name="T17" fmla="*/ 1 h 134"/>
                  <a:gd name="T18" fmla="*/ 118 w 124"/>
                  <a:gd name="T19" fmla="*/ 0 h 134"/>
                  <a:gd name="T20" fmla="*/ 113 w 124"/>
                  <a:gd name="T21" fmla="*/ 2 h 134"/>
                  <a:gd name="T22" fmla="*/ 114 w 124"/>
                  <a:gd name="T23"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34">
                    <a:moveTo>
                      <a:pt x="114" y="2"/>
                    </a:moveTo>
                    <a:lnTo>
                      <a:pt x="113" y="2"/>
                    </a:lnTo>
                    <a:lnTo>
                      <a:pt x="0" y="126"/>
                    </a:lnTo>
                    <a:lnTo>
                      <a:pt x="10" y="134"/>
                    </a:lnTo>
                    <a:lnTo>
                      <a:pt x="123" y="10"/>
                    </a:lnTo>
                    <a:lnTo>
                      <a:pt x="122" y="10"/>
                    </a:lnTo>
                    <a:lnTo>
                      <a:pt x="123" y="10"/>
                    </a:lnTo>
                    <a:lnTo>
                      <a:pt x="124" y="5"/>
                    </a:lnTo>
                    <a:lnTo>
                      <a:pt x="122" y="1"/>
                    </a:lnTo>
                    <a:lnTo>
                      <a:pt x="118" y="0"/>
                    </a:lnTo>
                    <a:lnTo>
                      <a:pt x="113" y="2"/>
                    </a:lnTo>
                    <a:lnTo>
                      <a:pt x="1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2" name="Freeform 79">
                <a:extLst>
                  <a:ext uri="{FF2B5EF4-FFF2-40B4-BE49-F238E27FC236}">
                    <a16:creationId xmlns:a16="http://schemas.microsoft.com/office/drawing/2014/main" id="{F1443ABC-E2C8-4947-98BE-36F3E9BFE136}"/>
                  </a:ext>
                </a:extLst>
              </p:cNvPr>
              <p:cNvSpPr>
                <a:spLocks noChangeArrowheads="1"/>
              </p:cNvSpPr>
              <p:nvPr/>
            </p:nvSpPr>
            <p:spPr bwMode="auto">
              <a:xfrm>
                <a:off x="3107" y="3091"/>
                <a:ext cx="181" cy="193"/>
              </a:xfrm>
              <a:custGeom>
                <a:avLst/>
                <a:gdLst>
                  <a:gd name="T0" fmla="*/ 179 w 181"/>
                  <a:gd name="T1" fmla="*/ 72 h 193"/>
                  <a:gd name="T2" fmla="*/ 181 w 181"/>
                  <a:gd name="T3" fmla="*/ 69 h 193"/>
                  <a:gd name="T4" fmla="*/ 181 w 181"/>
                  <a:gd name="T5" fmla="*/ 66 h 193"/>
                  <a:gd name="T6" fmla="*/ 181 w 181"/>
                  <a:gd name="T7" fmla="*/ 62 h 193"/>
                  <a:gd name="T8" fmla="*/ 179 w 181"/>
                  <a:gd name="T9" fmla="*/ 59 h 193"/>
                  <a:gd name="T10" fmla="*/ 124 w 181"/>
                  <a:gd name="T11" fmla="*/ 1 h 193"/>
                  <a:gd name="T12" fmla="*/ 121 w 181"/>
                  <a:gd name="T13" fmla="*/ 0 h 193"/>
                  <a:gd name="T14" fmla="*/ 118 w 181"/>
                  <a:gd name="T15" fmla="*/ 0 h 193"/>
                  <a:gd name="T16" fmla="*/ 114 w 181"/>
                  <a:gd name="T17" fmla="*/ 0 h 193"/>
                  <a:gd name="T18" fmla="*/ 112 w 181"/>
                  <a:gd name="T19" fmla="*/ 2 h 193"/>
                  <a:gd name="T20" fmla="*/ 2 w 181"/>
                  <a:gd name="T21" fmla="*/ 125 h 193"/>
                  <a:gd name="T22" fmla="*/ 0 w 181"/>
                  <a:gd name="T23" fmla="*/ 128 h 193"/>
                  <a:gd name="T24" fmla="*/ 0 w 181"/>
                  <a:gd name="T25" fmla="*/ 131 h 193"/>
                  <a:gd name="T26" fmla="*/ 0 w 181"/>
                  <a:gd name="T27" fmla="*/ 135 h 193"/>
                  <a:gd name="T28" fmla="*/ 2 w 181"/>
                  <a:gd name="T29" fmla="*/ 137 h 193"/>
                  <a:gd name="T30" fmla="*/ 62 w 181"/>
                  <a:gd name="T31" fmla="*/ 192 h 193"/>
                  <a:gd name="T32" fmla="*/ 64 w 181"/>
                  <a:gd name="T33" fmla="*/ 193 h 193"/>
                  <a:gd name="T34" fmla="*/ 68 w 181"/>
                  <a:gd name="T35" fmla="*/ 193 h 193"/>
                  <a:gd name="T36" fmla="*/ 71 w 181"/>
                  <a:gd name="T37" fmla="*/ 193 h 193"/>
                  <a:gd name="T38" fmla="*/ 74 w 181"/>
                  <a:gd name="T39" fmla="*/ 191 h 193"/>
                  <a:gd name="T40" fmla="*/ 179 w 181"/>
                  <a:gd name="T41" fmla="*/ 7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193">
                    <a:moveTo>
                      <a:pt x="179" y="72"/>
                    </a:moveTo>
                    <a:lnTo>
                      <a:pt x="181" y="69"/>
                    </a:lnTo>
                    <a:lnTo>
                      <a:pt x="181" y="66"/>
                    </a:lnTo>
                    <a:lnTo>
                      <a:pt x="181" y="62"/>
                    </a:lnTo>
                    <a:lnTo>
                      <a:pt x="179" y="59"/>
                    </a:lnTo>
                    <a:lnTo>
                      <a:pt x="124" y="1"/>
                    </a:lnTo>
                    <a:lnTo>
                      <a:pt x="121" y="0"/>
                    </a:lnTo>
                    <a:lnTo>
                      <a:pt x="118" y="0"/>
                    </a:lnTo>
                    <a:lnTo>
                      <a:pt x="114" y="0"/>
                    </a:lnTo>
                    <a:lnTo>
                      <a:pt x="112" y="2"/>
                    </a:lnTo>
                    <a:lnTo>
                      <a:pt x="2" y="125"/>
                    </a:lnTo>
                    <a:lnTo>
                      <a:pt x="0" y="128"/>
                    </a:lnTo>
                    <a:lnTo>
                      <a:pt x="0" y="131"/>
                    </a:lnTo>
                    <a:lnTo>
                      <a:pt x="0" y="135"/>
                    </a:lnTo>
                    <a:lnTo>
                      <a:pt x="2" y="137"/>
                    </a:lnTo>
                    <a:lnTo>
                      <a:pt x="62" y="192"/>
                    </a:lnTo>
                    <a:lnTo>
                      <a:pt x="64" y="193"/>
                    </a:lnTo>
                    <a:lnTo>
                      <a:pt x="68" y="193"/>
                    </a:lnTo>
                    <a:lnTo>
                      <a:pt x="71" y="193"/>
                    </a:lnTo>
                    <a:lnTo>
                      <a:pt x="74" y="191"/>
                    </a:lnTo>
                    <a:lnTo>
                      <a:pt x="179" y="72"/>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3" name="Freeform 80">
                <a:extLst>
                  <a:ext uri="{FF2B5EF4-FFF2-40B4-BE49-F238E27FC236}">
                    <a16:creationId xmlns:a16="http://schemas.microsoft.com/office/drawing/2014/main" id="{9FF34FD7-CF1B-49F6-B232-B03F56EAD89E}"/>
                  </a:ext>
                </a:extLst>
              </p:cNvPr>
              <p:cNvSpPr>
                <a:spLocks noChangeArrowheads="1"/>
              </p:cNvSpPr>
              <p:nvPr/>
            </p:nvSpPr>
            <p:spPr bwMode="auto">
              <a:xfrm>
                <a:off x="3281" y="3146"/>
                <a:ext cx="13" cy="20"/>
              </a:xfrm>
              <a:custGeom>
                <a:avLst/>
                <a:gdLst>
                  <a:gd name="T0" fmla="*/ 1 w 13"/>
                  <a:gd name="T1" fmla="*/ 8 h 20"/>
                  <a:gd name="T2" fmla="*/ 1 w 13"/>
                  <a:gd name="T3" fmla="*/ 8 h 20"/>
                  <a:gd name="T4" fmla="*/ 1 w 13"/>
                  <a:gd name="T5" fmla="*/ 9 h 20"/>
                  <a:gd name="T6" fmla="*/ 1 w 13"/>
                  <a:gd name="T7" fmla="*/ 11 h 20"/>
                  <a:gd name="T8" fmla="*/ 1 w 13"/>
                  <a:gd name="T9" fmla="*/ 12 h 20"/>
                  <a:gd name="T10" fmla="*/ 1 w 13"/>
                  <a:gd name="T11" fmla="*/ 13 h 20"/>
                  <a:gd name="T12" fmla="*/ 8 w 13"/>
                  <a:gd name="T13" fmla="*/ 20 h 20"/>
                  <a:gd name="T14" fmla="*/ 13 w 13"/>
                  <a:gd name="T15" fmla="*/ 17 h 20"/>
                  <a:gd name="T16" fmla="*/ 13 w 13"/>
                  <a:gd name="T17" fmla="*/ 11 h 20"/>
                  <a:gd name="T18" fmla="*/ 13 w 13"/>
                  <a:gd name="T19" fmla="*/ 4 h 20"/>
                  <a:gd name="T20" fmla="*/ 8 w 13"/>
                  <a:gd name="T21" fmla="*/ 1 h 20"/>
                  <a:gd name="T22" fmla="*/ 5 w 13"/>
                  <a:gd name="T23" fmla="*/ 0 h 20"/>
                  <a:gd name="T24" fmla="*/ 1 w 13"/>
                  <a:gd name="T25" fmla="*/ 1 h 20"/>
                  <a:gd name="T26" fmla="*/ 0 w 13"/>
                  <a:gd name="T27" fmla="*/ 4 h 20"/>
                  <a:gd name="T28" fmla="*/ 1 w 13"/>
                  <a:gd name="T2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0">
                    <a:moveTo>
                      <a:pt x="1" y="8"/>
                    </a:moveTo>
                    <a:lnTo>
                      <a:pt x="1" y="8"/>
                    </a:lnTo>
                    <a:lnTo>
                      <a:pt x="1" y="9"/>
                    </a:lnTo>
                    <a:lnTo>
                      <a:pt x="1" y="11"/>
                    </a:lnTo>
                    <a:lnTo>
                      <a:pt x="1" y="12"/>
                    </a:lnTo>
                    <a:lnTo>
                      <a:pt x="1" y="13"/>
                    </a:lnTo>
                    <a:lnTo>
                      <a:pt x="8" y="20"/>
                    </a:lnTo>
                    <a:lnTo>
                      <a:pt x="13" y="17"/>
                    </a:lnTo>
                    <a:lnTo>
                      <a:pt x="13" y="11"/>
                    </a:lnTo>
                    <a:lnTo>
                      <a:pt x="13" y="4"/>
                    </a:lnTo>
                    <a:lnTo>
                      <a:pt x="8" y="1"/>
                    </a:lnTo>
                    <a:lnTo>
                      <a:pt x="5" y="0"/>
                    </a:lnTo>
                    <a:lnTo>
                      <a:pt x="1" y="1"/>
                    </a:lnTo>
                    <a:lnTo>
                      <a:pt x="0" y="4"/>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4" name="Freeform 81">
                <a:extLst>
                  <a:ext uri="{FF2B5EF4-FFF2-40B4-BE49-F238E27FC236}">
                    <a16:creationId xmlns:a16="http://schemas.microsoft.com/office/drawing/2014/main" id="{7876923E-BC5D-45E7-A3A8-325817767BE5}"/>
                  </a:ext>
                </a:extLst>
              </p:cNvPr>
              <p:cNvSpPr>
                <a:spLocks noChangeArrowheads="1"/>
              </p:cNvSpPr>
              <p:nvPr/>
            </p:nvSpPr>
            <p:spPr bwMode="auto">
              <a:xfrm>
                <a:off x="3226" y="3087"/>
                <a:ext cx="63" cy="67"/>
              </a:xfrm>
              <a:custGeom>
                <a:avLst/>
                <a:gdLst>
                  <a:gd name="T0" fmla="*/ 1 w 63"/>
                  <a:gd name="T1" fmla="*/ 10 h 67"/>
                  <a:gd name="T2" fmla="*/ 1 w 63"/>
                  <a:gd name="T3" fmla="*/ 9 h 67"/>
                  <a:gd name="T4" fmla="*/ 56 w 63"/>
                  <a:gd name="T5" fmla="*/ 67 h 67"/>
                  <a:gd name="T6" fmla="*/ 63 w 63"/>
                  <a:gd name="T7" fmla="*/ 60 h 67"/>
                  <a:gd name="T8" fmla="*/ 8 w 63"/>
                  <a:gd name="T9" fmla="*/ 1 h 67"/>
                  <a:gd name="T10" fmla="*/ 8 w 63"/>
                  <a:gd name="T11" fmla="*/ 0 h 67"/>
                  <a:gd name="T12" fmla="*/ 8 w 63"/>
                  <a:gd name="T13" fmla="*/ 1 h 67"/>
                  <a:gd name="T14" fmla="*/ 5 w 63"/>
                  <a:gd name="T15" fmla="*/ 0 h 67"/>
                  <a:gd name="T16" fmla="*/ 1 w 63"/>
                  <a:gd name="T17" fmla="*/ 1 h 67"/>
                  <a:gd name="T18" fmla="*/ 0 w 63"/>
                  <a:gd name="T19" fmla="*/ 5 h 67"/>
                  <a:gd name="T20" fmla="*/ 1 w 63"/>
                  <a:gd name="T21" fmla="*/ 9 h 67"/>
                  <a:gd name="T22" fmla="*/ 1 w 63"/>
                  <a:gd name="T23"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7">
                    <a:moveTo>
                      <a:pt x="1" y="10"/>
                    </a:moveTo>
                    <a:lnTo>
                      <a:pt x="1" y="9"/>
                    </a:lnTo>
                    <a:lnTo>
                      <a:pt x="56" y="67"/>
                    </a:lnTo>
                    <a:lnTo>
                      <a:pt x="63" y="60"/>
                    </a:lnTo>
                    <a:lnTo>
                      <a:pt x="8" y="1"/>
                    </a:lnTo>
                    <a:lnTo>
                      <a:pt x="8" y="0"/>
                    </a:lnTo>
                    <a:lnTo>
                      <a:pt x="8" y="1"/>
                    </a:lnTo>
                    <a:lnTo>
                      <a:pt x="5" y="0"/>
                    </a:lnTo>
                    <a:lnTo>
                      <a:pt x="1" y="1"/>
                    </a:lnTo>
                    <a:lnTo>
                      <a:pt x="0" y="5"/>
                    </a:lnTo>
                    <a:lnTo>
                      <a:pt x="1" y="9"/>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5" name="Freeform 82">
                <a:extLst>
                  <a:ext uri="{FF2B5EF4-FFF2-40B4-BE49-F238E27FC236}">
                    <a16:creationId xmlns:a16="http://schemas.microsoft.com/office/drawing/2014/main" id="{A7F85DB5-AF49-43A9-8250-A1CDF4433BF8}"/>
                  </a:ext>
                </a:extLst>
              </p:cNvPr>
              <p:cNvSpPr>
                <a:spLocks noChangeArrowheads="1"/>
              </p:cNvSpPr>
              <p:nvPr/>
            </p:nvSpPr>
            <p:spPr bwMode="auto">
              <a:xfrm>
                <a:off x="3214" y="3085"/>
                <a:ext cx="20" cy="13"/>
              </a:xfrm>
              <a:custGeom>
                <a:avLst/>
                <a:gdLst>
                  <a:gd name="T0" fmla="*/ 10 w 20"/>
                  <a:gd name="T1" fmla="*/ 12 h 13"/>
                  <a:gd name="T2" fmla="*/ 8 w 20"/>
                  <a:gd name="T3" fmla="*/ 12 h 13"/>
                  <a:gd name="T4" fmla="*/ 10 w 20"/>
                  <a:gd name="T5" fmla="*/ 12 h 13"/>
                  <a:gd name="T6" fmla="*/ 11 w 20"/>
                  <a:gd name="T7" fmla="*/ 12 h 13"/>
                  <a:gd name="T8" fmla="*/ 13 w 20"/>
                  <a:gd name="T9" fmla="*/ 12 h 13"/>
                  <a:gd name="T10" fmla="*/ 20 w 20"/>
                  <a:gd name="T11" fmla="*/ 2 h 13"/>
                  <a:gd name="T12" fmla="*/ 16 w 20"/>
                  <a:gd name="T13" fmla="*/ 0 h 13"/>
                  <a:gd name="T14" fmla="*/ 11 w 20"/>
                  <a:gd name="T15" fmla="*/ 0 h 13"/>
                  <a:gd name="T16" fmla="*/ 5 w 20"/>
                  <a:gd name="T17" fmla="*/ 0 h 13"/>
                  <a:gd name="T18" fmla="*/ 1 w 20"/>
                  <a:gd name="T19" fmla="*/ 5 h 13"/>
                  <a:gd name="T20" fmla="*/ 0 w 20"/>
                  <a:gd name="T21" fmla="*/ 5 h 13"/>
                  <a:gd name="T22" fmla="*/ 1 w 20"/>
                  <a:gd name="T23" fmla="*/ 5 h 13"/>
                  <a:gd name="T24" fmla="*/ 0 w 20"/>
                  <a:gd name="T25" fmla="*/ 8 h 13"/>
                  <a:gd name="T26" fmla="*/ 1 w 20"/>
                  <a:gd name="T27" fmla="*/ 12 h 13"/>
                  <a:gd name="T28" fmla="*/ 5 w 20"/>
                  <a:gd name="T29" fmla="*/ 13 h 13"/>
                  <a:gd name="T30" fmla="*/ 8 w 20"/>
                  <a:gd name="T31" fmla="*/ 12 h 13"/>
                  <a:gd name="T32" fmla="*/ 10 w 20"/>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3">
                    <a:moveTo>
                      <a:pt x="10" y="12"/>
                    </a:moveTo>
                    <a:lnTo>
                      <a:pt x="8" y="12"/>
                    </a:lnTo>
                    <a:lnTo>
                      <a:pt x="10" y="12"/>
                    </a:lnTo>
                    <a:lnTo>
                      <a:pt x="11" y="12"/>
                    </a:lnTo>
                    <a:lnTo>
                      <a:pt x="13" y="12"/>
                    </a:lnTo>
                    <a:lnTo>
                      <a:pt x="20" y="2"/>
                    </a:lnTo>
                    <a:lnTo>
                      <a:pt x="16" y="0"/>
                    </a:lnTo>
                    <a:lnTo>
                      <a:pt x="11" y="0"/>
                    </a:lnTo>
                    <a:lnTo>
                      <a:pt x="5" y="0"/>
                    </a:lnTo>
                    <a:lnTo>
                      <a:pt x="1" y="5"/>
                    </a:lnTo>
                    <a:lnTo>
                      <a:pt x="0" y="5"/>
                    </a:lnTo>
                    <a:lnTo>
                      <a:pt x="1" y="5"/>
                    </a:lnTo>
                    <a:lnTo>
                      <a:pt x="0" y="8"/>
                    </a:lnTo>
                    <a:lnTo>
                      <a:pt x="1" y="12"/>
                    </a:lnTo>
                    <a:lnTo>
                      <a:pt x="5" y="13"/>
                    </a:lnTo>
                    <a:lnTo>
                      <a:pt x="8" y="12"/>
                    </a:lnTo>
                    <a:lnTo>
                      <a:pt x="1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6" name="Freeform 83">
                <a:extLst>
                  <a:ext uri="{FF2B5EF4-FFF2-40B4-BE49-F238E27FC236}">
                    <a16:creationId xmlns:a16="http://schemas.microsoft.com/office/drawing/2014/main" id="{50F4BA6F-830A-4417-B33A-08692992E01C}"/>
                  </a:ext>
                </a:extLst>
              </p:cNvPr>
              <p:cNvSpPr>
                <a:spLocks noChangeArrowheads="1"/>
              </p:cNvSpPr>
              <p:nvPr/>
            </p:nvSpPr>
            <p:spPr bwMode="auto">
              <a:xfrm>
                <a:off x="3103" y="3090"/>
                <a:ext cx="121" cy="132"/>
              </a:xfrm>
              <a:custGeom>
                <a:avLst/>
                <a:gdLst>
                  <a:gd name="T0" fmla="*/ 10 w 121"/>
                  <a:gd name="T1" fmla="*/ 130 h 132"/>
                  <a:gd name="T2" fmla="*/ 11 w 121"/>
                  <a:gd name="T3" fmla="*/ 130 h 132"/>
                  <a:gd name="T4" fmla="*/ 121 w 121"/>
                  <a:gd name="T5" fmla="*/ 7 h 132"/>
                  <a:gd name="T6" fmla="*/ 111 w 121"/>
                  <a:gd name="T7" fmla="*/ 0 h 132"/>
                  <a:gd name="T8" fmla="*/ 1 w 121"/>
                  <a:gd name="T9" fmla="*/ 122 h 132"/>
                  <a:gd name="T10" fmla="*/ 2 w 121"/>
                  <a:gd name="T11" fmla="*/ 122 h 132"/>
                  <a:gd name="T12" fmla="*/ 1 w 121"/>
                  <a:gd name="T13" fmla="*/ 122 h 132"/>
                  <a:gd name="T14" fmla="*/ 0 w 121"/>
                  <a:gd name="T15" fmla="*/ 127 h 132"/>
                  <a:gd name="T16" fmla="*/ 2 w 121"/>
                  <a:gd name="T17" fmla="*/ 131 h 132"/>
                  <a:gd name="T18" fmla="*/ 7 w 121"/>
                  <a:gd name="T19" fmla="*/ 132 h 132"/>
                  <a:gd name="T20" fmla="*/ 11 w 121"/>
                  <a:gd name="T21" fmla="*/ 130 h 132"/>
                  <a:gd name="T22" fmla="*/ 10 w 121"/>
                  <a:gd name="T23" fmla="*/ 13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32">
                    <a:moveTo>
                      <a:pt x="10" y="130"/>
                    </a:moveTo>
                    <a:lnTo>
                      <a:pt x="11" y="130"/>
                    </a:lnTo>
                    <a:lnTo>
                      <a:pt x="121" y="7"/>
                    </a:lnTo>
                    <a:lnTo>
                      <a:pt x="111" y="0"/>
                    </a:lnTo>
                    <a:lnTo>
                      <a:pt x="1" y="122"/>
                    </a:lnTo>
                    <a:lnTo>
                      <a:pt x="2" y="122"/>
                    </a:lnTo>
                    <a:lnTo>
                      <a:pt x="1" y="122"/>
                    </a:lnTo>
                    <a:lnTo>
                      <a:pt x="0" y="127"/>
                    </a:lnTo>
                    <a:lnTo>
                      <a:pt x="2" y="131"/>
                    </a:lnTo>
                    <a:lnTo>
                      <a:pt x="7" y="132"/>
                    </a:lnTo>
                    <a:lnTo>
                      <a:pt x="11" y="130"/>
                    </a:lnTo>
                    <a:lnTo>
                      <a:pt x="10" y="1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7" name="Freeform 84">
                <a:extLst>
                  <a:ext uri="{FF2B5EF4-FFF2-40B4-BE49-F238E27FC236}">
                    <a16:creationId xmlns:a16="http://schemas.microsoft.com/office/drawing/2014/main" id="{44703F35-72BF-4723-BC8A-F14823DABABF}"/>
                  </a:ext>
                </a:extLst>
              </p:cNvPr>
              <p:cNvSpPr>
                <a:spLocks noChangeArrowheads="1"/>
              </p:cNvSpPr>
              <p:nvPr/>
            </p:nvSpPr>
            <p:spPr bwMode="auto">
              <a:xfrm>
                <a:off x="3101" y="3212"/>
                <a:ext cx="13" cy="21"/>
              </a:xfrm>
              <a:custGeom>
                <a:avLst/>
                <a:gdLst>
                  <a:gd name="T0" fmla="*/ 12 w 13"/>
                  <a:gd name="T1" fmla="*/ 11 h 21"/>
                  <a:gd name="T2" fmla="*/ 12 w 13"/>
                  <a:gd name="T3" fmla="*/ 13 h 21"/>
                  <a:gd name="T4" fmla="*/ 12 w 13"/>
                  <a:gd name="T5" fmla="*/ 11 h 21"/>
                  <a:gd name="T6" fmla="*/ 12 w 13"/>
                  <a:gd name="T7" fmla="*/ 10 h 21"/>
                  <a:gd name="T8" fmla="*/ 12 w 13"/>
                  <a:gd name="T9" fmla="*/ 9 h 21"/>
                  <a:gd name="T10" fmla="*/ 12 w 13"/>
                  <a:gd name="T11" fmla="*/ 8 h 21"/>
                  <a:gd name="T12" fmla="*/ 4 w 13"/>
                  <a:gd name="T13" fmla="*/ 0 h 21"/>
                  <a:gd name="T14" fmla="*/ 0 w 13"/>
                  <a:gd name="T15" fmla="*/ 4 h 21"/>
                  <a:gd name="T16" fmla="*/ 0 w 13"/>
                  <a:gd name="T17" fmla="*/ 10 h 21"/>
                  <a:gd name="T18" fmla="*/ 0 w 13"/>
                  <a:gd name="T19" fmla="*/ 16 h 21"/>
                  <a:gd name="T20" fmla="*/ 4 w 13"/>
                  <a:gd name="T21" fmla="*/ 20 h 21"/>
                  <a:gd name="T22" fmla="*/ 4 w 13"/>
                  <a:gd name="T23" fmla="*/ 21 h 21"/>
                  <a:gd name="T24" fmla="*/ 4 w 13"/>
                  <a:gd name="T25" fmla="*/ 20 h 21"/>
                  <a:gd name="T26" fmla="*/ 8 w 13"/>
                  <a:gd name="T27" fmla="*/ 21 h 21"/>
                  <a:gd name="T28" fmla="*/ 12 w 13"/>
                  <a:gd name="T29" fmla="*/ 20 h 21"/>
                  <a:gd name="T30" fmla="*/ 13 w 13"/>
                  <a:gd name="T31" fmla="*/ 16 h 21"/>
                  <a:gd name="T32" fmla="*/ 12 w 13"/>
                  <a:gd name="T33" fmla="*/ 13 h 21"/>
                  <a:gd name="T34" fmla="*/ 12 w 13"/>
                  <a:gd name="T3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21">
                    <a:moveTo>
                      <a:pt x="12" y="11"/>
                    </a:moveTo>
                    <a:lnTo>
                      <a:pt x="12" y="13"/>
                    </a:lnTo>
                    <a:lnTo>
                      <a:pt x="12" y="11"/>
                    </a:lnTo>
                    <a:lnTo>
                      <a:pt x="12" y="10"/>
                    </a:lnTo>
                    <a:lnTo>
                      <a:pt x="12" y="9"/>
                    </a:lnTo>
                    <a:lnTo>
                      <a:pt x="12" y="8"/>
                    </a:lnTo>
                    <a:lnTo>
                      <a:pt x="4" y="0"/>
                    </a:lnTo>
                    <a:lnTo>
                      <a:pt x="0" y="4"/>
                    </a:lnTo>
                    <a:lnTo>
                      <a:pt x="0" y="10"/>
                    </a:lnTo>
                    <a:lnTo>
                      <a:pt x="0" y="16"/>
                    </a:lnTo>
                    <a:lnTo>
                      <a:pt x="4" y="20"/>
                    </a:lnTo>
                    <a:lnTo>
                      <a:pt x="4" y="21"/>
                    </a:lnTo>
                    <a:lnTo>
                      <a:pt x="4" y="20"/>
                    </a:lnTo>
                    <a:lnTo>
                      <a:pt x="8" y="21"/>
                    </a:lnTo>
                    <a:lnTo>
                      <a:pt x="12" y="20"/>
                    </a:lnTo>
                    <a:lnTo>
                      <a:pt x="13" y="16"/>
                    </a:lnTo>
                    <a:lnTo>
                      <a:pt x="12" y="13"/>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8" name="Freeform 85">
                <a:extLst>
                  <a:ext uri="{FF2B5EF4-FFF2-40B4-BE49-F238E27FC236}">
                    <a16:creationId xmlns:a16="http://schemas.microsoft.com/office/drawing/2014/main" id="{B32A37D7-7526-42CD-93F3-67B00BE022F5}"/>
                  </a:ext>
                </a:extLst>
              </p:cNvPr>
              <p:cNvSpPr>
                <a:spLocks noChangeArrowheads="1"/>
              </p:cNvSpPr>
              <p:nvPr/>
            </p:nvSpPr>
            <p:spPr bwMode="auto">
              <a:xfrm>
                <a:off x="3105" y="3223"/>
                <a:ext cx="70" cy="66"/>
              </a:xfrm>
              <a:custGeom>
                <a:avLst/>
                <a:gdLst>
                  <a:gd name="T0" fmla="*/ 67 w 70"/>
                  <a:gd name="T1" fmla="*/ 55 h 66"/>
                  <a:gd name="T2" fmla="*/ 67 w 70"/>
                  <a:gd name="T3" fmla="*/ 55 h 66"/>
                  <a:gd name="T4" fmla="*/ 8 w 70"/>
                  <a:gd name="T5" fmla="*/ 0 h 66"/>
                  <a:gd name="T6" fmla="*/ 0 w 70"/>
                  <a:gd name="T7" fmla="*/ 10 h 66"/>
                  <a:gd name="T8" fmla="*/ 60 w 70"/>
                  <a:gd name="T9" fmla="*/ 65 h 66"/>
                  <a:gd name="T10" fmla="*/ 65 w 70"/>
                  <a:gd name="T11" fmla="*/ 66 h 66"/>
                  <a:gd name="T12" fmla="*/ 69 w 70"/>
                  <a:gd name="T13" fmla="*/ 64 h 66"/>
                  <a:gd name="T14" fmla="*/ 70 w 70"/>
                  <a:gd name="T15" fmla="*/ 59 h 66"/>
                  <a:gd name="T16" fmla="*/ 67 w 70"/>
                  <a:gd name="T17" fmla="*/ 5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6">
                    <a:moveTo>
                      <a:pt x="67" y="55"/>
                    </a:moveTo>
                    <a:lnTo>
                      <a:pt x="67" y="55"/>
                    </a:lnTo>
                    <a:lnTo>
                      <a:pt x="8" y="0"/>
                    </a:lnTo>
                    <a:lnTo>
                      <a:pt x="0" y="10"/>
                    </a:lnTo>
                    <a:lnTo>
                      <a:pt x="60" y="65"/>
                    </a:lnTo>
                    <a:lnTo>
                      <a:pt x="65" y="66"/>
                    </a:lnTo>
                    <a:lnTo>
                      <a:pt x="69" y="64"/>
                    </a:lnTo>
                    <a:lnTo>
                      <a:pt x="70" y="59"/>
                    </a:lnTo>
                    <a:lnTo>
                      <a:pt x="6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69" name="Freeform 86">
                <a:extLst>
                  <a:ext uri="{FF2B5EF4-FFF2-40B4-BE49-F238E27FC236}">
                    <a16:creationId xmlns:a16="http://schemas.microsoft.com/office/drawing/2014/main" id="{E1EC2F4B-EBB9-436A-AC52-5B85E87256A5}"/>
                  </a:ext>
                </a:extLst>
              </p:cNvPr>
              <p:cNvSpPr>
                <a:spLocks noChangeArrowheads="1"/>
              </p:cNvSpPr>
              <p:nvPr/>
            </p:nvSpPr>
            <p:spPr bwMode="auto">
              <a:xfrm>
                <a:off x="3165" y="3277"/>
                <a:ext cx="21" cy="13"/>
              </a:xfrm>
              <a:custGeom>
                <a:avLst/>
                <a:gdLst>
                  <a:gd name="T0" fmla="*/ 11 w 21"/>
                  <a:gd name="T1" fmla="*/ 1 h 13"/>
                  <a:gd name="T2" fmla="*/ 12 w 21"/>
                  <a:gd name="T3" fmla="*/ 1 h 13"/>
                  <a:gd name="T4" fmla="*/ 11 w 21"/>
                  <a:gd name="T5" fmla="*/ 1 h 13"/>
                  <a:gd name="T6" fmla="*/ 10 w 21"/>
                  <a:gd name="T7" fmla="*/ 1 h 13"/>
                  <a:gd name="T8" fmla="*/ 7 w 21"/>
                  <a:gd name="T9" fmla="*/ 1 h 13"/>
                  <a:gd name="T10" fmla="*/ 0 w 21"/>
                  <a:gd name="T11" fmla="*/ 11 h 13"/>
                  <a:gd name="T12" fmla="*/ 5 w 21"/>
                  <a:gd name="T13" fmla="*/ 13 h 13"/>
                  <a:gd name="T14" fmla="*/ 10 w 21"/>
                  <a:gd name="T15" fmla="*/ 13 h 13"/>
                  <a:gd name="T16" fmla="*/ 16 w 21"/>
                  <a:gd name="T17" fmla="*/ 13 h 13"/>
                  <a:gd name="T18" fmla="*/ 20 w 21"/>
                  <a:gd name="T19" fmla="*/ 8 h 13"/>
                  <a:gd name="T20" fmla="*/ 21 w 21"/>
                  <a:gd name="T21" fmla="*/ 8 h 13"/>
                  <a:gd name="T22" fmla="*/ 20 w 21"/>
                  <a:gd name="T23" fmla="*/ 8 h 13"/>
                  <a:gd name="T24" fmla="*/ 21 w 21"/>
                  <a:gd name="T25" fmla="*/ 5 h 13"/>
                  <a:gd name="T26" fmla="*/ 20 w 21"/>
                  <a:gd name="T27" fmla="*/ 1 h 13"/>
                  <a:gd name="T28" fmla="*/ 16 w 21"/>
                  <a:gd name="T29" fmla="*/ 0 h 13"/>
                  <a:gd name="T30" fmla="*/ 12 w 21"/>
                  <a:gd name="T31" fmla="*/ 1 h 13"/>
                  <a:gd name="T32" fmla="*/ 11 w 21"/>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3">
                    <a:moveTo>
                      <a:pt x="11" y="1"/>
                    </a:moveTo>
                    <a:lnTo>
                      <a:pt x="12" y="1"/>
                    </a:lnTo>
                    <a:lnTo>
                      <a:pt x="11" y="1"/>
                    </a:lnTo>
                    <a:lnTo>
                      <a:pt x="10" y="1"/>
                    </a:lnTo>
                    <a:lnTo>
                      <a:pt x="7" y="1"/>
                    </a:lnTo>
                    <a:lnTo>
                      <a:pt x="0" y="11"/>
                    </a:lnTo>
                    <a:lnTo>
                      <a:pt x="5" y="13"/>
                    </a:lnTo>
                    <a:lnTo>
                      <a:pt x="10" y="13"/>
                    </a:lnTo>
                    <a:lnTo>
                      <a:pt x="16" y="13"/>
                    </a:lnTo>
                    <a:lnTo>
                      <a:pt x="20" y="8"/>
                    </a:lnTo>
                    <a:lnTo>
                      <a:pt x="21" y="8"/>
                    </a:lnTo>
                    <a:lnTo>
                      <a:pt x="20" y="8"/>
                    </a:lnTo>
                    <a:lnTo>
                      <a:pt x="21" y="5"/>
                    </a:lnTo>
                    <a:lnTo>
                      <a:pt x="20" y="1"/>
                    </a:lnTo>
                    <a:lnTo>
                      <a:pt x="16" y="0"/>
                    </a:lnTo>
                    <a:lnTo>
                      <a:pt x="12" y="1"/>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0" name="Freeform 87">
                <a:extLst>
                  <a:ext uri="{FF2B5EF4-FFF2-40B4-BE49-F238E27FC236}">
                    <a16:creationId xmlns:a16="http://schemas.microsoft.com/office/drawing/2014/main" id="{E1CE9003-1C5F-41C7-B657-EEDD442C0950}"/>
                  </a:ext>
                </a:extLst>
              </p:cNvPr>
              <p:cNvSpPr>
                <a:spLocks noChangeArrowheads="1"/>
              </p:cNvSpPr>
              <p:nvPr/>
            </p:nvSpPr>
            <p:spPr bwMode="auto">
              <a:xfrm>
                <a:off x="3176" y="3157"/>
                <a:ext cx="116" cy="128"/>
              </a:xfrm>
              <a:custGeom>
                <a:avLst/>
                <a:gdLst>
                  <a:gd name="T0" fmla="*/ 106 w 116"/>
                  <a:gd name="T1" fmla="*/ 2 h 128"/>
                  <a:gd name="T2" fmla="*/ 105 w 116"/>
                  <a:gd name="T3" fmla="*/ 2 h 128"/>
                  <a:gd name="T4" fmla="*/ 0 w 116"/>
                  <a:gd name="T5" fmla="*/ 121 h 128"/>
                  <a:gd name="T6" fmla="*/ 10 w 116"/>
                  <a:gd name="T7" fmla="*/ 128 h 128"/>
                  <a:gd name="T8" fmla="*/ 114 w 116"/>
                  <a:gd name="T9" fmla="*/ 9 h 128"/>
                  <a:gd name="T10" fmla="*/ 113 w 116"/>
                  <a:gd name="T11" fmla="*/ 9 h 128"/>
                  <a:gd name="T12" fmla="*/ 114 w 116"/>
                  <a:gd name="T13" fmla="*/ 9 h 128"/>
                  <a:gd name="T14" fmla="*/ 116 w 116"/>
                  <a:gd name="T15" fmla="*/ 4 h 128"/>
                  <a:gd name="T16" fmla="*/ 113 w 116"/>
                  <a:gd name="T17" fmla="*/ 1 h 128"/>
                  <a:gd name="T18" fmla="*/ 110 w 116"/>
                  <a:gd name="T19" fmla="*/ 0 h 128"/>
                  <a:gd name="T20" fmla="*/ 105 w 116"/>
                  <a:gd name="T21" fmla="*/ 2 h 128"/>
                  <a:gd name="T22" fmla="*/ 106 w 116"/>
                  <a:gd name="T23" fmla="*/ 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28">
                    <a:moveTo>
                      <a:pt x="106" y="2"/>
                    </a:moveTo>
                    <a:lnTo>
                      <a:pt x="105" y="2"/>
                    </a:lnTo>
                    <a:lnTo>
                      <a:pt x="0" y="121"/>
                    </a:lnTo>
                    <a:lnTo>
                      <a:pt x="10" y="128"/>
                    </a:lnTo>
                    <a:lnTo>
                      <a:pt x="114" y="9"/>
                    </a:lnTo>
                    <a:lnTo>
                      <a:pt x="113" y="9"/>
                    </a:lnTo>
                    <a:lnTo>
                      <a:pt x="114" y="9"/>
                    </a:lnTo>
                    <a:lnTo>
                      <a:pt x="116" y="4"/>
                    </a:lnTo>
                    <a:lnTo>
                      <a:pt x="113" y="1"/>
                    </a:lnTo>
                    <a:lnTo>
                      <a:pt x="110" y="0"/>
                    </a:lnTo>
                    <a:lnTo>
                      <a:pt x="105" y="2"/>
                    </a:lnTo>
                    <a:lnTo>
                      <a:pt x="10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1" name="Freeform 88">
                <a:extLst>
                  <a:ext uri="{FF2B5EF4-FFF2-40B4-BE49-F238E27FC236}">
                    <a16:creationId xmlns:a16="http://schemas.microsoft.com/office/drawing/2014/main" id="{349AB658-5E8E-41BA-A7C4-6CE0D54DE665}"/>
                  </a:ext>
                </a:extLst>
              </p:cNvPr>
              <p:cNvSpPr>
                <a:spLocks noChangeArrowheads="1"/>
              </p:cNvSpPr>
              <p:nvPr/>
            </p:nvSpPr>
            <p:spPr bwMode="auto">
              <a:xfrm>
                <a:off x="2929" y="3279"/>
                <a:ext cx="191" cy="208"/>
              </a:xfrm>
              <a:custGeom>
                <a:avLst/>
                <a:gdLst>
                  <a:gd name="T0" fmla="*/ 190 w 191"/>
                  <a:gd name="T1" fmla="*/ 72 h 208"/>
                  <a:gd name="T2" fmla="*/ 191 w 191"/>
                  <a:gd name="T3" fmla="*/ 70 h 208"/>
                  <a:gd name="T4" fmla="*/ 191 w 191"/>
                  <a:gd name="T5" fmla="*/ 66 h 208"/>
                  <a:gd name="T6" fmla="*/ 191 w 191"/>
                  <a:gd name="T7" fmla="*/ 62 h 208"/>
                  <a:gd name="T8" fmla="*/ 189 w 191"/>
                  <a:gd name="T9" fmla="*/ 60 h 208"/>
                  <a:gd name="T10" fmla="*/ 133 w 191"/>
                  <a:gd name="T11" fmla="*/ 2 h 208"/>
                  <a:gd name="T12" fmla="*/ 129 w 191"/>
                  <a:gd name="T13" fmla="*/ 0 h 208"/>
                  <a:gd name="T14" fmla="*/ 126 w 191"/>
                  <a:gd name="T15" fmla="*/ 0 h 208"/>
                  <a:gd name="T16" fmla="*/ 123 w 191"/>
                  <a:gd name="T17" fmla="*/ 0 h 208"/>
                  <a:gd name="T18" fmla="*/ 120 w 191"/>
                  <a:gd name="T19" fmla="*/ 3 h 208"/>
                  <a:gd name="T20" fmla="*/ 1 w 191"/>
                  <a:gd name="T21" fmla="*/ 138 h 208"/>
                  <a:gd name="T22" fmla="*/ 0 w 191"/>
                  <a:gd name="T23" fmla="*/ 140 h 208"/>
                  <a:gd name="T24" fmla="*/ 0 w 191"/>
                  <a:gd name="T25" fmla="*/ 144 h 208"/>
                  <a:gd name="T26" fmla="*/ 0 w 191"/>
                  <a:gd name="T27" fmla="*/ 148 h 208"/>
                  <a:gd name="T28" fmla="*/ 2 w 191"/>
                  <a:gd name="T29" fmla="*/ 150 h 208"/>
                  <a:gd name="T30" fmla="*/ 62 w 191"/>
                  <a:gd name="T31" fmla="*/ 206 h 208"/>
                  <a:gd name="T32" fmla="*/ 64 w 191"/>
                  <a:gd name="T33" fmla="*/ 208 h 208"/>
                  <a:gd name="T34" fmla="*/ 68 w 191"/>
                  <a:gd name="T35" fmla="*/ 208 h 208"/>
                  <a:gd name="T36" fmla="*/ 72 w 191"/>
                  <a:gd name="T37" fmla="*/ 207 h 208"/>
                  <a:gd name="T38" fmla="*/ 74 w 191"/>
                  <a:gd name="T39" fmla="*/ 206 h 208"/>
                  <a:gd name="T40" fmla="*/ 190 w 191"/>
                  <a:gd name="T41" fmla="*/ 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1" h="208">
                    <a:moveTo>
                      <a:pt x="190" y="72"/>
                    </a:moveTo>
                    <a:lnTo>
                      <a:pt x="191" y="70"/>
                    </a:lnTo>
                    <a:lnTo>
                      <a:pt x="191" y="66"/>
                    </a:lnTo>
                    <a:lnTo>
                      <a:pt x="191" y="62"/>
                    </a:lnTo>
                    <a:lnTo>
                      <a:pt x="189" y="60"/>
                    </a:lnTo>
                    <a:lnTo>
                      <a:pt x="133" y="2"/>
                    </a:lnTo>
                    <a:lnTo>
                      <a:pt x="129" y="0"/>
                    </a:lnTo>
                    <a:lnTo>
                      <a:pt x="126" y="0"/>
                    </a:lnTo>
                    <a:lnTo>
                      <a:pt x="123" y="0"/>
                    </a:lnTo>
                    <a:lnTo>
                      <a:pt x="120" y="3"/>
                    </a:lnTo>
                    <a:lnTo>
                      <a:pt x="1" y="138"/>
                    </a:lnTo>
                    <a:lnTo>
                      <a:pt x="0" y="140"/>
                    </a:lnTo>
                    <a:lnTo>
                      <a:pt x="0" y="144"/>
                    </a:lnTo>
                    <a:lnTo>
                      <a:pt x="0" y="148"/>
                    </a:lnTo>
                    <a:lnTo>
                      <a:pt x="2" y="150"/>
                    </a:lnTo>
                    <a:lnTo>
                      <a:pt x="62" y="206"/>
                    </a:lnTo>
                    <a:lnTo>
                      <a:pt x="64" y="208"/>
                    </a:lnTo>
                    <a:lnTo>
                      <a:pt x="68" y="208"/>
                    </a:lnTo>
                    <a:lnTo>
                      <a:pt x="72" y="207"/>
                    </a:lnTo>
                    <a:lnTo>
                      <a:pt x="74" y="206"/>
                    </a:lnTo>
                    <a:lnTo>
                      <a:pt x="190" y="72"/>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2" name="Freeform 89">
                <a:extLst>
                  <a:ext uri="{FF2B5EF4-FFF2-40B4-BE49-F238E27FC236}">
                    <a16:creationId xmlns:a16="http://schemas.microsoft.com/office/drawing/2014/main" id="{210F3448-D46B-4A22-AE95-AAEC2EA41703}"/>
                  </a:ext>
                </a:extLst>
              </p:cNvPr>
              <p:cNvSpPr>
                <a:spLocks noChangeArrowheads="1"/>
              </p:cNvSpPr>
              <p:nvPr/>
            </p:nvSpPr>
            <p:spPr bwMode="auto">
              <a:xfrm>
                <a:off x="3113" y="3334"/>
                <a:ext cx="13" cy="21"/>
              </a:xfrm>
              <a:custGeom>
                <a:avLst/>
                <a:gdLst>
                  <a:gd name="T0" fmla="*/ 1 w 13"/>
                  <a:gd name="T1" fmla="*/ 9 h 21"/>
                  <a:gd name="T2" fmla="*/ 1 w 13"/>
                  <a:gd name="T3" fmla="*/ 9 h 21"/>
                  <a:gd name="T4" fmla="*/ 1 w 13"/>
                  <a:gd name="T5" fmla="*/ 10 h 21"/>
                  <a:gd name="T6" fmla="*/ 1 w 13"/>
                  <a:gd name="T7" fmla="*/ 11 h 21"/>
                  <a:gd name="T8" fmla="*/ 1 w 13"/>
                  <a:gd name="T9" fmla="*/ 14 h 21"/>
                  <a:gd name="T10" fmla="*/ 11 w 13"/>
                  <a:gd name="T11" fmla="*/ 21 h 21"/>
                  <a:gd name="T12" fmla="*/ 13 w 13"/>
                  <a:gd name="T13" fmla="*/ 16 h 21"/>
                  <a:gd name="T14" fmla="*/ 13 w 13"/>
                  <a:gd name="T15" fmla="*/ 11 h 21"/>
                  <a:gd name="T16" fmla="*/ 13 w 13"/>
                  <a:gd name="T17" fmla="*/ 5 h 21"/>
                  <a:gd name="T18" fmla="*/ 8 w 13"/>
                  <a:gd name="T19" fmla="*/ 1 h 21"/>
                  <a:gd name="T20" fmla="*/ 5 w 13"/>
                  <a:gd name="T21" fmla="*/ 0 h 21"/>
                  <a:gd name="T22" fmla="*/ 1 w 13"/>
                  <a:gd name="T23" fmla="*/ 1 h 21"/>
                  <a:gd name="T24" fmla="*/ 0 w 13"/>
                  <a:gd name="T25" fmla="*/ 5 h 21"/>
                  <a:gd name="T26" fmla="*/ 1 w 13"/>
                  <a:gd name="T27"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1">
                    <a:moveTo>
                      <a:pt x="1" y="9"/>
                    </a:moveTo>
                    <a:lnTo>
                      <a:pt x="1" y="9"/>
                    </a:lnTo>
                    <a:lnTo>
                      <a:pt x="1" y="10"/>
                    </a:lnTo>
                    <a:lnTo>
                      <a:pt x="1" y="11"/>
                    </a:lnTo>
                    <a:lnTo>
                      <a:pt x="1" y="14"/>
                    </a:lnTo>
                    <a:lnTo>
                      <a:pt x="11" y="21"/>
                    </a:lnTo>
                    <a:lnTo>
                      <a:pt x="13" y="16"/>
                    </a:lnTo>
                    <a:lnTo>
                      <a:pt x="13" y="11"/>
                    </a:lnTo>
                    <a:lnTo>
                      <a:pt x="13" y="5"/>
                    </a:lnTo>
                    <a:lnTo>
                      <a:pt x="8" y="1"/>
                    </a:lnTo>
                    <a:lnTo>
                      <a:pt x="5" y="0"/>
                    </a:lnTo>
                    <a:lnTo>
                      <a:pt x="1" y="1"/>
                    </a:lnTo>
                    <a:lnTo>
                      <a:pt x="0" y="5"/>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3" name="Freeform 90">
                <a:extLst>
                  <a:ext uri="{FF2B5EF4-FFF2-40B4-BE49-F238E27FC236}">
                    <a16:creationId xmlns:a16="http://schemas.microsoft.com/office/drawing/2014/main" id="{0E8DB45F-E85D-47A5-8347-9C21A633F7B3}"/>
                  </a:ext>
                </a:extLst>
              </p:cNvPr>
              <p:cNvSpPr>
                <a:spLocks noChangeArrowheads="1"/>
              </p:cNvSpPr>
              <p:nvPr/>
            </p:nvSpPr>
            <p:spPr bwMode="auto">
              <a:xfrm>
                <a:off x="3057" y="3276"/>
                <a:ext cx="64" cy="67"/>
              </a:xfrm>
              <a:custGeom>
                <a:avLst/>
                <a:gdLst>
                  <a:gd name="T0" fmla="*/ 1 w 64"/>
                  <a:gd name="T1" fmla="*/ 9 h 67"/>
                  <a:gd name="T2" fmla="*/ 1 w 64"/>
                  <a:gd name="T3" fmla="*/ 8 h 67"/>
                  <a:gd name="T4" fmla="*/ 57 w 64"/>
                  <a:gd name="T5" fmla="*/ 67 h 67"/>
                  <a:gd name="T6" fmla="*/ 64 w 64"/>
                  <a:gd name="T7" fmla="*/ 59 h 67"/>
                  <a:gd name="T8" fmla="*/ 8 w 64"/>
                  <a:gd name="T9" fmla="*/ 1 h 67"/>
                  <a:gd name="T10" fmla="*/ 8 w 64"/>
                  <a:gd name="T11" fmla="*/ 0 h 67"/>
                  <a:gd name="T12" fmla="*/ 8 w 64"/>
                  <a:gd name="T13" fmla="*/ 1 h 67"/>
                  <a:gd name="T14" fmla="*/ 5 w 64"/>
                  <a:gd name="T15" fmla="*/ 0 h 67"/>
                  <a:gd name="T16" fmla="*/ 1 w 64"/>
                  <a:gd name="T17" fmla="*/ 1 h 67"/>
                  <a:gd name="T18" fmla="*/ 0 w 64"/>
                  <a:gd name="T19" fmla="*/ 5 h 67"/>
                  <a:gd name="T20" fmla="*/ 1 w 64"/>
                  <a:gd name="T21" fmla="*/ 8 h 67"/>
                  <a:gd name="T22" fmla="*/ 1 w 64"/>
                  <a:gd name="T23"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7">
                    <a:moveTo>
                      <a:pt x="1" y="9"/>
                    </a:moveTo>
                    <a:lnTo>
                      <a:pt x="1" y="8"/>
                    </a:lnTo>
                    <a:lnTo>
                      <a:pt x="57" y="67"/>
                    </a:lnTo>
                    <a:lnTo>
                      <a:pt x="64" y="59"/>
                    </a:lnTo>
                    <a:lnTo>
                      <a:pt x="8" y="1"/>
                    </a:lnTo>
                    <a:lnTo>
                      <a:pt x="8" y="0"/>
                    </a:lnTo>
                    <a:lnTo>
                      <a:pt x="8" y="1"/>
                    </a:lnTo>
                    <a:lnTo>
                      <a:pt x="5" y="0"/>
                    </a:lnTo>
                    <a:lnTo>
                      <a:pt x="1" y="1"/>
                    </a:lnTo>
                    <a:lnTo>
                      <a:pt x="0" y="5"/>
                    </a:lnTo>
                    <a:lnTo>
                      <a:pt x="1" y="8"/>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4" name="Freeform 91">
                <a:extLst>
                  <a:ext uri="{FF2B5EF4-FFF2-40B4-BE49-F238E27FC236}">
                    <a16:creationId xmlns:a16="http://schemas.microsoft.com/office/drawing/2014/main" id="{EC91A2BD-47CD-4A95-ACD4-ABC1B076E4E8}"/>
                  </a:ext>
                </a:extLst>
              </p:cNvPr>
              <p:cNvSpPr>
                <a:spLocks noChangeArrowheads="1"/>
              </p:cNvSpPr>
              <p:nvPr/>
            </p:nvSpPr>
            <p:spPr bwMode="auto">
              <a:xfrm>
                <a:off x="3043" y="3273"/>
                <a:ext cx="22" cy="15"/>
              </a:xfrm>
              <a:custGeom>
                <a:avLst/>
                <a:gdLst>
                  <a:gd name="T0" fmla="*/ 11 w 22"/>
                  <a:gd name="T1" fmla="*/ 12 h 15"/>
                  <a:gd name="T2" fmla="*/ 11 w 22"/>
                  <a:gd name="T3" fmla="*/ 12 h 15"/>
                  <a:gd name="T4" fmla="*/ 12 w 22"/>
                  <a:gd name="T5" fmla="*/ 12 h 15"/>
                  <a:gd name="T6" fmla="*/ 14 w 22"/>
                  <a:gd name="T7" fmla="*/ 12 h 15"/>
                  <a:gd name="T8" fmla="*/ 15 w 22"/>
                  <a:gd name="T9" fmla="*/ 12 h 15"/>
                  <a:gd name="T10" fmla="*/ 22 w 22"/>
                  <a:gd name="T11" fmla="*/ 3 h 15"/>
                  <a:gd name="T12" fmla="*/ 16 w 22"/>
                  <a:gd name="T13" fmla="*/ 0 h 15"/>
                  <a:gd name="T14" fmla="*/ 12 w 22"/>
                  <a:gd name="T15" fmla="*/ 0 h 15"/>
                  <a:gd name="T16" fmla="*/ 6 w 22"/>
                  <a:gd name="T17" fmla="*/ 0 h 15"/>
                  <a:gd name="T18" fmla="*/ 2 w 22"/>
                  <a:gd name="T19" fmla="*/ 5 h 15"/>
                  <a:gd name="T20" fmla="*/ 0 w 22"/>
                  <a:gd name="T21" fmla="*/ 10 h 15"/>
                  <a:gd name="T22" fmla="*/ 3 w 22"/>
                  <a:gd name="T23" fmla="*/ 14 h 15"/>
                  <a:gd name="T24" fmla="*/ 8 w 22"/>
                  <a:gd name="T25" fmla="*/ 15 h 15"/>
                  <a:gd name="T26" fmla="*/ 11 w 22"/>
                  <a:gd name="T27"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5">
                    <a:moveTo>
                      <a:pt x="11" y="12"/>
                    </a:moveTo>
                    <a:lnTo>
                      <a:pt x="11" y="12"/>
                    </a:lnTo>
                    <a:lnTo>
                      <a:pt x="12" y="12"/>
                    </a:lnTo>
                    <a:lnTo>
                      <a:pt x="14" y="12"/>
                    </a:lnTo>
                    <a:lnTo>
                      <a:pt x="15" y="12"/>
                    </a:lnTo>
                    <a:lnTo>
                      <a:pt x="22" y="3"/>
                    </a:lnTo>
                    <a:lnTo>
                      <a:pt x="16" y="0"/>
                    </a:lnTo>
                    <a:lnTo>
                      <a:pt x="12" y="0"/>
                    </a:lnTo>
                    <a:lnTo>
                      <a:pt x="6" y="0"/>
                    </a:lnTo>
                    <a:lnTo>
                      <a:pt x="2" y="5"/>
                    </a:lnTo>
                    <a:lnTo>
                      <a:pt x="0" y="10"/>
                    </a:lnTo>
                    <a:lnTo>
                      <a:pt x="3" y="14"/>
                    </a:lnTo>
                    <a:lnTo>
                      <a:pt x="8" y="15"/>
                    </a:lnTo>
                    <a:lnTo>
                      <a:pt x="1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5" name="Freeform 92">
                <a:extLst>
                  <a:ext uri="{FF2B5EF4-FFF2-40B4-BE49-F238E27FC236}">
                    <a16:creationId xmlns:a16="http://schemas.microsoft.com/office/drawing/2014/main" id="{EAE6CC4C-F5EC-4E7B-BA81-9F0AAD0061D1}"/>
                  </a:ext>
                </a:extLst>
              </p:cNvPr>
              <p:cNvSpPr>
                <a:spLocks noChangeArrowheads="1"/>
              </p:cNvSpPr>
              <p:nvPr/>
            </p:nvSpPr>
            <p:spPr bwMode="auto">
              <a:xfrm>
                <a:off x="2924" y="3278"/>
                <a:ext cx="130" cy="145"/>
              </a:xfrm>
              <a:custGeom>
                <a:avLst/>
                <a:gdLst>
                  <a:gd name="T0" fmla="*/ 11 w 130"/>
                  <a:gd name="T1" fmla="*/ 143 h 145"/>
                  <a:gd name="T2" fmla="*/ 11 w 130"/>
                  <a:gd name="T3" fmla="*/ 143 h 145"/>
                  <a:gd name="T4" fmla="*/ 130 w 130"/>
                  <a:gd name="T5" fmla="*/ 7 h 145"/>
                  <a:gd name="T6" fmla="*/ 121 w 130"/>
                  <a:gd name="T7" fmla="*/ 0 h 145"/>
                  <a:gd name="T8" fmla="*/ 1 w 130"/>
                  <a:gd name="T9" fmla="*/ 135 h 145"/>
                  <a:gd name="T10" fmla="*/ 0 w 130"/>
                  <a:gd name="T11" fmla="*/ 140 h 145"/>
                  <a:gd name="T12" fmla="*/ 2 w 130"/>
                  <a:gd name="T13" fmla="*/ 144 h 145"/>
                  <a:gd name="T14" fmla="*/ 7 w 130"/>
                  <a:gd name="T15" fmla="*/ 145 h 145"/>
                  <a:gd name="T16" fmla="*/ 11 w 130"/>
                  <a:gd name="T17" fmla="*/ 1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45">
                    <a:moveTo>
                      <a:pt x="11" y="143"/>
                    </a:moveTo>
                    <a:lnTo>
                      <a:pt x="11" y="143"/>
                    </a:lnTo>
                    <a:lnTo>
                      <a:pt x="130" y="7"/>
                    </a:lnTo>
                    <a:lnTo>
                      <a:pt x="121" y="0"/>
                    </a:lnTo>
                    <a:lnTo>
                      <a:pt x="1" y="135"/>
                    </a:lnTo>
                    <a:lnTo>
                      <a:pt x="0" y="140"/>
                    </a:lnTo>
                    <a:lnTo>
                      <a:pt x="2" y="144"/>
                    </a:lnTo>
                    <a:lnTo>
                      <a:pt x="7" y="145"/>
                    </a:lnTo>
                    <a:lnTo>
                      <a:pt x="11"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6" name="Freeform 93">
                <a:extLst>
                  <a:ext uri="{FF2B5EF4-FFF2-40B4-BE49-F238E27FC236}">
                    <a16:creationId xmlns:a16="http://schemas.microsoft.com/office/drawing/2014/main" id="{C1386895-41A3-4AD1-A137-58802B898EE9}"/>
                  </a:ext>
                </a:extLst>
              </p:cNvPr>
              <p:cNvSpPr>
                <a:spLocks noChangeArrowheads="1"/>
              </p:cNvSpPr>
              <p:nvPr/>
            </p:nvSpPr>
            <p:spPr bwMode="auto">
              <a:xfrm>
                <a:off x="2923" y="3413"/>
                <a:ext cx="13" cy="21"/>
              </a:xfrm>
              <a:custGeom>
                <a:avLst/>
                <a:gdLst>
                  <a:gd name="T0" fmla="*/ 12 w 13"/>
                  <a:gd name="T1" fmla="*/ 12 h 21"/>
                  <a:gd name="T2" fmla="*/ 12 w 13"/>
                  <a:gd name="T3" fmla="*/ 12 h 21"/>
                  <a:gd name="T4" fmla="*/ 12 w 13"/>
                  <a:gd name="T5" fmla="*/ 11 h 21"/>
                  <a:gd name="T6" fmla="*/ 12 w 13"/>
                  <a:gd name="T7" fmla="*/ 10 h 21"/>
                  <a:gd name="T8" fmla="*/ 12 w 13"/>
                  <a:gd name="T9" fmla="*/ 8 h 21"/>
                  <a:gd name="T10" fmla="*/ 2 w 13"/>
                  <a:gd name="T11" fmla="*/ 0 h 21"/>
                  <a:gd name="T12" fmla="*/ 0 w 13"/>
                  <a:gd name="T13" fmla="*/ 5 h 21"/>
                  <a:gd name="T14" fmla="*/ 0 w 13"/>
                  <a:gd name="T15" fmla="*/ 10 h 21"/>
                  <a:gd name="T16" fmla="*/ 0 w 13"/>
                  <a:gd name="T17" fmla="*/ 16 h 21"/>
                  <a:gd name="T18" fmla="*/ 5 w 13"/>
                  <a:gd name="T19" fmla="*/ 20 h 21"/>
                  <a:gd name="T20" fmla="*/ 8 w 13"/>
                  <a:gd name="T21" fmla="*/ 21 h 21"/>
                  <a:gd name="T22" fmla="*/ 12 w 13"/>
                  <a:gd name="T23" fmla="*/ 20 h 21"/>
                  <a:gd name="T24" fmla="*/ 13 w 13"/>
                  <a:gd name="T25" fmla="*/ 16 h 21"/>
                  <a:gd name="T26" fmla="*/ 12 w 13"/>
                  <a:gd name="T2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1">
                    <a:moveTo>
                      <a:pt x="12" y="12"/>
                    </a:moveTo>
                    <a:lnTo>
                      <a:pt x="12" y="12"/>
                    </a:lnTo>
                    <a:lnTo>
                      <a:pt x="12" y="11"/>
                    </a:lnTo>
                    <a:lnTo>
                      <a:pt x="12" y="10"/>
                    </a:lnTo>
                    <a:lnTo>
                      <a:pt x="12" y="8"/>
                    </a:lnTo>
                    <a:lnTo>
                      <a:pt x="2" y="0"/>
                    </a:lnTo>
                    <a:lnTo>
                      <a:pt x="0" y="5"/>
                    </a:lnTo>
                    <a:lnTo>
                      <a:pt x="0" y="10"/>
                    </a:lnTo>
                    <a:lnTo>
                      <a:pt x="0" y="16"/>
                    </a:lnTo>
                    <a:lnTo>
                      <a:pt x="5" y="20"/>
                    </a:lnTo>
                    <a:lnTo>
                      <a:pt x="8" y="21"/>
                    </a:lnTo>
                    <a:lnTo>
                      <a:pt x="12" y="20"/>
                    </a:lnTo>
                    <a:lnTo>
                      <a:pt x="13" y="16"/>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7" name="Freeform 94">
                <a:extLst>
                  <a:ext uri="{FF2B5EF4-FFF2-40B4-BE49-F238E27FC236}">
                    <a16:creationId xmlns:a16="http://schemas.microsoft.com/office/drawing/2014/main" id="{06F8D99A-76C6-4223-88CC-AA0C48B12026}"/>
                  </a:ext>
                </a:extLst>
              </p:cNvPr>
              <p:cNvSpPr>
                <a:spLocks noChangeArrowheads="1"/>
              </p:cNvSpPr>
              <p:nvPr/>
            </p:nvSpPr>
            <p:spPr bwMode="auto">
              <a:xfrm>
                <a:off x="2928" y="3425"/>
                <a:ext cx="68" cy="65"/>
              </a:xfrm>
              <a:custGeom>
                <a:avLst/>
                <a:gdLst>
                  <a:gd name="T0" fmla="*/ 67 w 68"/>
                  <a:gd name="T1" fmla="*/ 56 h 65"/>
                  <a:gd name="T2" fmla="*/ 67 w 68"/>
                  <a:gd name="T3" fmla="*/ 56 h 65"/>
                  <a:gd name="T4" fmla="*/ 7 w 68"/>
                  <a:gd name="T5" fmla="*/ 0 h 65"/>
                  <a:gd name="T6" fmla="*/ 0 w 68"/>
                  <a:gd name="T7" fmla="*/ 8 h 65"/>
                  <a:gd name="T8" fmla="*/ 59 w 68"/>
                  <a:gd name="T9" fmla="*/ 64 h 65"/>
                  <a:gd name="T10" fmla="*/ 63 w 68"/>
                  <a:gd name="T11" fmla="*/ 65 h 65"/>
                  <a:gd name="T12" fmla="*/ 67 w 68"/>
                  <a:gd name="T13" fmla="*/ 64 h 65"/>
                  <a:gd name="T14" fmla="*/ 68 w 68"/>
                  <a:gd name="T15" fmla="*/ 60 h 65"/>
                  <a:gd name="T16" fmla="*/ 67 w 68"/>
                  <a:gd name="T17"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5">
                    <a:moveTo>
                      <a:pt x="67" y="56"/>
                    </a:moveTo>
                    <a:lnTo>
                      <a:pt x="67" y="56"/>
                    </a:lnTo>
                    <a:lnTo>
                      <a:pt x="7" y="0"/>
                    </a:lnTo>
                    <a:lnTo>
                      <a:pt x="0" y="8"/>
                    </a:lnTo>
                    <a:lnTo>
                      <a:pt x="59" y="64"/>
                    </a:lnTo>
                    <a:lnTo>
                      <a:pt x="63" y="65"/>
                    </a:lnTo>
                    <a:lnTo>
                      <a:pt x="67" y="64"/>
                    </a:lnTo>
                    <a:lnTo>
                      <a:pt x="68" y="60"/>
                    </a:lnTo>
                    <a:lnTo>
                      <a:pt x="6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8" name="Freeform 95">
                <a:extLst>
                  <a:ext uri="{FF2B5EF4-FFF2-40B4-BE49-F238E27FC236}">
                    <a16:creationId xmlns:a16="http://schemas.microsoft.com/office/drawing/2014/main" id="{D3C07DB8-4BFF-46BB-999F-9B27BB2CF16F}"/>
                  </a:ext>
                </a:extLst>
              </p:cNvPr>
              <p:cNvSpPr>
                <a:spLocks noChangeArrowheads="1"/>
              </p:cNvSpPr>
              <p:nvPr/>
            </p:nvSpPr>
            <p:spPr bwMode="auto">
              <a:xfrm>
                <a:off x="2987" y="3479"/>
                <a:ext cx="22" cy="15"/>
              </a:xfrm>
              <a:custGeom>
                <a:avLst/>
                <a:gdLst>
                  <a:gd name="T0" fmla="*/ 11 w 22"/>
                  <a:gd name="T1" fmla="*/ 2 h 15"/>
                  <a:gd name="T2" fmla="*/ 12 w 22"/>
                  <a:gd name="T3" fmla="*/ 1 h 15"/>
                  <a:gd name="T4" fmla="*/ 11 w 22"/>
                  <a:gd name="T5" fmla="*/ 1 h 15"/>
                  <a:gd name="T6" fmla="*/ 10 w 22"/>
                  <a:gd name="T7" fmla="*/ 2 h 15"/>
                  <a:gd name="T8" fmla="*/ 9 w 22"/>
                  <a:gd name="T9" fmla="*/ 2 h 15"/>
                  <a:gd name="T10" fmla="*/ 8 w 22"/>
                  <a:gd name="T11" fmla="*/ 2 h 15"/>
                  <a:gd name="T12" fmla="*/ 0 w 22"/>
                  <a:gd name="T13" fmla="*/ 10 h 15"/>
                  <a:gd name="T14" fmla="*/ 4 w 22"/>
                  <a:gd name="T15" fmla="*/ 15 h 15"/>
                  <a:gd name="T16" fmla="*/ 10 w 22"/>
                  <a:gd name="T17" fmla="*/ 15 h 15"/>
                  <a:gd name="T18" fmla="*/ 16 w 22"/>
                  <a:gd name="T19" fmla="*/ 13 h 15"/>
                  <a:gd name="T20" fmla="*/ 20 w 22"/>
                  <a:gd name="T21" fmla="*/ 11 h 15"/>
                  <a:gd name="T22" fmla="*/ 21 w 22"/>
                  <a:gd name="T23" fmla="*/ 10 h 15"/>
                  <a:gd name="T24" fmla="*/ 20 w 22"/>
                  <a:gd name="T25" fmla="*/ 11 h 15"/>
                  <a:gd name="T26" fmla="*/ 22 w 22"/>
                  <a:gd name="T27" fmla="*/ 6 h 15"/>
                  <a:gd name="T28" fmla="*/ 21 w 22"/>
                  <a:gd name="T29" fmla="*/ 2 h 15"/>
                  <a:gd name="T30" fmla="*/ 17 w 22"/>
                  <a:gd name="T31" fmla="*/ 0 h 15"/>
                  <a:gd name="T32" fmla="*/ 12 w 22"/>
                  <a:gd name="T33" fmla="*/ 1 h 15"/>
                  <a:gd name="T34" fmla="*/ 11 w 22"/>
                  <a:gd name="T3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5">
                    <a:moveTo>
                      <a:pt x="11" y="2"/>
                    </a:moveTo>
                    <a:lnTo>
                      <a:pt x="12" y="1"/>
                    </a:lnTo>
                    <a:lnTo>
                      <a:pt x="11" y="1"/>
                    </a:lnTo>
                    <a:lnTo>
                      <a:pt x="10" y="2"/>
                    </a:lnTo>
                    <a:lnTo>
                      <a:pt x="9" y="2"/>
                    </a:lnTo>
                    <a:lnTo>
                      <a:pt x="8" y="2"/>
                    </a:lnTo>
                    <a:lnTo>
                      <a:pt x="0" y="10"/>
                    </a:lnTo>
                    <a:lnTo>
                      <a:pt x="4" y="15"/>
                    </a:lnTo>
                    <a:lnTo>
                      <a:pt x="10" y="15"/>
                    </a:lnTo>
                    <a:lnTo>
                      <a:pt x="16" y="13"/>
                    </a:lnTo>
                    <a:lnTo>
                      <a:pt x="20" y="11"/>
                    </a:lnTo>
                    <a:lnTo>
                      <a:pt x="21" y="10"/>
                    </a:lnTo>
                    <a:lnTo>
                      <a:pt x="20" y="11"/>
                    </a:lnTo>
                    <a:lnTo>
                      <a:pt x="22" y="6"/>
                    </a:lnTo>
                    <a:lnTo>
                      <a:pt x="21" y="2"/>
                    </a:lnTo>
                    <a:lnTo>
                      <a:pt x="17" y="0"/>
                    </a:lnTo>
                    <a:lnTo>
                      <a:pt x="12" y="1"/>
                    </a:lnTo>
                    <a:lnTo>
                      <a:pt x="1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79" name="Freeform 96">
                <a:extLst>
                  <a:ext uri="{FF2B5EF4-FFF2-40B4-BE49-F238E27FC236}">
                    <a16:creationId xmlns:a16="http://schemas.microsoft.com/office/drawing/2014/main" id="{A74B68BA-BC45-477E-B06E-B1BAD4665652}"/>
                  </a:ext>
                </a:extLst>
              </p:cNvPr>
              <p:cNvSpPr>
                <a:spLocks noChangeArrowheads="1"/>
              </p:cNvSpPr>
              <p:nvPr/>
            </p:nvSpPr>
            <p:spPr bwMode="auto">
              <a:xfrm>
                <a:off x="2998" y="3345"/>
                <a:ext cx="127" cy="144"/>
              </a:xfrm>
              <a:custGeom>
                <a:avLst/>
                <a:gdLst>
                  <a:gd name="T0" fmla="*/ 116 w 127"/>
                  <a:gd name="T1" fmla="*/ 3 h 144"/>
                  <a:gd name="T2" fmla="*/ 116 w 127"/>
                  <a:gd name="T3" fmla="*/ 3 h 144"/>
                  <a:gd name="T4" fmla="*/ 0 w 127"/>
                  <a:gd name="T5" fmla="*/ 136 h 144"/>
                  <a:gd name="T6" fmla="*/ 10 w 127"/>
                  <a:gd name="T7" fmla="*/ 144 h 144"/>
                  <a:gd name="T8" fmla="*/ 126 w 127"/>
                  <a:gd name="T9" fmla="*/ 10 h 144"/>
                  <a:gd name="T10" fmla="*/ 127 w 127"/>
                  <a:gd name="T11" fmla="*/ 5 h 144"/>
                  <a:gd name="T12" fmla="*/ 124 w 127"/>
                  <a:gd name="T13" fmla="*/ 1 h 144"/>
                  <a:gd name="T14" fmla="*/ 121 w 127"/>
                  <a:gd name="T15" fmla="*/ 0 h 144"/>
                  <a:gd name="T16" fmla="*/ 116 w 127"/>
                  <a:gd name="T17" fmla="*/ 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44">
                    <a:moveTo>
                      <a:pt x="116" y="3"/>
                    </a:moveTo>
                    <a:lnTo>
                      <a:pt x="116" y="3"/>
                    </a:lnTo>
                    <a:lnTo>
                      <a:pt x="0" y="136"/>
                    </a:lnTo>
                    <a:lnTo>
                      <a:pt x="10" y="144"/>
                    </a:lnTo>
                    <a:lnTo>
                      <a:pt x="126" y="10"/>
                    </a:lnTo>
                    <a:lnTo>
                      <a:pt x="127" y="5"/>
                    </a:lnTo>
                    <a:lnTo>
                      <a:pt x="124" y="1"/>
                    </a:lnTo>
                    <a:lnTo>
                      <a:pt x="121" y="0"/>
                    </a:lnTo>
                    <a:lnTo>
                      <a:pt x="11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0" name="Freeform 97">
                <a:extLst>
                  <a:ext uri="{FF2B5EF4-FFF2-40B4-BE49-F238E27FC236}">
                    <a16:creationId xmlns:a16="http://schemas.microsoft.com/office/drawing/2014/main" id="{5F8172D6-2522-430E-BF01-D4D0FA01F5FC}"/>
                  </a:ext>
                </a:extLst>
              </p:cNvPr>
              <p:cNvSpPr>
                <a:spLocks noChangeArrowheads="1"/>
              </p:cNvSpPr>
              <p:nvPr/>
            </p:nvSpPr>
            <p:spPr bwMode="auto">
              <a:xfrm>
                <a:off x="2835" y="3474"/>
                <a:ext cx="116" cy="118"/>
              </a:xfrm>
              <a:custGeom>
                <a:avLst/>
                <a:gdLst>
                  <a:gd name="T0" fmla="*/ 113 w 116"/>
                  <a:gd name="T1" fmla="*/ 72 h 118"/>
                  <a:gd name="T2" fmla="*/ 116 w 116"/>
                  <a:gd name="T3" fmla="*/ 68 h 118"/>
                  <a:gd name="T4" fmla="*/ 116 w 116"/>
                  <a:gd name="T5" fmla="*/ 66 h 118"/>
                  <a:gd name="T6" fmla="*/ 115 w 116"/>
                  <a:gd name="T7" fmla="*/ 62 h 118"/>
                  <a:gd name="T8" fmla="*/ 112 w 116"/>
                  <a:gd name="T9" fmla="*/ 60 h 118"/>
                  <a:gd name="T10" fmla="*/ 54 w 116"/>
                  <a:gd name="T11" fmla="*/ 2 h 118"/>
                  <a:gd name="T12" fmla="*/ 51 w 116"/>
                  <a:gd name="T13" fmla="*/ 0 h 118"/>
                  <a:gd name="T14" fmla="*/ 48 w 116"/>
                  <a:gd name="T15" fmla="*/ 0 h 118"/>
                  <a:gd name="T16" fmla="*/ 44 w 116"/>
                  <a:gd name="T17" fmla="*/ 1 h 118"/>
                  <a:gd name="T18" fmla="*/ 42 w 116"/>
                  <a:gd name="T19" fmla="*/ 2 h 118"/>
                  <a:gd name="T20" fmla="*/ 1 w 116"/>
                  <a:gd name="T21" fmla="*/ 47 h 118"/>
                  <a:gd name="T22" fmla="*/ 0 w 116"/>
                  <a:gd name="T23" fmla="*/ 51 h 118"/>
                  <a:gd name="T24" fmla="*/ 0 w 116"/>
                  <a:gd name="T25" fmla="*/ 54 h 118"/>
                  <a:gd name="T26" fmla="*/ 0 w 116"/>
                  <a:gd name="T27" fmla="*/ 57 h 118"/>
                  <a:gd name="T28" fmla="*/ 3 w 116"/>
                  <a:gd name="T29" fmla="*/ 60 h 118"/>
                  <a:gd name="T30" fmla="*/ 63 w 116"/>
                  <a:gd name="T31" fmla="*/ 117 h 118"/>
                  <a:gd name="T32" fmla="*/ 66 w 116"/>
                  <a:gd name="T33" fmla="*/ 118 h 118"/>
                  <a:gd name="T34" fmla="*/ 70 w 116"/>
                  <a:gd name="T35" fmla="*/ 118 h 118"/>
                  <a:gd name="T36" fmla="*/ 73 w 116"/>
                  <a:gd name="T37" fmla="*/ 118 h 118"/>
                  <a:gd name="T38" fmla="*/ 76 w 116"/>
                  <a:gd name="T39" fmla="*/ 116 h 118"/>
                  <a:gd name="T40" fmla="*/ 113 w 116"/>
                  <a:gd name="T41" fmla="*/ 7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8">
                    <a:moveTo>
                      <a:pt x="113" y="72"/>
                    </a:moveTo>
                    <a:lnTo>
                      <a:pt x="116" y="68"/>
                    </a:lnTo>
                    <a:lnTo>
                      <a:pt x="116" y="66"/>
                    </a:lnTo>
                    <a:lnTo>
                      <a:pt x="115" y="62"/>
                    </a:lnTo>
                    <a:lnTo>
                      <a:pt x="112" y="60"/>
                    </a:lnTo>
                    <a:lnTo>
                      <a:pt x="54" y="2"/>
                    </a:lnTo>
                    <a:lnTo>
                      <a:pt x="51" y="0"/>
                    </a:lnTo>
                    <a:lnTo>
                      <a:pt x="48" y="0"/>
                    </a:lnTo>
                    <a:lnTo>
                      <a:pt x="44" y="1"/>
                    </a:lnTo>
                    <a:lnTo>
                      <a:pt x="42" y="2"/>
                    </a:lnTo>
                    <a:lnTo>
                      <a:pt x="1" y="47"/>
                    </a:lnTo>
                    <a:lnTo>
                      <a:pt x="0" y="51"/>
                    </a:lnTo>
                    <a:lnTo>
                      <a:pt x="0" y="54"/>
                    </a:lnTo>
                    <a:lnTo>
                      <a:pt x="0" y="57"/>
                    </a:lnTo>
                    <a:lnTo>
                      <a:pt x="3" y="60"/>
                    </a:lnTo>
                    <a:lnTo>
                      <a:pt x="63" y="117"/>
                    </a:lnTo>
                    <a:lnTo>
                      <a:pt x="66" y="118"/>
                    </a:lnTo>
                    <a:lnTo>
                      <a:pt x="70" y="118"/>
                    </a:lnTo>
                    <a:lnTo>
                      <a:pt x="73" y="118"/>
                    </a:lnTo>
                    <a:lnTo>
                      <a:pt x="76" y="116"/>
                    </a:lnTo>
                    <a:lnTo>
                      <a:pt x="113" y="72"/>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1" name="Freeform 98">
                <a:extLst>
                  <a:ext uri="{FF2B5EF4-FFF2-40B4-BE49-F238E27FC236}">
                    <a16:creationId xmlns:a16="http://schemas.microsoft.com/office/drawing/2014/main" id="{1501A15E-93EB-4341-BCBD-CFA2A5D3FE4D}"/>
                  </a:ext>
                </a:extLst>
              </p:cNvPr>
              <p:cNvSpPr>
                <a:spLocks noChangeArrowheads="1"/>
              </p:cNvSpPr>
              <p:nvPr/>
            </p:nvSpPr>
            <p:spPr bwMode="auto">
              <a:xfrm>
                <a:off x="2941" y="3528"/>
                <a:ext cx="16" cy="21"/>
              </a:xfrm>
              <a:custGeom>
                <a:avLst/>
                <a:gdLst>
                  <a:gd name="T0" fmla="*/ 2 w 16"/>
                  <a:gd name="T1" fmla="*/ 9 h 21"/>
                  <a:gd name="T2" fmla="*/ 2 w 16"/>
                  <a:gd name="T3" fmla="*/ 11 h 21"/>
                  <a:gd name="T4" fmla="*/ 4 w 16"/>
                  <a:gd name="T5" fmla="*/ 11 h 21"/>
                  <a:gd name="T6" fmla="*/ 4 w 16"/>
                  <a:gd name="T7" fmla="*/ 13 h 21"/>
                  <a:gd name="T8" fmla="*/ 4 w 16"/>
                  <a:gd name="T9" fmla="*/ 12 h 21"/>
                  <a:gd name="T10" fmla="*/ 4 w 16"/>
                  <a:gd name="T11" fmla="*/ 14 h 21"/>
                  <a:gd name="T12" fmla="*/ 11 w 16"/>
                  <a:gd name="T13" fmla="*/ 21 h 21"/>
                  <a:gd name="T14" fmla="*/ 16 w 16"/>
                  <a:gd name="T15" fmla="*/ 17 h 21"/>
                  <a:gd name="T16" fmla="*/ 16 w 16"/>
                  <a:gd name="T17" fmla="*/ 11 h 21"/>
                  <a:gd name="T18" fmla="*/ 13 w 16"/>
                  <a:gd name="T19" fmla="*/ 6 h 21"/>
                  <a:gd name="T20" fmla="*/ 10 w 16"/>
                  <a:gd name="T21" fmla="*/ 1 h 21"/>
                  <a:gd name="T22" fmla="*/ 10 w 16"/>
                  <a:gd name="T23" fmla="*/ 2 h 21"/>
                  <a:gd name="T24" fmla="*/ 10 w 16"/>
                  <a:gd name="T25" fmla="*/ 1 h 21"/>
                  <a:gd name="T26" fmla="*/ 5 w 16"/>
                  <a:gd name="T27" fmla="*/ 0 h 21"/>
                  <a:gd name="T28" fmla="*/ 1 w 16"/>
                  <a:gd name="T29" fmla="*/ 2 h 21"/>
                  <a:gd name="T30" fmla="*/ 0 w 16"/>
                  <a:gd name="T31" fmla="*/ 6 h 21"/>
                  <a:gd name="T32" fmla="*/ 2 w 16"/>
                  <a:gd name="T33" fmla="*/ 11 h 21"/>
                  <a:gd name="T34" fmla="*/ 2 w 16"/>
                  <a:gd name="T35"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1">
                    <a:moveTo>
                      <a:pt x="2" y="9"/>
                    </a:moveTo>
                    <a:lnTo>
                      <a:pt x="2" y="11"/>
                    </a:lnTo>
                    <a:lnTo>
                      <a:pt x="4" y="11"/>
                    </a:lnTo>
                    <a:lnTo>
                      <a:pt x="4" y="13"/>
                    </a:lnTo>
                    <a:lnTo>
                      <a:pt x="4" y="12"/>
                    </a:lnTo>
                    <a:lnTo>
                      <a:pt x="4" y="14"/>
                    </a:lnTo>
                    <a:lnTo>
                      <a:pt x="11" y="21"/>
                    </a:lnTo>
                    <a:lnTo>
                      <a:pt x="16" y="17"/>
                    </a:lnTo>
                    <a:lnTo>
                      <a:pt x="16" y="11"/>
                    </a:lnTo>
                    <a:lnTo>
                      <a:pt x="13" y="6"/>
                    </a:lnTo>
                    <a:lnTo>
                      <a:pt x="10" y="1"/>
                    </a:lnTo>
                    <a:lnTo>
                      <a:pt x="10" y="2"/>
                    </a:lnTo>
                    <a:lnTo>
                      <a:pt x="10" y="1"/>
                    </a:lnTo>
                    <a:lnTo>
                      <a:pt x="5" y="0"/>
                    </a:lnTo>
                    <a:lnTo>
                      <a:pt x="1" y="2"/>
                    </a:lnTo>
                    <a:lnTo>
                      <a:pt x="0" y="6"/>
                    </a:lnTo>
                    <a:lnTo>
                      <a:pt x="2" y="11"/>
                    </a:lnTo>
                    <a:lnTo>
                      <a:pt x="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2" name="Freeform 99">
                <a:extLst>
                  <a:ext uri="{FF2B5EF4-FFF2-40B4-BE49-F238E27FC236}">
                    <a16:creationId xmlns:a16="http://schemas.microsoft.com/office/drawing/2014/main" id="{5EB1B01D-73E4-45FD-BEA5-38484D5B3EF6}"/>
                  </a:ext>
                </a:extLst>
              </p:cNvPr>
              <p:cNvSpPr>
                <a:spLocks noChangeArrowheads="1"/>
              </p:cNvSpPr>
              <p:nvPr/>
            </p:nvSpPr>
            <p:spPr bwMode="auto">
              <a:xfrm>
                <a:off x="2884" y="3472"/>
                <a:ext cx="67" cy="65"/>
              </a:xfrm>
              <a:custGeom>
                <a:avLst/>
                <a:gdLst>
                  <a:gd name="T0" fmla="*/ 1 w 67"/>
                  <a:gd name="T1" fmla="*/ 8 h 65"/>
                  <a:gd name="T2" fmla="*/ 1 w 67"/>
                  <a:gd name="T3" fmla="*/ 8 h 65"/>
                  <a:gd name="T4" fmla="*/ 59 w 67"/>
                  <a:gd name="T5" fmla="*/ 65 h 65"/>
                  <a:gd name="T6" fmla="*/ 67 w 67"/>
                  <a:gd name="T7" fmla="*/ 58 h 65"/>
                  <a:gd name="T8" fmla="*/ 8 w 67"/>
                  <a:gd name="T9" fmla="*/ 1 h 65"/>
                  <a:gd name="T10" fmla="*/ 5 w 67"/>
                  <a:gd name="T11" fmla="*/ 0 h 65"/>
                  <a:gd name="T12" fmla="*/ 1 w 67"/>
                  <a:gd name="T13" fmla="*/ 1 h 65"/>
                  <a:gd name="T14" fmla="*/ 0 w 67"/>
                  <a:gd name="T15" fmla="*/ 4 h 65"/>
                  <a:gd name="T16" fmla="*/ 1 w 67"/>
                  <a:gd name="T17"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5">
                    <a:moveTo>
                      <a:pt x="1" y="8"/>
                    </a:moveTo>
                    <a:lnTo>
                      <a:pt x="1" y="8"/>
                    </a:lnTo>
                    <a:lnTo>
                      <a:pt x="59" y="65"/>
                    </a:lnTo>
                    <a:lnTo>
                      <a:pt x="67" y="58"/>
                    </a:lnTo>
                    <a:lnTo>
                      <a:pt x="8" y="1"/>
                    </a:lnTo>
                    <a:lnTo>
                      <a:pt x="5" y="0"/>
                    </a:lnTo>
                    <a:lnTo>
                      <a:pt x="1" y="1"/>
                    </a:lnTo>
                    <a:lnTo>
                      <a:pt x="0" y="4"/>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3" name="Freeform 100">
                <a:extLst>
                  <a:ext uri="{FF2B5EF4-FFF2-40B4-BE49-F238E27FC236}">
                    <a16:creationId xmlns:a16="http://schemas.microsoft.com/office/drawing/2014/main" id="{C402550C-BFA4-49C3-B2B7-CB15AAB900F8}"/>
                  </a:ext>
                </a:extLst>
              </p:cNvPr>
              <p:cNvSpPr>
                <a:spLocks noChangeArrowheads="1"/>
              </p:cNvSpPr>
              <p:nvPr/>
            </p:nvSpPr>
            <p:spPr bwMode="auto">
              <a:xfrm>
                <a:off x="2870" y="3468"/>
                <a:ext cx="22" cy="15"/>
              </a:xfrm>
              <a:custGeom>
                <a:avLst/>
                <a:gdLst>
                  <a:gd name="T0" fmla="*/ 11 w 22"/>
                  <a:gd name="T1" fmla="*/ 12 h 15"/>
                  <a:gd name="T2" fmla="*/ 10 w 22"/>
                  <a:gd name="T3" fmla="*/ 13 h 15"/>
                  <a:gd name="T4" fmla="*/ 11 w 22"/>
                  <a:gd name="T5" fmla="*/ 13 h 15"/>
                  <a:gd name="T6" fmla="*/ 13 w 22"/>
                  <a:gd name="T7" fmla="*/ 12 h 15"/>
                  <a:gd name="T8" fmla="*/ 14 w 22"/>
                  <a:gd name="T9" fmla="*/ 12 h 15"/>
                  <a:gd name="T10" fmla="*/ 15 w 22"/>
                  <a:gd name="T11" fmla="*/ 12 h 15"/>
                  <a:gd name="T12" fmla="*/ 22 w 22"/>
                  <a:gd name="T13" fmla="*/ 5 h 15"/>
                  <a:gd name="T14" fmla="*/ 19 w 22"/>
                  <a:gd name="T15" fmla="*/ 0 h 15"/>
                  <a:gd name="T16" fmla="*/ 13 w 22"/>
                  <a:gd name="T17" fmla="*/ 0 h 15"/>
                  <a:gd name="T18" fmla="*/ 7 w 22"/>
                  <a:gd name="T19" fmla="*/ 1 h 15"/>
                  <a:gd name="T20" fmla="*/ 3 w 22"/>
                  <a:gd name="T21" fmla="*/ 4 h 15"/>
                  <a:gd name="T22" fmla="*/ 2 w 22"/>
                  <a:gd name="T23" fmla="*/ 5 h 15"/>
                  <a:gd name="T24" fmla="*/ 3 w 22"/>
                  <a:gd name="T25" fmla="*/ 4 h 15"/>
                  <a:gd name="T26" fmla="*/ 0 w 22"/>
                  <a:gd name="T27" fmla="*/ 7 h 15"/>
                  <a:gd name="T28" fmla="*/ 2 w 22"/>
                  <a:gd name="T29" fmla="*/ 12 h 15"/>
                  <a:gd name="T30" fmla="*/ 5 w 22"/>
                  <a:gd name="T31" fmla="*/ 15 h 15"/>
                  <a:gd name="T32" fmla="*/ 10 w 22"/>
                  <a:gd name="T33" fmla="*/ 13 h 15"/>
                  <a:gd name="T34" fmla="*/ 11 w 22"/>
                  <a:gd name="T3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5">
                    <a:moveTo>
                      <a:pt x="11" y="12"/>
                    </a:moveTo>
                    <a:lnTo>
                      <a:pt x="10" y="13"/>
                    </a:lnTo>
                    <a:lnTo>
                      <a:pt x="11" y="13"/>
                    </a:lnTo>
                    <a:lnTo>
                      <a:pt x="13" y="12"/>
                    </a:lnTo>
                    <a:lnTo>
                      <a:pt x="14" y="12"/>
                    </a:lnTo>
                    <a:lnTo>
                      <a:pt x="15" y="12"/>
                    </a:lnTo>
                    <a:lnTo>
                      <a:pt x="22" y="5"/>
                    </a:lnTo>
                    <a:lnTo>
                      <a:pt x="19" y="0"/>
                    </a:lnTo>
                    <a:lnTo>
                      <a:pt x="13" y="0"/>
                    </a:lnTo>
                    <a:lnTo>
                      <a:pt x="7" y="1"/>
                    </a:lnTo>
                    <a:lnTo>
                      <a:pt x="3" y="4"/>
                    </a:lnTo>
                    <a:lnTo>
                      <a:pt x="2" y="5"/>
                    </a:lnTo>
                    <a:lnTo>
                      <a:pt x="3" y="4"/>
                    </a:lnTo>
                    <a:lnTo>
                      <a:pt x="0" y="7"/>
                    </a:lnTo>
                    <a:lnTo>
                      <a:pt x="2" y="12"/>
                    </a:lnTo>
                    <a:lnTo>
                      <a:pt x="5" y="15"/>
                    </a:lnTo>
                    <a:lnTo>
                      <a:pt x="10" y="13"/>
                    </a:lnTo>
                    <a:lnTo>
                      <a:pt x="1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4" name="Freeform 101">
                <a:extLst>
                  <a:ext uri="{FF2B5EF4-FFF2-40B4-BE49-F238E27FC236}">
                    <a16:creationId xmlns:a16="http://schemas.microsoft.com/office/drawing/2014/main" id="{23082654-5CEA-483E-AAA7-FD909F370AD8}"/>
                  </a:ext>
                </a:extLst>
              </p:cNvPr>
              <p:cNvSpPr>
                <a:spLocks noChangeArrowheads="1"/>
              </p:cNvSpPr>
              <p:nvPr/>
            </p:nvSpPr>
            <p:spPr bwMode="auto">
              <a:xfrm>
                <a:off x="2830" y="3473"/>
                <a:ext cx="51" cy="55"/>
              </a:xfrm>
              <a:custGeom>
                <a:avLst/>
                <a:gdLst>
                  <a:gd name="T0" fmla="*/ 11 w 51"/>
                  <a:gd name="T1" fmla="*/ 52 h 55"/>
                  <a:gd name="T2" fmla="*/ 11 w 51"/>
                  <a:gd name="T3" fmla="*/ 52 h 55"/>
                  <a:gd name="T4" fmla="*/ 51 w 51"/>
                  <a:gd name="T5" fmla="*/ 7 h 55"/>
                  <a:gd name="T6" fmla="*/ 42 w 51"/>
                  <a:gd name="T7" fmla="*/ 0 h 55"/>
                  <a:gd name="T8" fmla="*/ 1 w 51"/>
                  <a:gd name="T9" fmla="*/ 45 h 55"/>
                  <a:gd name="T10" fmla="*/ 0 w 51"/>
                  <a:gd name="T11" fmla="*/ 50 h 55"/>
                  <a:gd name="T12" fmla="*/ 3 w 51"/>
                  <a:gd name="T13" fmla="*/ 53 h 55"/>
                  <a:gd name="T14" fmla="*/ 8 w 51"/>
                  <a:gd name="T15" fmla="*/ 55 h 55"/>
                  <a:gd name="T16" fmla="*/ 11 w 51"/>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5">
                    <a:moveTo>
                      <a:pt x="11" y="52"/>
                    </a:moveTo>
                    <a:lnTo>
                      <a:pt x="11" y="52"/>
                    </a:lnTo>
                    <a:lnTo>
                      <a:pt x="51" y="7"/>
                    </a:lnTo>
                    <a:lnTo>
                      <a:pt x="42" y="0"/>
                    </a:lnTo>
                    <a:lnTo>
                      <a:pt x="1" y="45"/>
                    </a:lnTo>
                    <a:lnTo>
                      <a:pt x="0" y="50"/>
                    </a:lnTo>
                    <a:lnTo>
                      <a:pt x="3" y="53"/>
                    </a:lnTo>
                    <a:lnTo>
                      <a:pt x="8" y="55"/>
                    </a:lnTo>
                    <a:lnTo>
                      <a:pt x="11"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5" name="Freeform 102">
                <a:extLst>
                  <a:ext uri="{FF2B5EF4-FFF2-40B4-BE49-F238E27FC236}">
                    <a16:creationId xmlns:a16="http://schemas.microsoft.com/office/drawing/2014/main" id="{33EDDFBE-E80D-47CE-85A8-48254A3DAD24}"/>
                  </a:ext>
                </a:extLst>
              </p:cNvPr>
              <p:cNvSpPr>
                <a:spLocks noChangeArrowheads="1"/>
              </p:cNvSpPr>
              <p:nvPr/>
            </p:nvSpPr>
            <p:spPr bwMode="auto">
              <a:xfrm>
                <a:off x="2829" y="3518"/>
                <a:ext cx="15" cy="22"/>
              </a:xfrm>
              <a:custGeom>
                <a:avLst/>
                <a:gdLst>
                  <a:gd name="T0" fmla="*/ 12 w 15"/>
                  <a:gd name="T1" fmla="*/ 12 h 22"/>
                  <a:gd name="T2" fmla="*/ 12 w 15"/>
                  <a:gd name="T3" fmla="*/ 11 h 22"/>
                  <a:gd name="T4" fmla="*/ 12 w 15"/>
                  <a:gd name="T5" fmla="*/ 10 h 22"/>
                  <a:gd name="T6" fmla="*/ 12 w 15"/>
                  <a:gd name="T7" fmla="*/ 8 h 22"/>
                  <a:gd name="T8" fmla="*/ 12 w 15"/>
                  <a:gd name="T9" fmla="*/ 7 h 22"/>
                  <a:gd name="T10" fmla="*/ 2 w 15"/>
                  <a:gd name="T11" fmla="*/ 0 h 22"/>
                  <a:gd name="T12" fmla="*/ 0 w 15"/>
                  <a:gd name="T13" fmla="*/ 6 h 22"/>
                  <a:gd name="T14" fmla="*/ 0 w 15"/>
                  <a:gd name="T15" fmla="*/ 10 h 22"/>
                  <a:gd name="T16" fmla="*/ 0 w 15"/>
                  <a:gd name="T17" fmla="*/ 16 h 22"/>
                  <a:gd name="T18" fmla="*/ 5 w 15"/>
                  <a:gd name="T19" fmla="*/ 21 h 22"/>
                  <a:gd name="T20" fmla="*/ 5 w 15"/>
                  <a:gd name="T21" fmla="*/ 19 h 22"/>
                  <a:gd name="T22" fmla="*/ 5 w 15"/>
                  <a:gd name="T23" fmla="*/ 21 h 22"/>
                  <a:gd name="T24" fmla="*/ 10 w 15"/>
                  <a:gd name="T25" fmla="*/ 22 h 22"/>
                  <a:gd name="T26" fmla="*/ 13 w 15"/>
                  <a:gd name="T27" fmla="*/ 19 h 22"/>
                  <a:gd name="T28" fmla="*/ 15 w 15"/>
                  <a:gd name="T29" fmla="*/ 14 h 22"/>
                  <a:gd name="T30" fmla="*/ 12 w 15"/>
                  <a:gd name="T31" fmla="*/ 11 h 22"/>
                  <a:gd name="T32" fmla="*/ 12 w 15"/>
                  <a:gd name="T3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2">
                    <a:moveTo>
                      <a:pt x="12" y="12"/>
                    </a:moveTo>
                    <a:lnTo>
                      <a:pt x="12" y="11"/>
                    </a:lnTo>
                    <a:lnTo>
                      <a:pt x="12" y="10"/>
                    </a:lnTo>
                    <a:lnTo>
                      <a:pt x="12" y="8"/>
                    </a:lnTo>
                    <a:lnTo>
                      <a:pt x="12" y="7"/>
                    </a:lnTo>
                    <a:lnTo>
                      <a:pt x="2" y="0"/>
                    </a:lnTo>
                    <a:lnTo>
                      <a:pt x="0" y="6"/>
                    </a:lnTo>
                    <a:lnTo>
                      <a:pt x="0" y="10"/>
                    </a:lnTo>
                    <a:lnTo>
                      <a:pt x="0" y="16"/>
                    </a:lnTo>
                    <a:lnTo>
                      <a:pt x="5" y="21"/>
                    </a:lnTo>
                    <a:lnTo>
                      <a:pt x="5" y="19"/>
                    </a:lnTo>
                    <a:lnTo>
                      <a:pt x="5" y="21"/>
                    </a:lnTo>
                    <a:lnTo>
                      <a:pt x="10" y="22"/>
                    </a:lnTo>
                    <a:lnTo>
                      <a:pt x="13" y="19"/>
                    </a:lnTo>
                    <a:lnTo>
                      <a:pt x="15" y="14"/>
                    </a:lnTo>
                    <a:lnTo>
                      <a:pt x="12" y="11"/>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6" name="Freeform 103">
                <a:extLst>
                  <a:ext uri="{FF2B5EF4-FFF2-40B4-BE49-F238E27FC236}">
                    <a16:creationId xmlns:a16="http://schemas.microsoft.com/office/drawing/2014/main" id="{943C21A2-5936-42C8-914E-162ECCBCAB55}"/>
                  </a:ext>
                </a:extLst>
              </p:cNvPr>
              <p:cNvSpPr>
                <a:spLocks noChangeArrowheads="1"/>
              </p:cNvSpPr>
              <p:nvPr/>
            </p:nvSpPr>
            <p:spPr bwMode="auto">
              <a:xfrm>
                <a:off x="2834" y="3530"/>
                <a:ext cx="69" cy="66"/>
              </a:xfrm>
              <a:custGeom>
                <a:avLst/>
                <a:gdLst>
                  <a:gd name="T0" fmla="*/ 68 w 69"/>
                  <a:gd name="T1" fmla="*/ 56 h 66"/>
                  <a:gd name="T2" fmla="*/ 68 w 69"/>
                  <a:gd name="T3" fmla="*/ 57 h 66"/>
                  <a:gd name="T4" fmla="*/ 7 w 69"/>
                  <a:gd name="T5" fmla="*/ 0 h 66"/>
                  <a:gd name="T6" fmla="*/ 0 w 69"/>
                  <a:gd name="T7" fmla="*/ 7 h 66"/>
                  <a:gd name="T8" fmla="*/ 61 w 69"/>
                  <a:gd name="T9" fmla="*/ 64 h 66"/>
                  <a:gd name="T10" fmla="*/ 61 w 69"/>
                  <a:gd name="T11" fmla="*/ 66 h 66"/>
                  <a:gd name="T12" fmla="*/ 61 w 69"/>
                  <a:gd name="T13" fmla="*/ 64 h 66"/>
                  <a:gd name="T14" fmla="*/ 64 w 69"/>
                  <a:gd name="T15" fmla="*/ 66 h 66"/>
                  <a:gd name="T16" fmla="*/ 68 w 69"/>
                  <a:gd name="T17" fmla="*/ 64 h 66"/>
                  <a:gd name="T18" fmla="*/ 69 w 69"/>
                  <a:gd name="T19" fmla="*/ 61 h 66"/>
                  <a:gd name="T20" fmla="*/ 68 w 69"/>
                  <a:gd name="T21" fmla="*/ 57 h 66"/>
                  <a:gd name="T22" fmla="*/ 68 w 69"/>
                  <a:gd name="T23"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6">
                    <a:moveTo>
                      <a:pt x="68" y="56"/>
                    </a:moveTo>
                    <a:lnTo>
                      <a:pt x="68" y="57"/>
                    </a:lnTo>
                    <a:lnTo>
                      <a:pt x="7" y="0"/>
                    </a:lnTo>
                    <a:lnTo>
                      <a:pt x="0" y="7"/>
                    </a:lnTo>
                    <a:lnTo>
                      <a:pt x="61" y="64"/>
                    </a:lnTo>
                    <a:lnTo>
                      <a:pt x="61" y="66"/>
                    </a:lnTo>
                    <a:lnTo>
                      <a:pt x="61" y="64"/>
                    </a:lnTo>
                    <a:lnTo>
                      <a:pt x="64" y="66"/>
                    </a:lnTo>
                    <a:lnTo>
                      <a:pt x="68" y="64"/>
                    </a:lnTo>
                    <a:lnTo>
                      <a:pt x="69" y="61"/>
                    </a:lnTo>
                    <a:lnTo>
                      <a:pt x="68" y="57"/>
                    </a:lnTo>
                    <a:lnTo>
                      <a:pt x="68"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7" name="Freeform 104">
                <a:extLst>
                  <a:ext uri="{FF2B5EF4-FFF2-40B4-BE49-F238E27FC236}">
                    <a16:creationId xmlns:a16="http://schemas.microsoft.com/office/drawing/2014/main" id="{BE865690-13B8-4ADC-B722-4C575C194C39}"/>
                  </a:ext>
                </a:extLst>
              </p:cNvPr>
              <p:cNvSpPr>
                <a:spLocks noChangeArrowheads="1"/>
              </p:cNvSpPr>
              <p:nvPr/>
            </p:nvSpPr>
            <p:spPr bwMode="auto">
              <a:xfrm>
                <a:off x="2895" y="3585"/>
                <a:ext cx="20" cy="13"/>
              </a:xfrm>
              <a:custGeom>
                <a:avLst/>
                <a:gdLst>
                  <a:gd name="T0" fmla="*/ 11 w 20"/>
                  <a:gd name="T1" fmla="*/ 1 h 13"/>
                  <a:gd name="T2" fmla="*/ 12 w 20"/>
                  <a:gd name="T3" fmla="*/ 1 h 13"/>
                  <a:gd name="T4" fmla="*/ 11 w 20"/>
                  <a:gd name="T5" fmla="*/ 1 h 13"/>
                  <a:gd name="T6" fmla="*/ 10 w 20"/>
                  <a:gd name="T7" fmla="*/ 1 h 13"/>
                  <a:gd name="T8" fmla="*/ 7 w 20"/>
                  <a:gd name="T9" fmla="*/ 1 h 13"/>
                  <a:gd name="T10" fmla="*/ 0 w 20"/>
                  <a:gd name="T11" fmla="*/ 11 h 13"/>
                  <a:gd name="T12" fmla="*/ 5 w 20"/>
                  <a:gd name="T13" fmla="*/ 13 h 13"/>
                  <a:gd name="T14" fmla="*/ 10 w 20"/>
                  <a:gd name="T15" fmla="*/ 13 h 13"/>
                  <a:gd name="T16" fmla="*/ 16 w 20"/>
                  <a:gd name="T17" fmla="*/ 13 h 13"/>
                  <a:gd name="T18" fmla="*/ 19 w 20"/>
                  <a:gd name="T19" fmla="*/ 8 h 13"/>
                  <a:gd name="T20" fmla="*/ 20 w 20"/>
                  <a:gd name="T21" fmla="*/ 8 h 13"/>
                  <a:gd name="T22" fmla="*/ 19 w 20"/>
                  <a:gd name="T23" fmla="*/ 8 h 13"/>
                  <a:gd name="T24" fmla="*/ 20 w 20"/>
                  <a:gd name="T25" fmla="*/ 5 h 13"/>
                  <a:gd name="T26" fmla="*/ 19 w 20"/>
                  <a:gd name="T27" fmla="*/ 1 h 13"/>
                  <a:gd name="T28" fmla="*/ 16 w 20"/>
                  <a:gd name="T29" fmla="*/ 0 h 13"/>
                  <a:gd name="T30" fmla="*/ 12 w 20"/>
                  <a:gd name="T31" fmla="*/ 1 h 13"/>
                  <a:gd name="T32" fmla="*/ 11 w 20"/>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3">
                    <a:moveTo>
                      <a:pt x="11" y="1"/>
                    </a:moveTo>
                    <a:lnTo>
                      <a:pt x="12" y="1"/>
                    </a:lnTo>
                    <a:lnTo>
                      <a:pt x="11" y="1"/>
                    </a:lnTo>
                    <a:lnTo>
                      <a:pt x="10" y="1"/>
                    </a:lnTo>
                    <a:lnTo>
                      <a:pt x="7" y="1"/>
                    </a:lnTo>
                    <a:lnTo>
                      <a:pt x="0" y="11"/>
                    </a:lnTo>
                    <a:lnTo>
                      <a:pt x="5" y="13"/>
                    </a:lnTo>
                    <a:lnTo>
                      <a:pt x="10" y="13"/>
                    </a:lnTo>
                    <a:lnTo>
                      <a:pt x="16" y="13"/>
                    </a:lnTo>
                    <a:lnTo>
                      <a:pt x="19" y="8"/>
                    </a:lnTo>
                    <a:lnTo>
                      <a:pt x="20" y="8"/>
                    </a:lnTo>
                    <a:lnTo>
                      <a:pt x="19" y="8"/>
                    </a:lnTo>
                    <a:lnTo>
                      <a:pt x="20" y="5"/>
                    </a:lnTo>
                    <a:lnTo>
                      <a:pt x="19" y="1"/>
                    </a:lnTo>
                    <a:lnTo>
                      <a:pt x="16" y="0"/>
                    </a:lnTo>
                    <a:lnTo>
                      <a:pt x="12" y="1"/>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8" name="Freeform 105">
                <a:extLst>
                  <a:ext uri="{FF2B5EF4-FFF2-40B4-BE49-F238E27FC236}">
                    <a16:creationId xmlns:a16="http://schemas.microsoft.com/office/drawing/2014/main" id="{414BB278-27E6-47D7-9C9A-07ED4E756C38}"/>
                  </a:ext>
                </a:extLst>
              </p:cNvPr>
              <p:cNvSpPr>
                <a:spLocks noChangeArrowheads="1"/>
              </p:cNvSpPr>
              <p:nvPr/>
            </p:nvSpPr>
            <p:spPr bwMode="auto">
              <a:xfrm>
                <a:off x="2906" y="3540"/>
                <a:ext cx="48" cy="53"/>
              </a:xfrm>
              <a:custGeom>
                <a:avLst/>
                <a:gdLst>
                  <a:gd name="T0" fmla="*/ 39 w 48"/>
                  <a:gd name="T1" fmla="*/ 2 h 53"/>
                  <a:gd name="T2" fmla="*/ 37 w 48"/>
                  <a:gd name="T3" fmla="*/ 2 h 53"/>
                  <a:gd name="T4" fmla="*/ 0 w 48"/>
                  <a:gd name="T5" fmla="*/ 46 h 53"/>
                  <a:gd name="T6" fmla="*/ 9 w 48"/>
                  <a:gd name="T7" fmla="*/ 53 h 53"/>
                  <a:gd name="T8" fmla="*/ 47 w 48"/>
                  <a:gd name="T9" fmla="*/ 9 h 53"/>
                  <a:gd name="T10" fmla="*/ 46 w 48"/>
                  <a:gd name="T11" fmla="*/ 9 h 53"/>
                  <a:gd name="T12" fmla="*/ 47 w 48"/>
                  <a:gd name="T13" fmla="*/ 9 h 53"/>
                  <a:gd name="T14" fmla="*/ 48 w 48"/>
                  <a:gd name="T15" fmla="*/ 5 h 53"/>
                  <a:gd name="T16" fmla="*/ 46 w 48"/>
                  <a:gd name="T17" fmla="*/ 1 h 53"/>
                  <a:gd name="T18" fmla="*/ 42 w 48"/>
                  <a:gd name="T19" fmla="*/ 0 h 53"/>
                  <a:gd name="T20" fmla="*/ 37 w 48"/>
                  <a:gd name="T21" fmla="*/ 2 h 53"/>
                  <a:gd name="T22" fmla="*/ 39 w 48"/>
                  <a:gd name="T23"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3">
                    <a:moveTo>
                      <a:pt x="39" y="2"/>
                    </a:moveTo>
                    <a:lnTo>
                      <a:pt x="37" y="2"/>
                    </a:lnTo>
                    <a:lnTo>
                      <a:pt x="0" y="46"/>
                    </a:lnTo>
                    <a:lnTo>
                      <a:pt x="9" y="53"/>
                    </a:lnTo>
                    <a:lnTo>
                      <a:pt x="47" y="9"/>
                    </a:lnTo>
                    <a:lnTo>
                      <a:pt x="46" y="9"/>
                    </a:lnTo>
                    <a:lnTo>
                      <a:pt x="47" y="9"/>
                    </a:lnTo>
                    <a:lnTo>
                      <a:pt x="48" y="5"/>
                    </a:lnTo>
                    <a:lnTo>
                      <a:pt x="46" y="1"/>
                    </a:lnTo>
                    <a:lnTo>
                      <a:pt x="42" y="0"/>
                    </a:lnTo>
                    <a:lnTo>
                      <a:pt x="37" y="2"/>
                    </a:lnTo>
                    <a:lnTo>
                      <a:pt x="3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89" name="Freeform 106">
                <a:extLst>
                  <a:ext uri="{FF2B5EF4-FFF2-40B4-BE49-F238E27FC236}">
                    <a16:creationId xmlns:a16="http://schemas.microsoft.com/office/drawing/2014/main" id="{183A35CA-5B4F-4CD3-8960-87CF20170473}"/>
                  </a:ext>
                </a:extLst>
              </p:cNvPr>
              <p:cNvSpPr>
                <a:spLocks noChangeArrowheads="1"/>
              </p:cNvSpPr>
              <p:nvPr/>
            </p:nvSpPr>
            <p:spPr bwMode="auto">
              <a:xfrm>
                <a:off x="3293" y="2882"/>
                <a:ext cx="183" cy="193"/>
              </a:xfrm>
              <a:custGeom>
                <a:avLst/>
                <a:gdLst>
                  <a:gd name="T0" fmla="*/ 180 w 183"/>
                  <a:gd name="T1" fmla="*/ 69 h 193"/>
                  <a:gd name="T2" fmla="*/ 181 w 183"/>
                  <a:gd name="T3" fmla="*/ 65 h 193"/>
                  <a:gd name="T4" fmla="*/ 183 w 183"/>
                  <a:gd name="T5" fmla="*/ 62 h 193"/>
                  <a:gd name="T6" fmla="*/ 183 w 183"/>
                  <a:gd name="T7" fmla="*/ 57 h 193"/>
                  <a:gd name="T8" fmla="*/ 181 w 183"/>
                  <a:gd name="T9" fmla="*/ 54 h 193"/>
                  <a:gd name="T10" fmla="*/ 124 w 183"/>
                  <a:gd name="T11" fmla="*/ 2 h 193"/>
                  <a:gd name="T12" fmla="*/ 122 w 183"/>
                  <a:gd name="T13" fmla="*/ 0 h 193"/>
                  <a:gd name="T14" fmla="*/ 118 w 183"/>
                  <a:gd name="T15" fmla="*/ 0 h 193"/>
                  <a:gd name="T16" fmla="*/ 116 w 183"/>
                  <a:gd name="T17" fmla="*/ 1 h 193"/>
                  <a:gd name="T18" fmla="*/ 113 w 183"/>
                  <a:gd name="T19" fmla="*/ 2 h 193"/>
                  <a:gd name="T20" fmla="*/ 2 w 183"/>
                  <a:gd name="T21" fmla="*/ 127 h 193"/>
                  <a:gd name="T22" fmla="*/ 0 w 183"/>
                  <a:gd name="T23" fmla="*/ 130 h 193"/>
                  <a:gd name="T24" fmla="*/ 0 w 183"/>
                  <a:gd name="T25" fmla="*/ 133 h 193"/>
                  <a:gd name="T26" fmla="*/ 1 w 183"/>
                  <a:gd name="T27" fmla="*/ 136 h 193"/>
                  <a:gd name="T28" fmla="*/ 4 w 183"/>
                  <a:gd name="T29" fmla="*/ 138 h 193"/>
                  <a:gd name="T30" fmla="*/ 60 w 183"/>
                  <a:gd name="T31" fmla="*/ 192 h 193"/>
                  <a:gd name="T32" fmla="*/ 62 w 183"/>
                  <a:gd name="T33" fmla="*/ 193 h 193"/>
                  <a:gd name="T34" fmla="*/ 66 w 183"/>
                  <a:gd name="T35" fmla="*/ 193 h 193"/>
                  <a:gd name="T36" fmla="*/ 69 w 183"/>
                  <a:gd name="T37" fmla="*/ 193 h 193"/>
                  <a:gd name="T38" fmla="*/ 72 w 183"/>
                  <a:gd name="T39" fmla="*/ 191 h 193"/>
                  <a:gd name="T40" fmla="*/ 180 w 183"/>
                  <a:gd name="T41" fmla="*/ 6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93">
                    <a:moveTo>
                      <a:pt x="180" y="69"/>
                    </a:moveTo>
                    <a:lnTo>
                      <a:pt x="181" y="65"/>
                    </a:lnTo>
                    <a:lnTo>
                      <a:pt x="183" y="62"/>
                    </a:lnTo>
                    <a:lnTo>
                      <a:pt x="183" y="57"/>
                    </a:lnTo>
                    <a:lnTo>
                      <a:pt x="181" y="54"/>
                    </a:lnTo>
                    <a:lnTo>
                      <a:pt x="124" y="2"/>
                    </a:lnTo>
                    <a:lnTo>
                      <a:pt x="122" y="0"/>
                    </a:lnTo>
                    <a:lnTo>
                      <a:pt x="118" y="0"/>
                    </a:lnTo>
                    <a:lnTo>
                      <a:pt x="116" y="1"/>
                    </a:lnTo>
                    <a:lnTo>
                      <a:pt x="113" y="2"/>
                    </a:lnTo>
                    <a:lnTo>
                      <a:pt x="2" y="127"/>
                    </a:lnTo>
                    <a:lnTo>
                      <a:pt x="0" y="130"/>
                    </a:lnTo>
                    <a:lnTo>
                      <a:pt x="0" y="133"/>
                    </a:lnTo>
                    <a:lnTo>
                      <a:pt x="1" y="136"/>
                    </a:lnTo>
                    <a:lnTo>
                      <a:pt x="4" y="138"/>
                    </a:lnTo>
                    <a:lnTo>
                      <a:pt x="60" y="192"/>
                    </a:lnTo>
                    <a:lnTo>
                      <a:pt x="62" y="193"/>
                    </a:lnTo>
                    <a:lnTo>
                      <a:pt x="66" y="193"/>
                    </a:lnTo>
                    <a:lnTo>
                      <a:pt x="69" y="193"/>
                    </a:lnTo>
                    <a:lnTo>
                      <a:pt x="72" y="191"/>
                    </a:lnTo>
                    <a:lnTo>
                      <a:pt x="180" y="69"/>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0" name="Freeform 107">
                <a:extLst>
                  <a:ext uri="{FF2B5EF4-FFF2-40B4-BE49-F238E27FC236}">
                    <a16:creationId xmlns:a16="http://schemas.microsoft.com/office/drawing/2014/main" id="{067C64C9-6E67-4500-AE55-4E1887045DD8}"/>
                  </a:ext>
                </a:extLst>
              </p:cNvPr>
              <p:cNvSpPr>
                <a:spLocks noChangeArrowheads="1"/>
              </p:cNvSpPr>
              <p:nvPr/>
            </p:nvSpPr>
            <p:spPr bwMode="auto">
              <a:xfrm>
                <a:off x="3468" y="2930"/>
                <a:ext cx="14" cy="25"/>
              </a:xfrm>
              <a:custGeom>
                <a:avLst/>
                <a:gdLst>
                  <a:gd name="T0" fmla="*/ 3 w 14"/>
                  <a:gd name="T1" fmla="*/ 11 h 25"/>
                  <a:gd name="T2" fmla="*/ 3 w 14"/>
                  <a:gd name="T3" fmla="*/ 11 h 25"/>
                  <a:gd name="T4" fmla="*/ 1 w 14"/>
                  <a:gd name="T5" fmla="*/ 9 h 25"/>
                  <a:gd name="T6" fmla="*/ 1 w 14"/>
                  <a:gd name="T7" fmla="*/ 14 h 25"/>
                  <a:gd name="T8" fmla="*/ 0 w 14"/>
                  <a:gd name="T9" fmla="*/ 16 h 25"/>
                  <a:gd name="T10" fmla="*/ 0 w 14"/>
                  <a:gd name="T11" fmla="*/ 17 h 25"/>
                  <a:gd name="T12" fmla="*/ 10 w 14"/>
                  <a:gd name="T13" fmla="*/ 25 h 25"/>
                  <a:gd name="T14" fmla="*/ 12 w 14"/>
                  <a:gd name="T15" fmla="*/ 19 h 25"/>
                  <a:gd name="T16" fmla="*/ 14 w 14"/>
                  <a:gd name="T17" fmla="*/ 14 h 25"/>
                  <a:gd name="T18" fmla="*/ 14 w 14"/>
                  <a:gd name="T19" fmla="*/ 9 h 25"/>
                  <a:gd name="T20" fmla="*/ 10 w 14"/>
                  <a:gd name="T21" fmla="*/ 1 h 25"/>
                  <a:gd name="T22" fmla="*/ 5 w 14"/>
                  <a:gd name="T23" fmla="*/ 0 h 25"/>
                  <a:gd name="T24" fmla="*/ 1 w 14"/>
                  <a:gd name="T25" fmla="*/ 3 h 25"/>
                  <a:gd name="T26" fmla="*/ 0 w 14"/>
                  <a:gd name="T27" fmla="*/ 6 h 25"/>
                  <a:gd name="T28" fmla="*/ 3 w 14"/>
                  <a:gd name="T2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5">
                    <a:moveTo>
                      <a:pt x="3" y="11"/>
                    </a:moveTo>
                    <a:lnTo>
                      <a:pt x="3" y="11"/>
                    </a:lnTo>
                    <a:lnTo>
                      <a:pt x="1" y="9"/>
                    </a:lnTo>
                    <a:lnTo>
                      <a:pt x="1" y="14"/>
                    </a:lnTo>
                    <a:lnTo>
                      <a:pt x="0" y="16"/>
                    </a:lnTo>
                    <a:lnTo>
                      <a:pt x="0" y="17"/>
                    </a:lnTo>
                    <a:lnTo>
                      <a:pt x="10" y="25"/>
                    </a:lnTo>
                    <a:lnTo>
                      <a:pt x="12" y="19"/>
                    </a:lnTo>
                    <a:lnTo>
                      <a:pt x="14" y="14"/>
                    </a:lnTo>
                    <a:lnTo>
                      <a:pt x="14" y="9"/>
                    </a:lnTo>
                    <a:lnTo>
                      <a:pt x="10" y="1"/>
                    </a:lnTo>
                    <a:lnTo>
                      <a:pt x="5" y="0"/>
                    </a:lnTo>
                    <a:lnTo>
                      <a:pt x="1" y="3"/>
                    </a:lnTo>
                    <a:lnTo>
                      <a:pt x="0" y="6"/>
                    </a:lnTo>
                    <a:lnTo>
                      <a:pt x="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1" name="Freeform 108">
                <a:extLst>
                  <a:ext uri="{FF2B5EF4-FFF2-40B4-BE49-F238E27FC236}">
                    <a16:creationId xmlns:a16="http://schemas.microsoft.com/office/drawing/2014/main" id="{40CBD93A-BB75-465F-931B-008749029024}"/>
                  </a:ext>
                </a:extLst>
              </p:cNvPr>
              <p:cNvSpPr>
                <a:spLocks noChangeArrowheads="1"/>
              </p:cNvSpPr>
              <p:nvPr/>
            </p:nvSpPr>
            <p:spPr bwMode="auto">
              <a:xfrm>
                <a:off x="3411" y="2878"/>
                <a:ext cx="67" cy="63"/>
              </a:xfrm>
              <a:custGeom>
                <a:avLst/>
                <a:gdLst>
                  <a:gd name="T0" fmla="*/ 2 w 67"/>
                  <a:gd name="T1" fmla="*/ 10 h 63"/>
                  <a:gd name="T2" fmla="*/ 2 w 67"/>
                  <a:gd name="T3" fmla="*/ 11 h 63"/>
                  <a:gd name="T4" fmla="*/ 60 w 67"/>
                  <a:gd name="T5" fmla="*/ 63 h 63"/>
                  <a:gd name="T6" fmla="*/ 67 w 67"/>
                  <a:gd name="T7" fmla="*/ 53 h 63"/>
                  <a:gd name="T8" fmla="*/ 10 w 67"/>
                  <a:gd name="T9" fmla="*/ 1 h 63"/>
                  <a:gd name="T10" fmla="*/ 10 w 67"/>
                  <a:gd name="T11" fmla="*/ 2 h 63"/>
                  <a:gd name="T12" fmla="*/ 10 w 67"/>
                  <a:gd name="T13" fmla="*/ 1 h 63"/>
                  <a:gd name="T14" fmla="*/ 5 w 67"/>
                  <a:gd name="T15" fmla="*/ 0 h 63"/>
                  <a:gd name="T16" fmla="*/ 1 w 67"/>
                  <a:gd name="T17" fmla="*/ 2 h 63"/>
                  <a:gd name="T18" fmla="*/ 0 w 67"/>
                  <a:gd name="T19" fmla="*/ 6 h 63"/>
                  <a:gd name="T20" fmla="*/ 2 w 67"/>
                  <a:gd name="T21" fmla="*/ 11 h 63"/>
                  <a:gd name="T22" fmla="*/ 2 w 67"/>
                  <a:gd name="T23" fmla="*/ 1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3">
                    <a:moveTo>
                      <a:pt x="2" y="10"/>
                    </a:moveTo>
                    <a:lnTo>
                      <a:pt x="2" y="11"/>
                    </a:lnTo>
                    <a:lnTo>
                      <a:pt x="60" y="63"/>
                    </a:lnTo>
                    <a:lnTo>
                      <a:pt x="67" y="53"/>
                    </a:lnTo>
                    <a:lnTo>
                      <a:pt x="10" y="1"/>
                    </a:lnTo>
                    <a:lnTo>
                      <a:pt x="10" y="2"/>
                    </a:lnTo>
                    <a:lnTo>
                      <a:pt x="10" y="1"/>
                    </a:lnTo>
                    <a:lnTo>
                      <a:pt x="5" y="0"/>
                    </a:lnTo>
                    <a:lnTo>
                      <a:pt x="1" y="2"/>
                    </a:lnTo>
                    <a:lnTo>
                      <a:pt x="0" y="6"/>
                    </a:lnTo>
                    <a:lnTo>
                      <a:pt x="2" y="11"/>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2" name="Freeform 109">
                <a:extLst>
                  <a:ext uri="{FF2B5EF4-FFF2-40B4-BE49-F238E27FC236}">
                    <a16:creationId xmlns:a16="http://schemas.microsoft.com/office/drawing/2014/main" id="{325CBCC7-E22B-4879-B224-2FBB10A5C64B}"/>
                  </a:ext>
                </a:extLst>
              </p:cNvPr>
              <p:cNvSpPr>
                <a:spLocks noChangeArrowheads="1"/>
              </p:cNvSpPr>
              <p:nvPr/>
            </p:nvSpPr>
            <p:spPr bwMode="auto">
              <a:xfrm>
                <a:off x="3401" y="2876"/>
                <a:ext cx="20" cy="13"/>
              </a:xfrm>
              <a:custGeom>
                <a:avLst/>
                <a:gdLst>
                  <a:gd name="T0" fmla="*/ 10 w 20"/>
                  <a:gd name="T1" fmla="*/ 12 h 13"/>
                  <a:gd name="T2" fmla="*/ 9 w 20"/>
                  <a:gd name="T3" fmla="*/ 12 h 13"/>
                  <a:gd name="T4" fmla="*/ 10 w 20"/>
                  <a:gd name="T5" fmla="*/ 12 h 13"/>
                  <a:gd name="T6" fmla="*/ 11 w 20"/>
                  <a:gd name="T7" fmla="*/ 12 h 13"/>
                  <a:gd name="T8" fmla="*/ 12 w 20"/>
                  <a:gd name="T9" fmla="*/ 12 h 13"/>
                  <a:gd name="T10" fmla="*/ 20 w 20"/>
                  <a:gd name="T11" fmla="*/ 4 h 13"/>
                  <a:gd name="T12" fmla="*/ 16 w 20"/>
                  <a:gd name="T13" fmla="*/ 0 h 13"/>
                  <a:gd name="T14" fmla="*/ 9 w 20"/>
                  <a:gd name="T15" fmla="*/ 0 h 13"/>
                  <a:gd name="T16" fmla="*/ 5 w 20"/>
                  <a:gd name="T17" fmla="*/ 2 h 13"/>
                  <a:gd name="T18" fmla="*/ 1 w 20"/>
                  <a:gd name="T19" fmla="*/ 4 h 13"/>
                  <a:gd name="T20" fmla="*/ 0 w 20"/>
                  <a:gd name="T21" fmla="*/ 4 h 13"/>
                  <a:gd name="T22" fmla="*/ 1 w 20"/>
                  <a:gd name="T23" fmla="*/ 4 h 13"/>
                  <a:gd name="T24" fmla="*/ 0 w 20"/>
                  <a:gd name="T25" fmla="*/ 8 h 13"/>
                  <a:gd name="T26" fmla="*/ 1 w 20"/>
                  <a:gd name="T27" fmla="*/ 12 h 13"/>
                  <a:gd name="T28" fmla="*/ 5 w 20"/>
                  <a:gd name="T29" fmla="*/ 13 h 13"/>
                  <a:gd name="T30" fmla="*/ 9 w 20"/>
                  <a:gd name="T31" fmla="*/ 12 h 13"/>
                  <a:gd name="T32" fmla="*/ 10 w 20"/>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3">
                    <a:moveTo>
                      <a:pt x="10" y="12"/>
                    </a:moveTo>
                    <a:lnTo>
                      <a:pt x="9" y="12"/>
                    </a:lnTo>
                    <a:lnTo>
                      <a:pt x="10" y="12"/>
                    </a:lnTo>
                    <a:lnTo>
                      <a:pt x="11" y="12"/>
                    </a:lnTo>
                    <a:lnTo>
                      <a:pt x="12" y="12"/>
                    </a:lnTo>
                    <a:lnTo>
                      <a:pt x="20" y="4"/>
                    </a:lnTo>
                    <a:lnTo>
                      <a:pt x="16" y="0"/>
                    </a:lnTo>
                    <a:lnTo>
                      <a:pt x="9" y="0"/>
                    </a:lnTo>
                    <a:lnTo>
                      <a:pt x="5" y="2"/>
                    </a:lnTo>
                    <a:lnTo>
                      <a:pt x="1" y="4"/>
                    </a:lnTo>
                    <a:lnTo>
                      <a:pt x="0" y="4"/>
                    </a:lnTo>
                    <a:lnTo>
                      <a:pt x="1" y="4"/>
                    </a:lnTo>
                    <a:lnTo>
                      <a:pt x="0" y="8"/>
                    </a:lnTo>
                    <a:lnTo>
                      <a:pt x="1" y="12"/>
                    </a:lnTo>
                    <a:lnTo>
                      <a:pt x="5" y="13"/>
                    </a:lnTo>
                    <a:lnTo>
                      <a:pt x="9" y="12"/>
                    </a:lnTo>
                    <a:lnTo>
                      <a:pt x="1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3" name="Freeform 110">
                <a:extLst>
                  <a:ext uri="{FF2B5EF4-FFF2-40B4-BE49-F238E27FC236}">
                    <a16:creationId xmlns:a16="http://schemas.microsoft.com/office/drawing/2014/main" id="{F657EA03-C522-4833-9D2D-632620AD067F}"/>
                  </a:ext>
                </a:extLst>
              </p:cNvPr>
              <p:cNvSpPr>
                <a:spLocks noChangeArrowheads="1"/>
              </p:cNvSpPr>
              <p:nvPr/>
            </p:nvSpPr>
            <p:spPr bwMode="auto">
              <a:xfrm>
                <a:off x="3289" y="2880"/>
                <a:ext cx="122" cy="135"/>
              </a:xfrm>
              <a:custGeom>
                <a:avLst/>
                <a:gdLst>
                  <a:gd name="T0" fmla="*/ 10 w 122"/>
                  <a:gd name="T1" fmla="*/ 133 h 135"/>
                  <a:gd name="T2" fmla="*/ 11 w 122"/>
                  <a:gd name="T3" fmla="*/ 133 h 135"/>
                  <a:gd name="T4" fmla="*/ 122 w 122"/>
                  <a:gd name="T5" fmla="*/ 8 h 135"/>
                  <a:gd name="T6" fmla="*/ 112 w 122"/>
                  <a:gd name="T7" fmla="*/ 0 h 135"/>
                  <a:gd name="T8" fmla="*/ 1 w 122"/>
                  <a:gd name="T9" fmla="*/ 126 h 135"/>
                  <a:gd name="T10" fmla="*/ 3 w 122"/>
                  <a:gd name="T11" fmla="*/ 126 h 135"/>
                  <a:gd name="T12" fmla="*/ 1 w 122"/>
                  <a:gd name="T13" fmla="*/ 126 h 135"/>
                  <a:gd name="T14" fmla="*/ 0 w 122"/>
                  <a:gd name="T15" fmla="*/ 131 h 135"/>
                  <a:gd name="T16" fmla="*/ 3 w 122"/>
                  <a:gd name="T17" fmla="*/ 134 h 135"/>
                  <a:gd name="T18" fmla="*/ 8 w 122"/>
                  <a:gd name="T19" fmla="*/ 135 h 135"/>
                  <a:gd name="T20" fmla="*/ 11 w 122"/>
                  <a:gd name="T21" fmla="*/ 133 h 135"/>
                  <a:gd name="T22" fmla="*/ 10 w 122"/>
                  <a:gd name="T23" fmla="*/ 13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135">
                    <a:moveTo>
                      <a:pt x="10" y="133"/>
                    </a:moveTo>
                    <a:lnTo>
                      <a:pt x="11" y="133"/>
                    </a:lnTo>
                    <a:lnTo>
                      <a:pt x="122" y="8"/>
                    </a:lnTo>
                    <a:lnTo>
                      <a:pt x="112" y="0"/>
                    </a:lnTo>
                    <a:lnTo>
                      <a:pt x="1" y="126"/>
                    </a:lnTo>
                    <a:lnTo>
                      <a:pt x="3" y="126"/>
                    </a:lnTo>
                    <a:lnTo>
                      <a:pt x="1" y="126"/>
                    </a:lnTo>
                    <a:lnTo>
                      <a:pt x="0" y="131"/>
                    </a:lnTo>
                    <a:lnTo>
                      <a:pt x="3" y="134"/>
                    </a:lnTo>
                    <a:lnTo>
                      <a:pt x="8" y="135"/>
                    </a:lnTo>
                    <a:lnTo>
                      <a:pt x="11" y="133"/>
                    </a:lnTo>
                    <a:lnTo>
                      <a:pt x="10"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4" name="Freeform 111">
                <a:extLst>
                  <a:ext uri="{FF2B5EF4-FFF2-40B4-BE49-F238E27FC236}">
                    <a16:creationId xmlns:a16="http://schemas.microsoft.com/office/drawing/2014/main" id="{0E7E15C8-B060-4253-9B04-9CF78387F451}"/>
                  </a:ext>
                </a:extLst>
              </p:cNvPr>
              <p:cNvSpPr>
                <a:spLocks noChangeArrowheads="1"/>
              </p:cNvSpPr>
              <p:nvPr/>
            </p:nvSpPr>
            <p:spPr bwMode="auto">
              <a:xfrm>
                <a:off x="3287" y="3006"/>
                <a:ext cx="16" cy="20"/>
              </a:xfrm>
              <a:custGeom>
                <a:avLst/>
                <a:gdLst>
                  <a:gd name="T0" fmla="*/ 13 w 16"/>
                  <a:gd name="T1" fmla="*/ 11 h 20"/>
                  <a:gd name="T2" fmla="*/ 13 w 16"/>
                  <a:gd name="T3" fmla="*/ 9 h 20"/>
                  <a:gd name="T4" fmla="*/ 12 w 16"/>
                  <a:gd name="T5" fmla="*/ 8 h 20"/>
                  <a:gd name="T6" fmla="*/ 12 w 16"/>
                  <a:gd name="T7" fmla="*/ 7 h 20"/>
                  <a:gd name="T8" fmla="*/ 5 w 16"/>
                  <a:gd name="T9" fmla="*/ 0 h 20"/>
                  <a:gd name="T10" fmla="*/ 0 w 16"/>
                  <a:gd name="T11" fmla="*/ 3 h 20"/>
                  <a:gd name="T12" fmla="*/ 0 w 16"/>
                  <a:gd name="T13" fmla="*/ 11 h 20"/>
                  <a:gd name="T14" fmla="*/ 2 w 16"/>
                  <a:gd name="T15" fmla="*/ 15 h 20"/>
                  <a:gd name="T16" fmla="*/ 6 w 16"/>
                  <a:gd name="T17" fmla="*/ 19 h 20"/>
                  <a:gd name="T18" fmla="*/ 6 w 16"/>
                  <a:gd name="T19" fmla="*/ 18 h 20"/>
                  <a:gd name="T20" fmla="*/ 6 w 16"/>
                  <a:gd name="T21" fmla="*/ 19 h 20"/>
                  <a:gd name="T22" fmla="*/ 11 w 16"/>
                  <a:gd name="T23" fmla="*/ 20 h 20"/>
                  <a:gd name="T24" fmla="*/ 14 w 16"/>
                  <a:gd name="T25" fmla="*/ 18 h 20"/>
                  <a:gd name="T26" fmla="*/ 16 w 16"/>
                  <a:gd name="T27" fmla="*/ 13 h 20"/>
                  <a:gd name="T28" fmla="*/ 13 w 16"/>
                  <a:gd name="T29" fmla="*/ 9 h 20"/>
                  <a:gd name="T30" fmla="*/ 13 w 16"/>
                  <a:gd name="T31"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0">
                    <a:moveTo>
                      <a:pt x="13" y="11"/>
                    </a:moveTo>
                    <a:lnTo>
                      <a:pt x="13" y="9"/>
                    </a:lnTo>
                    <a:lnTo>
                      <a:pt x="12" y="8"/>
                    </a:lnTo>
                    <a:lnTo>
                      <a:pt x="12" y="7"/>
                    </a:lnTo>
                    <a:lnTo>
                      <a:pt x="5" y="0"/>
                    </a:lnTo>
                    <a:lnTo>
                      <a:pt x="0" y="3"/>
                    </a:lnTo>
                    <a:lnTo>
                      <a:pt x="0" y="11"/>
                    </a:lnTo>
                    <a:lnTo>
                      <a:pt x="2" y="15"/>
                    </a:lnTo>
                    <a:lnTo>
                      <a:pt x="6" y="19"/>
                    </a:lnTo>
                    <a:lnTo>
                      <a:pt x="6" y="18"/>
                    </a:lnTo>
                    <a:lnTo>
                      <a:pt x="6" y="19"/>
                    </a:lnTo>
                    <a:lnTo>
                      <a:pt x="11" y="20"/>
                    </a:lnTo>
                    <a:lnTo>
                      <a:pt x="14" y="18"/>
                    </a:lnTo>
                    <a:lnTo>
                      <a:pt x="16" y="13"/>
                    </a:lnTo>
                    <a:lnTo>
                      <a:pt x="13" y="9"/>
                    </a:lnTo>
                    <a:lnTo>
                      <a:pt x="1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5" name="Freeform 112">
                <a:extLst>
                  <a:ext uri="{FF2B5EF4-FFF2-40B4-BE49-F238E27FC236}">
                    <a16:creationId xmlns:a16="http://schemas.microsoft.com/office/drawing/2014/main" id="{CE58E8DF-3376-4EFF-A435-CD5CD169C370}"/>
                  </a:ext>
                </a:extLst>
              </p:cNvPr>
              <p:cNvSpPr>
                <a:spLocks noChangeArrowheads="1"/>
              </p:cNvSpPr>
              <p:nvPr/>
            </p:nvSpPr>
            <p:spPr bwMode="auto">
              <a:xfrm>
                <a:off x="3293" y="3017"/>
                <a:ext cx="64" cy="62"/>
              </a:xfrm>
              <a:custGeom>
                <a:avLst/>
                <a:gdLst>
                  <a:gd name="T0" fmla="*/ 63 w 64"/>
                  <a:gd name="T1" fmla="*/ 52 h 62"/>
                  <a:gd name="T2" fmla="*/ 63 w 64"/>
                  <a:gd name="T3" fmla="*/ 53 h 62"/>
                  <a:gd name="T4" fmla="*/ 7 w 64"/>
                  <a:gd name="T5" fmla="*/ 0 h 62"/>
                  <a:gd name="T6" fmla="*/ 0 w 64"/>
                  <a:gd name="T7" fmla="*/ 7 h 62"/>
                  <a:gd name="T8" fmla="*/ 56 w 64"/>
                  <a:gd name="T9" fmla="*/ 60 h 62"/>
                  <a:gd name="T10" fmla="*/ 56 w 64"/>
                  <a:gd name="T11" fmla="*/ 62 h 62"/>
                  <a:gd name="T12" fmla="*/ 56 w 64"/>
                  <a:gd name="T13" fmla="*/ 60 h 62"/>
                  <a:gd name="T14" fmla="*/ 60 w 64"/>
                  <a:gd name="T15" fmla="*/ 62 h 62"/>
                  <a:gd name="T16" fmla="*/ 63 w 64"/>
                  <a:gd name="T17" fmla="*/ 60 h 62"/>
                  <a:gd name="T18" fmla="*/ 64 w 64"/>
                  <a:gd name="T19" fmla="*/ 57 h 62"/>
                  <a:gd name="T20" fmla="*/ 63 w 64"/>
                  <a:gd name="T21" fmla="*/ 53 h 62"/>
                  <a:gd name="T22" fmla="*/ 63 w 64"/>
                  <a:gd name="T23"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2">
                    <a:moveTo>
                      <a:pt x="63" y="52"/>
                    </a:moveTo>
                    <a:lnTo>
                      <a:pt x="63" y="53"/>
                    </a:lnTo>
                    <a:lnTo>
                      <a:pt x="7" y="0"/>
                    </a:lnTo>
                    <a:lnTo>
                      <a:pt x="0" y="7"/>
                    </a:lnTo>
                    <a:lnTo>
                      <a:pt x="56" y="60"/>
                    </a:lnTo>
                    <a:lnTo>
                      <a:pt x="56" y="62"/>
                    </a:lnTo>
                    <a:lnTo>
                      <a:pt x="56" y="60"/>
                    </a:lnTo>
                    <a:lnTo>
                      <a:pt x="60" y="62"/>
                    </a:lnTo>
                    <a:lnTo>
                      <a:pt x="63" y="60"/>
                    </a:lnTo>
                    <a:lnTo>
                      <a:pt x="64" y="57"/>
                    </a:lnTo>
                    <a:lnTo>
                      <a:pt x="63" y="53"/>
                    </a:lnTo>
                    <a:lnTo>
                      <a:pt x="6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6" name="Freeform 113">
                <a:extLst>
                  <a:ext uri="{FF2B5EF4-FFF2-40B4-BE49-F238E27FC236}">
                    <a16:creationId xmlns:a16="http://schemas.microsoft.com/office/drawing/2014/main" id="{E5E9C201-B747-4D25-89BB-8F716B173777}"/>
                  </a:ext>
                </a:extLst>
              </p:cNvPr>
              <p:cNvSpPr>
                <a:spLocks noChangeArrowheads="1"/>
              </p:cNvSpPr>
              <p:nvPr/>
            </p:nvSpPr>
            <p:spPr bwMode="auto">
              <a:xfrm>
                <a:off x="3349" y="3068"/>
                <a:ext cx="21" cy="13"/>
              </a:xfrm>
              <a:custGeom>
                <a:avLst/>
                <a:gdLst>
                  <a:gd name="T0" fmla="*/ 11 w 21"/>
                  <a:gd name="T1" fmla="*/ 1 h 13"/>
                  <a:gd name="T2" fmla="*/ 12 w 21"/>
                  <a:gd name="T3" fmla="*/ 1 h 13"/>
                  <a:gd name="T4" fmla="*/ 11 w 21"/>
                  <a:gd name="T5" fmla="*/ 1 h 13"/>
                  <a:gd name="T6" fmla="*/ 10 w 21"/>
                  <a:gd name="T7" fmla="*/ 1 h 13"/>
                  <a:gd name="T8" fmla="*/ 7 w 21"/>
                  <a:gd name="T9" fmla="*/ 1 h 13"/>
                  <a:gd name="T10" fmla="*/ 0 w 21"/>
                  <a:gd name="T11" fmla="*/ 11 h 13"/>
                  <a:gd name="T12" fmla="*/ 5 w 21"/>
                  <a:gd name="T13" fmla="*/ 13 h 13"/>
                  <a:gd name="T14" fmla="*/ 10 w 21"/>
                  <a:gd name="T15" fmla="*/ 13 h 13"/>
                  <a:gd name="T16" fmla="*/ 16 w 21"/>
                  <a:gd name="T17" fmla="*/ 13 h 13"/>
                  <a:gd name="T18" fmla="*/ 19 w 21"/>
                  <a:gd name="T19" fmla="*/ 8 h 13"/>
                  <a:gd name="T20" fmla="*/ 21 w 21"/>
                  <a:gd name="T21" fmla="*/ 8 h 13"/>
                  <a:gd name="T22" fmla="*/ 19 w 21"/>
                  <a:gd name="T23" fmla="*/ 8 h 13"/>
                  <a:gd name="T24" fmla="*/ 21 w 21"/>
                  <a:gd name="T25" fmla="*/ 5 h 13"/>
                  <a:gd name="T26" fmla="*/ 19 w 21"/>
                  <a:gd name="T27" fmla="*/ 1 h 13"/>
                  <a:gd name="T28" fmla="*/ 16 w 21"/>
                  <a:gd name="T29" fmla="*/ 0 h 13"/>
                  <a:gd name="T30" fmla="*/ 12 w 21"/>
                  <a:gd name="T31" fmla="*/ 1 h 13"/>
                  <a:gd name="T32" fmla="*/ 11 w 21"/>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3">
                    <a:moveTo>
                      <a:pt x="11" y="1"/>
                    </a:moveTo>
                    <a:lnTo>
                      <a:pt x="12" y="1"/>
                    </a:lnTo>
                    <a:lnTo>
                      <a:pt x="11" y="1"/>
                    </a:lnTo>
                    <a:lnTo>
                      <a:pt x="10" y="1"/>
                    </a:lnTo>
                    <a:lnTo>
                      <a:pt x="7" y="1"/>
                    </a:lnTo>
                    <a:lnTo>
                      <a:pt x="0" y="11"/>
                    </a:lnTo>
                    <a:lnTo>
                      <a:pt x="5" y="13"/>
                    </a:lnTo>
                    <a:lnTo>
                      <a:pt x="10" y="13"/>
                    </a:lnTo>
                    <a:lnTo>
                      <a:pt x="16" y="13"/>
                    </a:lnTo>
                    <a:lnTo>
                      <a:pt x="19" y="8"/>
                    </a:lnTo>
                    <a:lnTo>
                      <a:pt x="21" y="8"/>
                    </a:lnTo>
                    <a:lnTo>
                      <a:pt x="19" y="8"/>
                    </a:lnTo>
                    <a:lnTo>
                      <a:pt x="21" y="5"/>
                    </a:lnTo>
                    <a:lnTo>
                      <a:pt x="19" y="1"/>
                    </a:lnTo>
                    <a:lnTo>
                      <a:pt x="16" y="0"/>
                    </a:lnTo>
                    <a:lnTo>
                      <a:pt x="12" y="1"/>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7" name="Freeform 114">
                <a:extLst>
                  <a:ext uri="{FF2B5EF4-FFF2-40B4-BE49-F238E27FC236}">
                    <a16:creationId xmlns:a16="http://schemas.microsoft.com/office/drawing/2014/main" id="{E130742B-BB45-4C98-9BF3-187E6664E322}"/>
                  </a:ext>
                </a:extLst>
              </p:cNvPr>
              <p:cNvSpPr>
                <a:spLocks noChangeArrowheads="1"/>
              </p:cNvSpPr>
              <p:nvPr/>
            </p:nvSpPr>
            <p:spPr bwMode="auto">
              <a:xfrm>
                <a:off x="3360" y="2945"/>
                <a:ext cx="119" cy="131"/>
              </a:xfrm>
              <a:custGeom>
                <a:avLst/>
                <a:gdLst>
                  <a:gd name="T0" fmla="*/ 108 w 119"/>
                  <a:gd name="T1" fmla="*/ 2 h 131"/>
                  <a:gd name="T2" fmla="*/ 108 w 119"/>
                  <a:gd name="T3" fmla="*/ 2 h 131"/>
                  <a:gd name="T4" fmla="*/ 0 w 119"/>
                  <a:gd name="T5" fmla="*/ 124 h 131"/>
                  <a:gd name="T6" fmla="*/ 10 w 119"/>
                  <a:gd name="T7" fmla="*/ 131 h 131"/>
                  <a:gd name="T8" fmla="*/ 118 w 119"/>
                  <a:gd name="T9" fmla="*/ 10 h 131"/>
                  <a:gd name="T10" fmla="*/ 119 w 119"/>
                  <a:gd name="T11" fmla="*/ 5 h 131"/>
                  <a:gd name="T12" fmla="*/ 117 w 119"/>
                  <a:gd name="T13" fmla="*/ 1 h 131"/>
                  <a:gd name="T14" fmla="*/ 113 w 119"/>
                  <a:gd name="T15" fmla="*/ 0 h 131"/>
                  <a:gd name="T16" fmla="*/ 108 w 119"/>
                  <a:gd name="T17" fmla="*/ 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31">
                    <a:moveTo>
                      <a:pt x="108" y="2"/>
                    </a:moveTo>
                    <a:lnTo>
                      <a:pt x="108" y="2"/>
                    </a:lnTo>
                    <a:lnTo>
                      <a:pt x="0" y="124"/>
                    </a:lnTo>
                    <a:lnTo>
                      <a:pt x="10" y="131"/>
                    </a:lnTo>
                    <a:lnTo>
                      <a:pt x="118" y="10"/>
                    </a:lnTo>
                    <a:lnTo>
                      <a:pt x="119" y="5"/>
                    </a:lnTo>
                    <a:lnTo>
                      <a:pt x="117" y="1"/>
                    </a:lnTo>
                    <a:lnTo>
                      <a:pt x="113" y="0"/>
                    </a:lnTo>
                    <a:lnTo>
                      <a:pt x="10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8" name="Freeform 115">
                <a:extLst>
                  <a:ext uri="{FF2B5EF4-FFF2-40B4-BE49-F238E27FC236}">
                    <a16:creationId xmlns:a16="http://schemas.microsoft.com/office/drawing/2014/main" id="{6683FC05-3683-4815-99B4-2E25AC3681DE}"/>
                  </a:ext>
                </a:extLst>
              </p:cNvPr>
              <p:cNvSpPr>
                <a:spLocks noChangeArrowheads="1"/>
              </p:cNvSpPr>
              <p:nvPr/>
            </p:nvSpPr>
            <p:spPr bwMode="auto">
              <a:xfrm>
                <a:off x="3466" y="2739"/>
                <a:ext cx="137" cy="143"/>
              </a:xfrm>
              <a:custGeom>
                <a:avLst/>
                <a:gdLst>
                  <a:gd name="T0" fmla="*/ 135 w 137"/>
                  <a:gd name="T1" fmla="*/ 66 h 143"/>
                  <a:gd name="T2" fmla="*/ 137 w 137"/>
                  <a:gd name="T3" fmla="*/ 62 h 143"/>
                  <a:gd name="T4" fmla="*/ 137 w 137"/>
                  <a:gd name="T5" fmla="*/ 60 h 143"/>
                  <a:gd name="T6" fmla="*/ 137 w 137"/>
                  <a:gd name="T7" fmla="*/ 56 h 143"/>
                  <a:gd name="T8" fmla="*/ 135 w 137"/>
                  <a:gd name="T9" fmla="*/ 54 h 143"/>
                  <a:gd name="T10" fmla="*/ 79 w 137"/>
                  <a:gd name="T11" fmla="*/ 1 h 143"/>
                  <a:gd name="T12" fmla="*/ 77 w 137"/>
                  <a:gd name="T13" fmla="*/ 0 h 143"/>
                  <a:gd name="T14" fmla="*/ 74 w 137"/>
                  <a:gd name="T15" fmla="*/ 0 h 143"/>
                  <a:gd name="T16" fmla="*/ 70 w 137"/>
                  <a:gd name="T17" fmla="*/ 0 h 143"/>
                  <a:gd name="T18" fmla="*/ 68 w 137"/>
                  <a:gd name="T19" fmla="*/ 3 h 143"/>
                  <a:gd name="T20" fmla="*/ 1 w 137"/>
                  <a:gd name="T21" fmla="*/ 78 h 143"/>
                  <a:gd name="T22" fmla="*/ 0 w 137"/>
                  <a:gd name="T23" fmla="*/ 81 h 143"/>
                  <a:gd name="T24" fmla="*/ 0 w 137"/>
                  <a:gd name="T25" fmla="*/ 84 h 143"/>
                  <a:gd name="T26" fmla="*/ 0 w 137"/>
                  <a:gd name="T27" fmla="*/ 87 h 143"/>
                  <a:gd name="T28" fmla="*/ 2 w 137"/>
                  <a:gd name="T29" fmla="*/ 89 h 143"/>
                  <a:gd name="T30" fmla="*/ 57 w 137"/>
                  <a:gd name="T31" fmla="*/ 141 h 143"/>
                  <a:gd name="T32" fmla="*/ 59 w 137"/>
                  <a:gd name="T33" fmla="*/ 143 h 143"/>
                  <a:gd name="T34" fmla="*/ 63 w 137"/>
                  <a:gd name="T35" fmla="*/ 143 h 143"/>
                  <a:gd name="T36" fmla="*/ 66 w 137"/>
                  <a:gd name="T37" fmla="*/ 143 h 143"/>
                  <a:gd name="T38" fmla="*/ 68 w 137"/>
                  <a:gd name="T39" fmla="*/ 140 h 143"/>
                  <a:gd name="T40" fmla="*/ 135 w 137"/>
                  <a:gd name="T41" fmla="*/ 6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43">
                    <a:moveTo>
                      <a:pt x="135" y="66"/>
                    </a:moveTo>
                    <a:lnTo>
                      <a:pt x="137" y="62"/>
                    </a:lnTo>
                    <a:lnTo>
                      <a:pt x="137" y="60"/>
                    </a:lnTo>
                    <a:lnTo>
                      <a:pt x="137" y="56"/>
                    </a:lnTo>
                    <a:lnTo>
                      <a:pt x="135" y="54"/>
                    </a:lnTo>
                    <a:lnTo>
                      <a:pt x="79" y="1"/>
                    </a:lnTo>
                    <a:lnTo>
                      <a:pt x="77" y="0"/>
                    </a:lnTo>
                    <a:lnTo>
                      <a:pt x="74" y="0"/>
                    </a:lnTo>
                    <a:lnTo>
                      <a:pt x="70" y="0"/>
                    </a:lnTo>
                    <a:lnTo>
                      <a:pt x="68" y="3"/>
                    </a:lnTo>
                    <a:lnTo>
                      <a:pt x="1" y="78"/>
                    </a:lnTo>
                    <a:lnTo>
                      <a:pt x="0" y="81"/>
                    </a:lnTo>
                    <a:lnTo>
                      <a:pt x="0" y="84"/>
                    </a:lnTo>
                    <a:lnTo>
                      <a:pt x="0" y="87"/>
                    </a:lnTo>
                    <a:lnTo>
                      <a:pt x="2" y="89"/>
                    </a:lnTo>
                    <a:lnTo>
                      <a:pt x="57" y="141"/>
                    </a:lnTo>
                    <a:lnTo>
                      <a:pt x="59" y="143"/>
                    </a:lnTo>
                    <a:lnTo>
                      <a:pt x="63" y="143"/>
                    </a:lnTo>
                    <a:lnTo>
                      <a:pt x="66" y="143"/>
                    </a:lnTo>
                    <a:lnTo>
                      <a:pt x="68" y="140"/>
                    </a:lnTo>
                    <a:lnTo>
                      <a:pt x="135" y="66"/>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099" name="Freeform 116">
                <a:extLst>
                  <a:ext uri="{FF2B5EF4-FFF2-40B4-BE49-F238E27FC236}">
                    <a16:creationId xmlns:a16="http://schemas.microsoft.com/office/drawing/2014/main" id="{CEB3CA55-CCE7-45BE-93F7-3617A62EB1E1}"/>
                  </a:ext>
                </a:extLst>
              </p:cNvPr>
              <p:cNvSpPr>
                <a:spLocks noChangeArrowheads="1"/>
              </p:cNvSpPr>
              <p:nvPr/>
            </p:nvSpPr>
            <p:spPr bwMode="auto">
              <a:xfrm>
                <a:off x="3595" y="2787"/>
                <a:ext cx="14" cy="22"/>
              </a:xfrm>
              <a:custGeom>
                <a:avLst/>
                <a:gdLst>
                  <a:gd name="T0" fmla="*/ 2 w 14"/>
                  <a:gd name="T1" fmla="*/ 11 h 22"/>
                  <a:gd name="T2" fmla="*/ 2 w 14"/>
                  <a:gd name="T3" fmla="*/ 11 h 22"/>
                  <a:gd name="T4" fmla="*/ 2 w 14"/>
                  <a:gd name="T5" fmla="*/ 12 h 22"/>
                  <a:gd name="T6" fmla="*/ 2 w 14"/>
                  <a:gd name="T7" fmla="*/ 14 h 22"/>
                  <a:gd name="T8" fmla="*/ 10 w 14"/>
                  <a:gd name="T9" fmla="*/ 22 h 22"/>
                  <a:gd name="T10" fmla="*/ 14 w 14"/>
                  <a:gd name="T11" fmla="*/ 17 h 22"/>
                  <a:gd name="T12" fmla="*/ 14 w 14"/>
                  <a:gd name="T13" fmla="*/ 12 h 22"/>
                  <a:gd name="T14" fmla="*/ 14 w 14"/>
                  <a:gd name="T15" fmla="*/ 6 h 22"/>
                  <a:gd name="T16" fmla="*/ 10 w 14"/>
                  <a:gd name="T17" fmla="*/ 1 h 22"/>
                  <a:gd name="T18" fmla="*/ 5 w 14"/>
                  <a:gd name="T19" fmla="*/ 0 h 22"/>
                  <a:gd name="T20" fmla="*/ 1 w 14"/>
                  <a:gd name="T21" fmla="*/ 2 h 22"/>
                  <a:gd name="T22" fmla="*/ 0 w 14"/>
                  <a:gd name="T23" fmla="*/ 6 h 22"/>
                  <a:gd name="T24" fmla="*/ 2 w 14"/>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2">
                    <a:moveTo>
                      <a:pt x="2" y="11"/>
                    </a:moveTo>
                    <a:lnTo>
                      <a:pt x="2" y="11"/>
                    </a:lnTo>
                    <a:lnTo>
                      <a:pt x="2" y="12"/>
                    </a:lnTo>
                    <a:lnTo>
                      <a:pt x="2" y="14"/>
                    </a:lnTo>
                    <a:lnTo>
                      <a:pt x="10" y="22"/>
                    </a:lnTo>
                    <a:lnTo>
                      <a:pt x="14" y="17"/>
                    </a:lnTo>
                    <a:lnTo>
                      <a:pt x="14" y="12"/>
                    </a:lnTo>
                    <a:lnTo>
                      <a:pt x="14" y="6"/>
                    </a:lnTo>
                    <a:lnTo>
                      <a:pt x="10" y="1"/>
                    </a:lnTo>
                    <a:lnTo>
                      <a:pt x="5" y="0"/>
                    </a:lnTo>
                    <a:lnTo>
                      <a:pt x="1" y="2"/>
                    </a:lnTo>
                    <a:lnTo>
                      <a:pt x="0" y="6"/>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0" name="Freeform 117">
                <a:extLst>
                  <a:ext uri="{FF2B5EF4-FFF2-40B4-BE49-F238E27FC236}">
                    <a16:creationId xmlns:a16="http://schemas.microsoft.com/office/drawing/2014/main" id="{4EAAE401-B8C0-4086-A9D3-8EF56E8A1D0E}"/>
                  </a:ext>
                </a:extLst>
              </p:cNvPr>
              <p:cNvSpPr>
                <a:spLocks noChangeArrowheads="1"/>
              </p:cNvSpPr>
              <p:nvPr/>
            </p:nvSpPr>
            <p:spPr bwMode="auto">
              <a:xfrm>
                <a:off x="3539" y="2734"/>
                <a:ext cx="66" cy="64"/>
              </a:xfrm>
              <a:custGeom>
                <a:avLst/>
                <a:gdLst>
                  <a:gd name="T0" fmla="*/ 2 w 66"/>
                  <a:gd name="T1" fmla="*/ 10 h 64"/>
                  <a:gd name="T2" fmla="*/ 2 w 66"/>
                  <a:gd name="T3" fmla="*/ 11 h 64"/>
                  <a:gd name="T4" fmla="*/ 58 w 66"/>
                  <a:gd name="T5" fmla="*/ 64 h 64"/>
                  <a:gd name="T6" fmla="*/ 66 w 66"/>
                  <a:gd name="T7" fmla="*/ 54 h 64"/>
                  <a:gd name="T8" fmla="*/ 10 w 66"/>
                  <a:gd name="T9" fmla="*/ 2 h 64"/>
                  <a:gd name="T10" fmla="*/ 10 w 66"/>
                  <a:gd name="T11" fmla="*/ 3 h 64"/>
                  <a:gd name="T12" fmla="*/ 10 w 66"/>
                  <a:gd name="T13" fmla="*/ 2 h 64"/>
                  <a:gd name="T14" fmla="*/ 5 w 66"/>
                  <a:gd name="T15" fmla="*/ 0 h 64"/>
                  <a:gd name="T16" fmla="*/ 1 w 66"/>
                  <a:gd name="T17" fmla="*/ 3 h 64"/>
                  <a:gd name="T18" fmla="*/ 0 w 66"/>
                  <a:gd name="T19" fmla="*/ 6 h 64"/>
                  <a:gd name="T20" fmla="*/ 2 w 66"/>
                  <a:gd name="T21" fmla="*/ 11 h 64"/>
                  <a:gd name="T22" fmla="*/ 2 w 66"/>
                  <a:gd name="T2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4">
                    <a:moveTo>
                      <a:pt x="2" y="10"/>
                    </a:moveTo>
                    <a:lnTo>
                      <a:pt x="2" y="11"/>
                    </a:lnTo>
                    <a:lnTo>
                      <a:pt x="58" y="64"/>
                    </a:lnTo>
                    <a:lnTo>
                      <a:pt x="66" y="54"/>
                    </a:lnTo>
                    <a:lnTo>
                      <a:pt x="10" y="2"/>
                    </a:lnTo>
                    <a:lnTo>
                      <a:pt x="10" y="3"/>
                    </a:lnTo>
                    <a:lnTo>
                      <a:pt x="10" y="2"/>
                    </a:lnTo>
                    <a:lnTo>
                      <a:pt x="5" y="0"/>
                    </a:lnTo>
                    <a:lnTo>
                      <a:pt x="1" y="3"/>
                    </a:lnTo>
                    <a:lnTo>
                      <a:pt x="0" y="6"/>
                    </a:lnTo>
                    <a:lnTo>
                      <a:pt x="2" y="11"/>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1" name="Freeform 118">
                <a:extLst>
                  <a:ext uri="{FF2B5EF4-FFF2-40B4-BE49-F238E27FC236}">
                    <a16:creationId xmlns:a16="http://schemas.microsoft.com/office/drawing/2014/main" id="{40DB7CA1-5256-45BA-9F0E-08DF5D23592A}"/>
                  </a:ext>
                </a:extLst>
              </p:cNvPr>
              <p:cNvSpPr>
                <a:spLocks noChangeArrowheads="1"/>
              </p:cNvSpPr>
              <p:nvPr/>
            </p:nvSpPr>
            <p:spPr bwMode="auto">
              <a:xfrm>
                <a:off x="3528" y="2733"/>
                <a:ext cx="21" cy="15"/>
              </a:xfrm>
              <a:custGeom>
                <a:avLst/>
                <a:gdLst>
                  <a:gd name="T0" fmla="*/ 11 w 21"/>
                  <a:gd name="T1" fmla="*/ 12 h 15"/>
                  <a:gd name="T2" fmla="*/ 11 w 21"/>
                  <a:gd name="T3" fmla="*/ 12 h 15"/>
                  <a:gd name="T4" fmla="*/ 12 w 21"/>
                  <a:gd name="T5" fmla="*/ 12 h 15"/>
                  <a:gd name="T6" fmla="*/ 13 w 21"/>
                  <a:gd name="T7" fmla="*/ 12 h 15"/>
                  <a:gd name="T8" fmla="*/ 13 w 21"/>
                  <a:gd name="T9" fmla="*/ 11 h 15"/>
                  <a:gd name="T10" fmla="*/ 21 w 21"/>
                  <a:gd name="T11" fmla="*/ 4 h 15"/>
                  <a:gd name="T12" fmla="*/ 16 w 21"/>
                  <a:gd name="T13" fmla="*/ 0 h 15"/>
                  <a:gd name="T14" fmla="*/ 12 w 21"/>
                  <a:gd name="T15" fmla="*/ 0 h 15"/>
                  <a:gd name="T16" fmla="*/ 6 w 21"/>
                  <a:gd name="T17" fmla="*/ 0 h 15"/>
                  <a:gd name="T18" fmla="*/ 1 w 21"/>
                  <a:gd name="T19" fmla="*/ 5 h 15"/>
                  <a:gd name="T20" fmla="*/ 0 w 21"/>
                  <a:gd name="T21" fmla="*/ 10 h 15"/>
                  <a:gd name="T22" fmla="*/ 2 w 21"/>
                  <a:gd name="T23" fmla="*/ 14 h 15"/>
                  <a:gd name="T24" fmla="*/ 7 w 21"/>
                  <a:gd name="T25" fmla="*/ 15 h 15"/>
                  <a:gd name="T26" fmla="*/ 11 w 21"/>
                  <a:gd name="T27"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5">
                    <a:moveTo>
                      <a:pt x="11" y="12"/>
                    </a:moveTo>
                    <a:lnTo>
                      <a:pt x="11" y="12"/>
                    </a:lnTo>
                    <a:lnTo>
                      <a:pt x="12" y="12"/>
                    </a:lnTo>
                    <a:lnTo>
                      <a:pt x="13" y="12"/>
                    </a:lnTo>
                    <a:lnTo>
                      <a:pt x="13" y="11"/>
                    </a:lnTo>
                    <a:lnTo>
                      <a:pt x="21" y="4"/>
                    </a:lnTo>
                    <a:lnTo>
                      <a:pt x="16" y="0"/>
                    </a:lnTo>
                    <a:lnTo>
                      <a:pt x="12" y="0"/>
                    </a:lnTo>
                    <a:lnTo>
                      <a:pt x="6" y="0"/>
                    </a:lnTo>
                    <a:lnTo>
                      <a:pt x="1" y="5"/>
                    </a:lnTo>
                    <a:lnTo>
                      <a:pt x="0" y="10"/>
                    </a:lnTo>
                    <a:lnTo>
                      <a:pt x="2" y="14"/>
                    </a:lnTo>
                    <a:lnTo>
                      <a:pt x="7" y="15"/>
                    </a:lnTo>
                    <a:lnTo>
                      <a:pt x="1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2" name="Freeform 119">
                <a:extLst>
                  <a:ext uri="{FF2B5EF4-FFF2-40B4-BE49-F238E27FC236}">
                    <a16:creationId xmlns:a16="http://schemas.microsoft.com/office/drawing/2014/main" id="{920DB32D-C2DE-43D0-B5E6-3FF82E295D00}"/>
                  </a:ext>
                </a:extLst>
              </p:cNvPr>
              <p:cNvSpPr>
                <a:spLocks noChangeArrowheads="1"/>
              </p:cNvSpPr>
              <p:nvPr/>
            </p:nvSpPr>
            <p:spPr bwMode="auto">
              <a:xfrm>
                <a:off x="3461" y="2738"/>
                <a:ext cx="78" cy="85"/>
              </a:xfrm>
              <a:custGeom>
                <a:avLst/>
                <a:gdLst>
                  <a:gd name="T0" fmla="*/ 11 w 78"/>
                  <a:gd name="T1" fmla="*/ 83 h 85"/>
                  <a:gd name="T2" fmla="*/ 11 w 78"/>
                  <a:gd name="T3" fmla="*/ 83 h 85"/>
                  <a:gd name="T4" fmla="*/ 78 w 78"/>
                  <a:gd name="T5" fmla="*/ 7 h 85"/>
                  <a:gd name="T6" fmla="*/ 68 w 78"/>
                  <a:gd name="T7" fmla="*/ 0 h 85"/>
                  <a:gd name="T8" fmla="*/ 1 w 78"/>
                  <a:gd name="T9" fmla="*/ 75 h 85"/>
                  <a:gd name="T10" fmla="*/ 0 w 78"/>
                  <a:gd name="T11" fmla="*/ 80 h 85"/>
                  <a:gd name="T12" fmla="*/ 2 w 78"/>
                  <a:gd name="T13" fmla="*/ 84 h 85"/>
                  <a:gd name="T14" fmla="*/ 7 w 78"/>
                  <a:gd name="T15" fmla="*/ 85 h 85"/>
                  <a:gd name="T16" fmla="*/ 11 w 78"/>
                  <a:gd name="T17"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85">
                    <a:moveTo>
                      <a:pt x="11" y="83"/>
                    </a:moveTo>
                    <a:lnTo>
                      <a:pt x="11" y="83"/>
                    </a:lnTo>
                    <a:lnTo>
                      <a:pt x="78" y="7"/>
                    </a:lnTo>
                    <a:lnTo>
                      <a:pt x="68" y="0"/>
                    </a:lnTo>
                    <a:lnTo>
                      <a:pt x="1" y="75"/>
                    </a:lnTo>
                    <a:lnTo>
                      <a:pt x="0" y="80"/>
                    </a:lnTo>
                    <a:lnTo>
                      <a:pt x="2" y="84"/>
                    </a:lnTo>
                    <a:lnTo>
                      <a:pt x="7" y="85"/>
                    </a:lnTo>
                    <a:lnTo>
                      <a:pt x="11"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3" name="Freeform 120">
                <a:extLst>
                  <a:ext uri="{FF2B5EF4-FFF2-40B4-BE49-F238E27FC236}">
                    <a16:creationId xmlns:a16="http://schemas.microsoft.com/office/drawing/2014/main" id="{39D993FD-7B0F-4405-93DB-1921142C8166}"/>
                  </a:ext>
                </a:extLst>
              </p:cNvPr>
              <p:cNvSpPr>
                <a:spLocks noChangeArrowheads="1"/>
              </p:cNvSpPr>
              <p:nvPr/>
            </p:nvSpPr>
            <p:spPr bwMode="auto">
              <a:xfrm>
                <a:off x="3460" y="2813"/>
                <a:ext cx="14" cy="21"/>
              </a:xfrm>
              <a:custGeom>
                <a:avLst/>
                <a:gdLst>
                  <a:gd name="T0" fmla="*/ 12 w 14"/>
                  <a:gd name="T1" fmla="*/ 11 h 21"/>
                  <a:gd name="T2" fmla="*/ 12 w 14"/>
                  <a:gd name="T3" fmla="*/ 10 h 21"/>
                  <a:gd name="T4" fmla="*/ 11 w 14"/>
                  <a:gd name="T5" fmla="*/ 10 h 21"/>
                  <a:gd name="T6" fmla="*/ 12 w 14"/>
                  <a:gd name="T7" fmla="*/ 10 h 21"/>
                  <a:gd name="T8" fmla="*/ 12 w 14"/>
                  <a:gd name="T9" fmla="*/ 8 h 21"/>
                  <a:gd name="T10" fmla="*/ 2 w 14"/>
                  <a:gd name="T11" fmla="*/ 0 h 21"/>
                  <a:gd name="T12" fmla="*/ 0 w 14"/>
                  <a:gd name="T13" fmla="*/ 5 h 21"/>
                  <a:gd name="T14" fmla="*/ 0 w 14"/>
                  <a:gd name="T15" fmla="*/ 10 h 21"/>
                  <a:gd name="T16" fmla="*/ 1 w 14"/>
                  <a:gd name="T17" fmla="*/ 15 h 21"/>
                  <a:gd name="T18" fmla="*/ 5 w 14"/>
                  <a:gd name="T19" fmla="*/ 20 h 21"/>
                  <a:gd name="T20" fmla="*/ 5 w 14"/>
                  <a:gd name="T21" fmla="*/ 19 h 21"/>
                  <a:gd name="T22" fmla="*/ 5 w 14"/>
                  <a:gd name="T23" fmla="*/ 20 h 21"/>
                  <a:gd name="T24" fmla="*/ 9 w 14"/>
                  <a:gd name="T25" fmla="*/ 21 h 21"/>
                  <a:gd name="T26" fmla="*/ 13 w 14"/>
                  <a:gd name="T27" fmla="*/ 19 h 21"/>
                  <a:gd name="T28" fmla="*/ 14 w 14"/>
                  <a:gd name="T29" fmla="*/ 14 h 21"/>
                  <a:gd name="T30" fmla="*/ 12 w 14"/>
                  <a:gd name="T31" fmla="*/ 10 h 21"/>
                  <a:gd name="T32" fmla="*/ 12 w 14"/>
                  <a:gd name="T3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1">
                    <a:moveTo>
                      <a:pt x="12" y="11"/>
                    </a:moveTo>
                    <a:lnTo>
                      <a:pt x="12" y="10"/>
                    </a:lnTo>
                    <a:lnTo>
                      <a:pt x="11" y="10"/>
                    </a:lnTo>
                    <a:lnTo>
                      <a:pt x="12" y="10"/>
                    </a:lnTo>
                    <a:lnTo>
                      <a:pt x="12" y="8"/>
                    </a:lnTo>
                    <a:lnTo>
                      <a:pt x="2" y="0"/>
                    </a:lnTo>
                    <a:lnTo>
                      <a:pt x="0" y="5"/>
                    </a:lnTo>
                    <a:lnTo>
                      <a:pt x="0" y="10"/>
                    </a:lnTo>
                    <a:lnTo>
                      <a:pt x="1" y="15"/>
                    </a:lnTo>
                    <a:lnTo>
                      <a:pt x="5" y="20"/>
                    </a:lnTo>
                    <a:lnTo>
                      <a:pt x="5" y="19"/>
                    </a:lnTo>
                    <a:lnTo>
                      <a:pt x="5" y="20"/>
                    </a:lnTo>
                    <a:lnTo>
                      <a:pt x="9" y="21"/>
                    </a:lnTo>
                    <a:lnTo>
                      <a:pt x="13" y="19"/>
                    </a:lnTo>
                    <a:lnTo>
                      <a:pt x="14" y="14"/>
                    </a:lnTo>
                    <a:lnTo>
                      <a:pt x="12" y="10"/>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4" name="Freeform 121">
                <a:extLst>
                  <a:ext uri="{FF2B5EF4-FFF2-40B4-BE49-F238E27FC236}">
                    <a16:creationId xmlns:a16="http://schemas.microsoft.com/office/drawing/2014/main" id="{476BF36F-8CA9-4596-BC63-C51163C54520}"/>
                  </a:ext>
                </a:extLst>
              </p:cNvPr>
              <p:cNvSpPr>
                <a:spLocks noChangeArrowheads="1"/>
              </p:cNvSpPr>
              <p:nvPr/>
            </p:nvSpPr>
            <p:spPr bwMode="auto">
              <a:xfrm>
                <a:off x="3465" y="2824"/>
                <a:ext cx="63" cy="61"/>
              </a:xfrm>
              <a:custGeom>
                <a:avLst/>
                <a:gdLst>
                  <a:gd name="T0" fmla="*/ 62 w 63"/>
                  <a:gd name="T1" fmla="*/ 53 h 61"/>
                  <a:gd name="T2" fmla="*/ 62 w 63"/>
                  <a:gd name="T3" fmla="*/ 53 h 61"/>
                  <a:gd name="T4" fmla="*/ 7 w 63"/>
                  <a:gd name="T5" fmla="*/ 0 h 61"/>
                  <a:gd name="T6" fmla="*/ 0 w 63"/>
                  <a:gd name="T7" fmla="*/ 8 h 61"/>
                  <a:gd name="T8" fmla="*/ 54 w 63"/>
                  <a:gd name="T9" fmla="*/ 60 h 61"/>
                  <a:gd name="T10" fmla="*/ 58 w 63"/>
                  <a:gd name="T11" fmla="*/ 61 h 61"/>
                  <a:gd name="T12" fmla="*/ 62 w 63"/>
                  <a:gd name="T13" fmla="*/ 60 h 61"/>
                  <a:gd name="T14" fmla="*/ 63 w 63"/>
                  <a:gd name="T15" fmla="*/ 56 h 61"/>
                  <a:gd name="T16" fmla="*/ 62 w 63"/>
                  <a:gd name="T17" fmla="*/ 5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61">
                    <a:moveTo>
                      <a:pt x="62" y="53"/>
                    </a:moveTo>
                    <a:lnTo>
                      <a:pt x="62" y="53"/>
                    </a:lnTo>
                    <a:lnTo>
                      <a:pt x="7" y="0"/>
                    </a:lnTo>
                    <a:lnTo>
                      <a:pt x="0" y="8"/>
                    </a:lnTo>
                    <a:lnTo>
                      <a:pt x="54" y="60"/>
                    </a:lnTo>
                    <a:lnTo>
                      <a:pt x="58" y="61"/>
                    </a:lnTo>
                    <a:lnTo>
                      <a:pt x="62" y="60"/>
                    </a:lnTo>
                    <a:lnTo>
                      <a:pt x="63" y="56"/>
                    </a:lnTo>
                    <a:lnTo>
                      <a:pt x="6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5" name="Freeform 122">
                <a:extLst>
                  <a:ext uri="{FF2B5EF4-FFF2-40B4-BE49-F238E27FC236}">
                    <a16:creationId xmlns:a16="http://schemas.microsoft.com/office/drawing/2014/main" id="{B37AEBB2-2751-484F-A2BE-981CED571B37}"/>
                  </a:ext>
                </a:extLst>
              </p:cNvPr>
              <p:cNvSpPr>
                <a:spLocks noChangeArrowheads="1"/>
              </p:cNvSpPr>
              <p:nvPr/>
            </p:nvSpPr>
            <p:spPr bwMode="auto">
              <a:xfrm>
                <a:off x="3519" y="2873"/>
                <a:ext cx="21" cy="15"/>
              </a:xfrm>
              <a:custGeom>
                <a:avLst/>
                <a:gdLst>
                  <a:gd name="T0" fmla="*/ 10 w 21"/>
                  <a:gd name="T1" fmla="*/ 3 h 15"/>
                  <a:gd name="T2" fmla="*/ 10 w 21"/>
                  <a:gd name="T3" fmla="*/ 3 h 15"/>
                  <a:gd name="T4" fmla="*/ 10 w 21"/>
                  <a:gd name="T5" fmla="*/ 4 h 15"/>
                  <a:gd name="T6" fmla="*/ 10 w 21"/>
                  <a:gd name="T7" fmla="*/ 3 h 15"/>
                  <a:gd name="T8" fmla="*/ 8 w 21"/>
                  <a:gd name="T9" fmla="*/ 3 h 15"/>
                  <a:gd name="T10" fmla="*/ 8 w 21"/>
                  <a:gd name="T11" fmla="*/ 4 h 15"/>
                  <a:gd name="T12" fmla="*/ 0 w 21"/>
                  <a:gd name="T13" fmla="*/ 11 h 15"/>
                  <a:gd name="T14" fmla="*/ 5 w 21"/>
                  <a:gd name="T15" fmla="*/ 15 h 15"/>
                  <a:gd name="T16" fmla="*/ 10 w 21"/>
                  <a:gd name="T17" fmla="*/ 15 h 15"/>
                  <a:gd name="T18" fmla="*/ 15 w 21"/>
                  <a:gd name="T19" fmla="*/ 13 h 15"/>
                  <a:gd name="T20" fmla="*/ 20 w 21"/>
                  <a:gd name="T21" fmla="*/ 10 h 15"/>
                  <a:gd name="T22" fmla="*/ 21 w 21"/>
                  <a:gd name="T23" fmla="*/ 5 h 15"/>
                  <a:gd name="T24" fmla="*/ 19 w 21"/>
                  <a:gd name="T25" fmla="*/ 1 h 15"/>
                  <a:gd name="T26" fmla="*/ 15 w 21"/>
                  <a:gd name="T27" fmla="*/ 0 h 15"/>
                  <a:gd name="T28" fmla="*/ 10 w 21"/>
                  <a:gd name="T29"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15">
                    <a:moveTo>
                      <a:pt x="10" y="3"/>
                    </a:moveTo>
                    <a:lnTo>
                      <a:pt x="10" y="3"/>
                    </a:lnTo>
                    <a:lnTo>
                      <a:pt x="10" y="4"/>
                    </a:lnTo>
                    <a:lnTo>
                      <a:pt x="10" y="3"/>
                    </a:lnTo>
                    <a:lnTo>
                      <a:pt x="8" y="3"/>
                    </a:lnTo>
                    <a:lnTo>
                      <a:pt x="8" y="4"/>
                    </a:lnTo>
                    <a:lnTo>
                      <a:pt x="0" y="11"/>
                    </a:lnTo>
                    <a:lnTo>
                      <a:pt x="5" y="15"/>
                    </a:lnTo>
                    <a:lnTo>
                      <a:pt x="10" y="15"/>
                    </a:lnTo>
                    <a:lnTo>
                      <a:pt x="15" y="13"/>
                    </a:lnTo>
                    <a:lnTo>
                      <a:pt x="20" y="10"/>
                    </a:lnTo>
                    <a:lnTo>
                      <a:pt x="21" y="5"/>
                    </a:lnTo>
                    <a:lnTo>
                      <a:pt x="19" y="1"/>
                    </a:lnTo>
                    <a:lnTo>
                      <a:pt x="15"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6" name="Freeform 123">
                <a:extLst>
                  <a:ext uri="{FF2B5EF4-FFF2-40B4-BE49-F238E27FC236}">
                    <a16:creationId xmlns:a16="http://schemas.microsoft.com/office/drawing/2014/main" id="{128F2AE9-4FD8-44B3-8D6A-11021D5E4753}"/>
                  </a:ext>
                </a:extLst>
              </p:cNvPr>
              <p:cNvSpPr>
                <a:spLocks noChangeArrowheads="1"/>
              </p:cNvSpPr>
              <p:nvPr/>
            </p:nvSpPr>
            <p:spPr bwMode="auto">
              <a:xfrm>
                <a:off x="3529" y="2799"/>
                <a:ext cx="78" cy="84"/>
              </a:xfrm>
              <a:custGeom>
                <a:avLst/>
                <a:gdLst>
                  <a:gd name="T0" fmla="*/ 68 w 78"/>
                  <a:gd name="T1" fmla="*/ 2 h 84"/>
                  <a:gd name="T2" fmla="*/ 67 w 78"/>
                  <a:gd name="T3" fmla="*/ 2 h 84"/>
                  <a:gd name="T4" fmla="*/ 0 w 78"/>
                  <a:gd name="T5" fmla="*/ 77 h 84"/>
                  <a:gd name="T6" fmla="*/ 10 w 78"/>
                  <a:gd name="T7" fmla="*/ 84 h 84"/>
                  <a:gd name="T8" fmla="*/ 77 w 78"/>
                  <a:gd name="T9" fmla="*/ 10 h 84"/>
                  <a:gd name="T10" fmla="*/ 76 w 78"/>
                  <a:gd name="T11" fmla="*/ 10 h 84"/>
                  <a:gd name="T12" fmla="*/ 77 w 78"/>
                  <a:gd name="T13" fmla="*/ 10 h 84"/>
                  <a:gd name="T14" fmla="*/ 78 w 78"/>
                  <a:gd name="T15" fmla="*/ 5 h 84"/>
                  <a:gd name="T16" fmla="*/ 76 w 78"/>
                  <a:gd name="T17" fmla="*/ 1 h 84"/>
                  <a:gd name="T18" fmla="*/ 72 w 78"/>
                  <a:gd name="T19" fmla="*/ 0 h 84"/>
                  <a:gd name="T20" fmla="*/ 67 w 78"/>
                  <a:gd name="T21" fmla="*/ 2 h 84"/>
                  <a:gd name="T22" fmla="*/ 68 w 78"/>
                  <a:gd name="T23"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84">
                    <a:moveTo>
                      <a:pt x="68" y="2"/>
                    </a:moveTo>
                    <a:lnTo>
                      <a:pt x="67" y="2"/>
                    </a:lnTo>
                    <a:lnTo>
                      <a:pt x="0" y="77"/>
                    </a:lnTo>
                    <a:lnTo>
                      <a:pt x="10" y="84"/>
                    </a:lnTo>
                    <a:lnTo>
                      <a:pt x="77" y="10"/>
                    </a:lnTo>
                    <a:lnTo>
                      <a:pt x="76" y="10"/>
                    </a:lnTo>
                    <a:lnTo>
                      <a:pt x="77" y="10"/>
                    </a:lnTo>
                    <a:lnTo>
                      <a:pt x="78" y="5"/>
                    </a:lnTo>
                    <a:lnTo>
                      <a:pt x="76" y="1"/>
                    </a:lnTo>
                    <a:lnTo>
                      <a:pt x="72" y="0"/>
                    </a:lnTo>
                    <a:lnTo>
                      <a:pt x="67" y="2"/>
                    </a:lnTo>
                    <a:lnTo>
                      <a:pt x="6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7" name="Freeform 124">
                <a:extLst>
                  <a:ext uri="{FF2B5EF4-FFF2-40B4-BE49-F238E27FC236}">
                    <a16:creationId xmlns:a16="http://schemas.microsoft.com/office/drawing/2014/main" id="{DF7B6D03-DD47-4177-9C92-57993EEF8C50}"/>
                  </a:ext>
                </a:extLst>
              </p:cNvPr>
              <p:cNvSpPr>
                <a:spLocks noChangeArrowheads="1"/>
              </p:cNvSpPr>
              <p:nvPr/>
            </p:nvSpPr>
            <p:spPr bwMode="auto">
              <a:xfrm>
                <a:off x="3599" y="2620"/>
                <a:ext cx="107" cy="112"/>
              </a:xfrm>
              <a:custGeom>
                <a:avLst/>
                <a:gdLst>
                  <a:gd name="T0" fmla="*/ 104 w 107"/>
                  <a:gd name="T1" fmla="*/ 68 h 112"/>
                  <a:gd name="T2" fmla="*/ 107 w 107"/>
                  <a:gd name="T3" fmla="*/ 65 h 112"/>
                  <a:gd name="T4" fmla="*/ 107 w 107"/>
                  <a:gd name="T5" fmla="*/ 62 h 112"/>
                  <a:gd name="T6" fmla="*/ 105 w 107"/>
                  <a:gd name="T7" fmla="*/ 58 h 112"/>
                  <a:gd name="T8" fmla="*/ 103 w 107"/>
                  <a:gd name="T9" fmla="*/ 56 h 112"/>
                  <a:gd name="T10" fmla="*/ 53 w 107"/>
                  <a:gd name="T11" fmla="*/ 1 h 112"/>
                  <a:gd name="T12" fmla="*/ 51 w 107"/>
                  <a:gd name="T13" fmla="*/ 0 h 112"/>
                  <a:gd name="T14" fmla="*/ 47 w 107"/>
                  <a:gd name="T15" fmla="*/ 0 h 112"/>
                  <a:gd name="T16" fmla="*/ 43 w 107"/>
                  <a:gd name="T17" fmla="*/ 0 h 112"/>
                  <a:gd name="T18" fmla="*/ 41 w 107"/>
                  <a:gd name="T19" fmla="*/ 2 h 112"/>
                  <a:gd name="T20" fmla="*/ 1 w 107"/>
                  <a:gd name="T21" fmla="*/ 47 h 112"/>
                  <a:gd name="T22" fmla="*/ 0 w 107"/>
                  <a:gd name="T23" fmla="*/ 50 h 112"/>
                  <a:gd name="T24" fmla="*/ 0 w 107"/>
                  <a:gd name="T25" fmla="*/ 54 h 112"/>
                  <a:gd name="T26" fmla="*/ 0 w 107"/>
                  <a:gd name="T27" fmla="*/ 57 h 112"/>
                  <a:gd name="T28" fmla="*/ 2 w 107"/>
                  <a:gd name="T29" fmla="*/ 60 h 112"/>
                  <a:gd name="T30" fmla="*/ 57 w 107"/>
                  <a:gd name="T31" fmla="*/ 111 h 112"/>
                  <a:gd name="T32" fmla="*/ 59 w 107"/>
                  <a:gd name="T33" fmla="*/ 112 h 112"/>
                  <a:gd name="T34" fmla="*/ 63 w 107"/>
                  <a:gd name="T35" fmla="*/ 112 h 112"/>
                  <a:gd name="T36" fmla="*/ 66 w 107"/>
                  <a:gd name="T37" fmla="*/ 112 h 112"/>
                  <a:gd name="T38" fmla="*/ 69 w 107"/>
                  <a:gd name="T39" fmla="*/ 110 h 112"/>
                  <a:gd name="T40" fmla="*/ 104 w 107"/>
                  <a:gd name="T4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12">
                    <a:moveTo>
                      <a:pt x="104" y="68"/>
                    </a:moveTo>
                    <a:lnTo>
                      <a:pt x="107" y="65"/>
                    </a:lnTo>
                    <a:lnTo>
                      <a:pt x="107" y="62"/>
                    </a:lnTo>
                    <a:lnTo>
                      <a:pt x="105" y="58"/>
                    </a:lnTo>
                    <a:lnTo>
                      <a:pt x="103" y="56"/>
                    </a:lnTo>
                    <a:lnTo>
                      <a:pt x="53" y="1"/>
                    </a:lnTo>
                    <a:lnTo>
                      <a:pt x="51" y="0"/>
                    </a:lnTo>
                    <a:lnTo>
                      <a:pt x="47" y="0"/>
                    </a:lnTo>
                    <a:lnTo>
                      <a:pt x="43" y="0"/>
                    </a:lnTo>
                    <a:lnTo>
                      <a:pt x="41" y="2"/>
                    </a:lnTo>
                    <a:lnTo>
                      <a:pt x="1" y="47"/>
                    </a:lnTo>
                    <a:lnTo>
                      <a:pt x="0" y="50"/>
                    </a:lnTo>
                    <a:lnTo>
                      <a:pt x="0" y="54"/>
                    </a:lnTo>
                    <a:lnTo>
                      <a:pt x="0" y="57"/>
                    </a:lnTo>
                    <a:lnTo>
                      <a:pt x="2" y="60"/>
                    </a:lnTo>
                    <a:lnTo>
                      <a:pt x="57" y="111"/>
                    </a:lnTo>
                    <a:lnTo>
                      <a:pt x="59" y="112"/>
                    </a:lnTo>
                    <a:lnTo>
                      <a:pt x="63" y="112"/>
                    </a:lnTo>
                    <a:lnTo>
                      <a:pt x="66" y="112"/>
                    </a:lnTo>
                    <a:lnTo>
                      <a:pt x="69" y="110"/>
                    </a:lnTo>
                    <a:lnTo>
                      <a:pt x="104" y="68"/>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8" name="Freeform 125">
                <a:extLst>
                  <a:ext uri="{FF2B5EF4-FFF2-40B4-BE49-F238E27FC236}">
                    <a16:creationId xmlns:a16="http://schemas.microsoft.com/office/drawing/2014/main" id="{931B6B73-80F3-48AD-8C43-CF5333B032A6}"/>
                  </a:ext>
                </a:extLst>
              </p:cNvPr>
              <p:cNvSpPr>
                <a:spLocks noChangeArrowheads="1"/>
              </p:cNvSpPr>
              <p:nvPr/>
            </p:nvSpPr>
            <p:spPr bwMode="auto">
              <a:xfrm>
                <a:off x="3696" y="2670"/>
                <a:ext cx="16" cy="23"/>
              </a:xfrm>
              <a:custGeom>
                <a:avLst/>
                <a:gdLst>
                  <a:gd name="T0" fmla="*/ 1 w 16"/>
                  <a:gd name="T1" fmla="*/ 10 h 23"/>
                  <a:gd name="T2" fmla="*/ 2 w 16"/>
                  <a:gd name="T3" fmla="*/ 11 h 23"/>
                  <a:gd name="T4" fmla="*/ 4 w 16"/>
                  <a:gd name="T5" fmla="*/ 11 h 23"/>
                  <a:gd name="T6" fmla="*/ 4 w 16"/>
                  <a:gd name="T7" fmla="*/ 13 h 23"/>
                  <a:gd name="T8" fmla="*/ 4 w 16"/>
                  <a:gd name="T9" fmla="*/ 12 h 23"/>
                  <a:gd name="T10" fmla="*/ 4 w 16"/>
                  <a:gd name="T11" fmla="*/ 13 h 23"/>
                  <a:gd name="T12" fmla="*/ 11 w 16"/>
                  <a:gd name="T13" fmla="*/ 23 h 23"/>
                  <a:gd name="T14" fmla="*/ 16 w 16"/>
                  <a:gd name="T15" fmla="*/ 17 h 23"/>
                  <a:gd name="T16" fmla="*/ 16 w 16"/>
                  <a:gd name="T17" fmla="*/ 11 h 23"/>
                  <a:gd name="T18" fmla="*/ 13 w 16"/>
                  <a:gd name="T19" fmla="*/ 6 h 23"/>
                  <a:gd name="T20" fmla="*/ 10 w 16"/>
                  <a:gd name="T21" fmla="*/ 1 h 23"/>
                  <a:gd name="T22" fmla="*/ 11 w 16"/>
                  <a:gd name="T23" fmla="*/ 2 h 23"/>
                  <a:gd name="T24" fmla="*/ 10 w 16"/>
                  <a:gd name="T25" fmla="*/ 1 h 23"/>
                  <a:gd name="T26" fmla="*/ 5 w 16"/>
                  <a:gd name="T27" fmla="*/ 0 h 23"/>
                  <a:gd name="T28" fmla="*/ 1 w 16"/>
                  <a:gd name="T29" fmla="*/ 2 h 23"/>
                  <a:gd name="T30" fmla="*/ 0 w 16"/>
                  <a:gd name="T31" fmla="*/ 6 h 23"/>
                  <a:gd name="T32" fmla="*/ 2 w 16"/>
                  <a:gd name="T33" fmla="*/ 11 h 23"/>
                  <a:gd name="T34" fmla="*/ 1 w 16"/>
                  <a:gd name="T3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3">
                    <a:moveTo>
                      <a:pt x="1" y="10"/>
                    </a:moveTo>
                    <a:lnTo>
                      <a:pt x="2" y="11"/>
                    </a:lnTo>
                    <a:lnTo>
                      <a:pt x="4" y="11"/>
                    </a:lnTo>
                    <a:lnTo>
                      <a:pt x="4" y="13"/>
                    </a:lnTo>
                    <a:lnTo>
                      <a:pt x="4" y="12"/>
                    </a:lnTo>
                    <a:lnTo>
                      <a:pt x="4" y="13"/>
                    </a:lnTo>
                    <a:lnTo>
                      <a:pt x="11" y="23"/>
                    </a:lnTo>
                    <a:lnTo>
                      <a:pt x="16" y="17"/>
                    </a:lnTo>
                    <a:lnTo>
                      <a:pt x="16" y="11"/>
                    </a:lnTo>
                    <a:lnTo>
                      <a:pt x="13" y="6"/>
                    </a:lnTo>
                    <a:lnTo>
                      <a:pt x="10" y="1"/>
                    </a:lnTo>
                    <a:lnTo>
                      <a:pt x="11" y="2"/>
                    </a:lnTo>
                    <a:lnTo>
                      <a:pt x="10" y="1"/>
                    </a:lnTo>
                    <a:lnTo>
                      <a:pt x="5" y="0"/>
                    </a:lnTo>
                    <a:lnTo>
                      <a:pt x="1" y="2"/>
                    </a:lnTo>
                    <a:lnTo>
                      <a:pt x="0" y="6"/>
                    </a:lnTo>
                    <a:lnTo>
                      <a:pt x="2" y="11"/>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09" name="Freeform 126">
                <a:extLst>
                  <a:ext uri="{FF2B5EF4-FFF2-40B4-BE49-F238E27FC236}">
                    <a16:creationId xmlns:a16="http://schemas.microsoft.com/office/drawing/2014/main" id="{9A2B372E-1698-415B-BE3C-3E0EAF08B6BC}"/>
                  </a:ext>
                </a:extLst>
              </p:cNvPr>
              <p:cNvSpPr>
                <a:spLocks noChangeArrowheads="1"/>
              </p:cNvSpPr>
              <p:nvPr/>
            </p:nvSpPr>
            <p:spPr bwMode="auto">
              <a:xfrm>
                <a:off x="3646" y="2615"/>
                <a:ext cx="61" cy="65"/>
              </a:xfrm>
              <a:custGeom>
                <a:avLst/>
                <a:gdLst>
                  <a:gd name="T0" fmla="*/ 2 w 61"/>
                  <a:gd name="T1" fmla="*/ 11 h 65"/>
                  <a:gd name="T2" fmla="*/ 1 w 61"/>
                  <a:gd name="T3" fmla="*/ 10 h 65"/>
                  <a:gd name="T4" fmla="*/ 51 w 61"/>
                  <a:gd name="T5" fmla="*/ 65 h 65"/>
                  <a:gd name="T6" fmla="*/ 61 w 61"/>
                  <a:gd name="T7" fmla="*/ 57 h 65"/>
                  <a:gd name="T8" fmla="*/ 11 w 61"/>
                  <a:gd name="T9" fmla="*/ 3 h 65"/>
                  <a:gd name="T10" fmla="*/ 10 w 61"/>
                  <a:gd name="T11" fmla="*/ 1 h 65"/>
                  <a:gd name="T12" fmla="*/ 11 w 61"/>
                  <a:gd name="T13" fmla="*/ 3 h 65"/>
                  <a:gd name="T14" fmla="*/ 7 w 61"/>
                  <a:gd name="T15" fmla="*/ 0 h 65"/>
                  <a:gd name="T16" fmla="*/ 2 w 61"/>
                  <a:gd name="T17" fmla="*/ 1 h 65"/>
                  <a:gd name="T18" fmla="*/ 0 w 61"/>
                  <a:gd name="T19" fmla="*/ 5 h 65"/>
                  <a:gd name="T20" fmla="*/ 1 w 61"/>
                  <a:gd name="T21" fmla="*/ 10 h 65"/>
                  <a:gd name="T22" fmla="*/ 2 w 61"/>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5">
                    <a:moveTo>
                      <a:pt x="2" y="11"/>
                    </a:moveTo>
                    <a:lnTo>
                      <a:pt x="1" y="10"/>
                    </a:lnTo>
                    <a:lnTo>
                      <a:pt x="51" y="65"/>
                    </a:lnTo>
                    <a:lnTo>
                      <a:pt x="61" y="57"/>
                    </a:lnTo>
                    <a:lnTo>
                      <a:pt x="11" y="3"/>
                    </a:lnTo>
                    <a:lnTo>
                      <a:pt x="10" y="1"/>
                    </a:lnTo>
                    <a:lnTo>
                      <a:pt x="11" y="3"/>
                    </a:lnTo>
                    <a:lnTo>
                      <a:pt x="7" y="0"/>
                    </a:lnTo>
                    <a:lnTo>
                      <a:pt x="2" y="1"/>
                    </a:lnTo>
                    <a:lnTo>
                      <a:pt x="0" y="5"/>
                    </a:lnTo>
                    <a:lnTo>
                      <a:pt x="1" y="10"/>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0" name="Freeform 127">
                <a:extLst>
                  <a:ext uri="{FF2B5EF4-FFF2-40B4-BE49-F238E27FC236}">
                    <a16:creationId xmlns:a16="http://schemas.microsoft.com/office/drawing/2014/main" id="{E4B0FE76-747B-473A-940C-D2BC07EB2C15}"/>
                  </a:ext>
                </a:extLst>
              </p:cNvPr>
              <p:cNvSpPr>
                <a:spLocks noChangeArrowheads="1"/>
              </p:cNvSpPr>
              <p:nvPr/>
            </p:nvSpPr>
            <p:spPr bwMode="auto">
              <a:xfrm>
                <a:off x="3635" y="2614"/>
                <a:ext cx="21" cy="13"/>
              </a:xfrm>
              <a:custGeom>
                <a:avLst/>
                <a:gdLst>
                  <a:gd name="T0" fmla="*/ 10 w 21"/>
                  <a:gd name="T1" fmla="*/ 12 h 13"/>
                  <a:gd name="T2" fmla="*/ 9 w 21"/>
                  <a:gd name="T3" fmla="*/ 12 h 13"/>
                  <a:gd name="T4" fmla="*/ 10 w 21"/>
                  <a:gd name="T5" fmla="*/ 12 h 13"/>
                  <a:gd name="T6" fmla="*/ 11 w 21"/>
                  <a:gd name="T7" fmla="*/ 12 h 13"/>
                  <a:gd name="T8" fmla="*/ 13 w 21"/>
                  <a:gd name="T9" fmla="*/ 12 h 13"/>
                  <a:gd name="T10" fmla="*/ 21 w 21"/>
                  <a:gd name="T11" fmla="*/ 2 h 13"/>
                  <a:gd name="T12" fmla="*/ 16 w 21"/>
                  <a:gd name="T13" fmla="*/ 0 h 13"/>
                  <a:gd name="T14" fmla="*/ 11 w 21"/>
                  <a:gd name="T15" fmla="*/ 0 h 13"/>
                  <a:gd name="T16" fmla="*/ 5 w 21"/>
                  <a:gd name="T17" fmla="*/ 0 h 13"/>
                  <a:gd name="T18" fmla="*/ 1 w 21"/>
                  <a:gd name="T19" fmla="*/ 5 h 13"/>
                  <a:gd name="T20" fmla="*/ 0 w 21"/>
                  <a:gd name="T21" fmla="*/ 5 h 13"/>
                  <a:gd name="T22" fmla="*/ 1 w 21"/>
                  <a:gd name="T23" fmla="*/ 5 h 13"/>
                  <a:gd name="T24" fmla="*/ 0 w 21"/>
                  <a:gd name="T25" fmla="*/ 8 h 13"/>
                  <a:gd name="T26" fmla="*/ 1 w 21"/>
                  <a:gd name="T27" fmla="*/ 12 h 13"/>
                  <a:gd name="T28" fmla="*/ 5 w 21"/>
                  <a:gd name="T29" fmla="*/ 13 h 13"/>
                  <a:gd name="T30" fmla="*/ 9 w 21"/>
                  <a:gd name="T31" fmla="*/ 12 h 13"/>
                  <a:gd name="T32" fmla="*/ 10 w 21"/>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3">
                    <a:moveTo>
                      <a:pt x="10" y="12"/>
                    </a:moveTo>
                    <a:lnTo>
                      <a:pt x="9" y="12"/>
                    </a:lnTo>
                    <a:lnTo>
                      <a:pt x="10" y="12"/>
                    </a:lnTo>
                    <a:lnTo>
                      <a:pt x="11" y="12"/>
                    </a:lnTo>
                    <a:lnTo>
                      <a:pt x="13" y="12"/>
                    </a:lnTo>
                    <a:lnTo>
                      <a:pt x="21" y="2"/>
                    </a:lnTo>
                    <a:lnTo>
                      <a:pt x="16" y="0"/>
                    </a:lnTo>
                    <a:lnTo>
                      <a:pt x="11" y="0"/>
                    </a:lnTo>
                    <a:lnTo>
                      <a:pt x="5" y="0"/>
                    </a:lnTo>
                    <a:lnTo>
                      <a:pt x="1" y="5"/>
                    </a:lnTo>
                    <a:lnTo>
                      <a:pt x="0" y="5"/>
                    </a:lnTo>
                    <a:lnTo>
                      <a:pt x="1" y="5"/>
                    </a:lnTo>
                    <a:lnTo>
                      <a:pt x="0" y="8"/>
                    </a:lnTo>
                    <a:lnTo>
                      <a:pt x="1" y="12"/>
                    </a:lnTo>
                    <a:lnTo>
                      <a:pt x="5" y="13"/>
                    </a:lnTo>
                    <a:lnTo>
                      <a:pt x="9" y="12"/>
                    </a:lnTo>
                    <a:lnTo>
                      <a:pt x="1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1" name="Freeform 128">
                <a:extLst>
                  <a:ext uri="{FF2B5EF4-FFF2-40B4-BE49-F238E27FC236}">
                    <a16:creationId xmlns:a16="http://schemas.microsoft.com/office/drawing/2014/main" id="{D2AA8FDB-4D8D-4FCC-8B49-9BB2977EEAE3}"/>
                  </a:ext>
                </a:extLst>
              </p:cNvPr>
              <p:cNvSpPr>
                <a:spLocks noChangeArrowheads="1"/>
              </p:cNvSpPr>
              <p:nvPr/>
            </p:nvSpPr>
            <p:spPr bwMode="auto">
              <a:xfrm>
                <a:off x="3594" y="2619"/>
                <a:ext cx="51" cy="55"/>
              </a:xfrm>
              <a:custGeom>
                <a:avLst/>
                <a:gdLst>
                  <a:gd name="T0" fmla="*/ 11 w 51"/>
                  <a:gd name="T1" fmla="*/ 52 h 55"/>
                  <a:gd name="T2" fmla="*/ 11 w 51"/>
                  <a:gd name="T3" fmla="*/ 52 h 55"/>
                  <a:gd name="T4" fmla="*/ 51 w 51"/>
                  <a:gd name="T5" fmla="*/ 7 h 55"/>
                  <a:gd name="T6" fmla="*/ 41 w 51"/>
                  <a:gd name="T7" fmla="*/ 0 h 55"/>
                  <a:gd name="T8" fmla="*/ 1 w 51"/>
                  <a:gd name="T9" fmla="*/ 45 h 55"/>
                  <a:gd name="T10" fmla="*/ 0 w 51"/>
                  <a:gd name="T11" fmla="*/ 50 h 55"/>
                  <a:gd name="T12" fmla="*/ 2 w 51"/>
                  <a:gd name="T13" fmla="*/ 53 h 55"/>
                  <a:gd name="T14" fmla="*/ 7 w 51"/>
                  <a:gd name="T15" fmla="*/ 55 h 55"/>
                  <a:gd name="T16" fmla="*/ 11 w 51"/>
                  <a:gd name="T1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5">
                    <a:moveTo>
                      <a:pt x="11" y="52"/>
                    </a:moveTo>
                    <a:lnTo>
                      <a:pt x="11" y="52"/>
                    </a:lnTo>
                    <a:lnTo>
                      <a:pt x="51" y="7"/>
                    </a:lnTo>
                    <a:lnTo>
                      <a:pt x="41" y="0"/>
                    </a:lnTo>
                    <a:lnTo>
                      <a:pt x="1" y="45"/>
                    </a:lnTo>
                    <a:lnTo>
                      <a:pt x="0" y="50"/>
                    </a:lnTo>
                    <a:lnTo>
                      <a:pt x="2" y="53"/>
                    </a:lnTo>
                    <a:lnTo>
                      <a:pt x="7" y="55"/>
                    </a:lnTo>
                    <a:lnTo>
                      <a:pt x="11"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2" name="Freeform 129">
                <a:extLst>
                  <a:ext uri="{FF2B5EF4-FFF2-40B4-BE49-F238E27FC236}">
                    <a16:creationId xmlns:a16="http://schemas.microsoft.com/office/drawing/2014/main" id="{344C0591-82D0-4EDB-B1F2-536821F96663}"/>
                  </a:ext>
                </a:extLst>
              </p:cNvPr>
              <p:cNvSpPr>
                <a:spLocks noChangeArrowheads="1"/>
              </p:cNvSpPr>
              <p:nvPr/>
            </p:nvSpPr>
            <p:spPr bwMode="auto">
              <a:xfrm>
                <a:off x="3592" y="2664"/>
                <a:ext cx="14" cy="21"/>
              </a:xfrm>
              <a:custGeom>
                <a:avLst/>
                <a:gdLst>
                  <a:gd name="T0" fmla="*/ 13 w 14"/>
                  <a:gd name="T1" fmla="*/ 11 h 21"/>
                  <a:gd name="T2" fmla="*/ 13 w 14"/>
                  <a:gd name="T3" fmla="*/ 12 h 21"/>
                  <a:gd name="T4" fmla="*/ 13 w 14"/>
                  <a:gd name="T5" fmla="*/ 11 h 21"/>
                  <a:gd name="T6" fmla="*/ 13 w 14"/>
                  <a:gd name="T7" fmla="*/ 10 h 21"/>
                  <a:gd name="T8" fmla="*/ 13 w 14"/>
                  <a:gd name="T9" fmla="*/ 7 h 21"/>
                  <a:gd name="T10" fmla="*/ 3 w 14"/>
                  <a:gd name="T11" fmla="*/ 0 h 21"/>
                  <a:gd name="T12" fmla="*/ 0 w 14"/>
                  <a:gd name="T13" fmla="*/ 5 h 21"/>
                  <a:gd name="T14" fmla="*/ 0 w 14"/>
                  <a:gd name="T15" fmla="*/ 10 h 21"/>
                  <a:gd name="T16" fmla="*/ 0 w 14"/>
                  <a:gd name="T17" fmla="*/ 16 h 21"/>
                  <a:gd name="T18" fmla="*/ 5 w 14"/>
                  <a:gd name="T19" fmla="*/ 19 h 21"/>
                  <a:gd name="T20" fmla="*/ 5 w 14"/>
                  <a:gd name="T21" fmla="*/ 21 h 21"/>
                  <a:gd name="T22" fmla="*/ 5 w 14"/>
                  <a:gd name="T23" fmla="*/ 19 h 21"/>
                  <a:gd name="T24" fmla="*/ 9 w 14"/>
                  <a:gd name="T25" fmla="*/ 21 h 21"/>
                  <a:gd name="T26" fmla="*/ 13 w 14"/>
                  <a:gd name="T27" fmla="*/ 19 h 21"/>
                  <a:gd name="T28" fmla="*/ 14 w 14"/>
                  <a:gd name="T29" fmla="*/ 16 h 21"/>
                  <a:gd name="T30" fmla="*/ 13 w 14"/>
                  <a:gd name="T31" fmla="*/ 12 h 21"/>
                  <a:gd name="T32" fmla="*/ 13 w 14"/>
                  <a:gd name="T33"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1">
                    <a:moveTo>
                      <a:pt x="13" y="11"/>
                    </a:moveTo>
                    <a:lnTo>
                      <a:pt x="13" y="12"/>
                    </a:lnTo>
                    <a:lnTo>
                      <a:pt x="13" y="11"/>
                    </a:lnTo>
                    <a:lnTo>
                      <a:pt x="13" y="10"/>
                    </a:lnTo>
                    <a:lnTo>
                      <a:pt x="13" y="7"/>
                    </a:lnTo>
                    <a:lnTo>
                      <a:pt x="3" y="0"/>
                    </a:lnTo>
                    <a:lnTo>
                      <a:pt x="0" y="5"/>
                    </a:lnTo>
                    <a:lnTo>
                      <a:pt x="0" y="10"/>
                    </a:lnTo>
                    <a:lnTo>
                      <a:pt x="0" y="16"/>
                    </a:lnTo>
                    <a:lnTo>
                      <a:pt x="5" y="19"/>
                    </a:lnTo>
                    <a:lnTo>
                      <a:pt x="5" y="21"/>
                    </a:lnTo>
                    <a:lnTo>
                      <a:pt x="5" y="19"/>
                    </a:lnTo>
                    <a:lnTo>
                      <a:pt x="9" y="21"/>
                    </a:lnTo>
                    <a:lnTo>
                      <a:pt x="13" y="19"/>
                    </a:lnTo>
                    <a:lnTo>
                      <a:pt x="14" y="16"/>
                    </a:lnTo>
                    <a:lnTo>
                      <a:pt x="13" y="12"/>
                    </a:lnTo>
                    <a:lnTo>
                      <a:pt x="1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3" name="Freeform 130">
                <a:extLst>
                  <a:ext uri="{FF2B5EF4-FFF2-40B4-BE49-F238E27FC236}">
                    <a16:creationId xmlns:a16="http://schemas.microsoft.com/office/drawing/2014/main" id="{8D6D5D35-8B84-4C77-A667-B8ACD9D2DF57}"/>
                  </a:ext>
                </a:extLst>
              </p:cNvPr>
              <p:cNvSpPr>
                <a:spLocks noChangeArrowheads="1"/>
              </p:cNvSpPr>
              <p:nvPr/>
            </p:nvSpPr>
            <p:spPr bwMode="auto">
              <a:xfrm>
                <a:off x="3597" y="2675"/>
                <a:ext cx="65" cy="62"/>
              </a:xfrm>
              <a:custGeom>
                <a:avLst/>
                <a:gdLst>
                  <a:gd name="T0" fmla="*/ 62 w 65"/>
                  <a:gd name="T1" fmla="*/ 51 h 62"/>
                  <a:gd name="T2" fmla="*/ 62 w 65"/>
                  <a:gd name="T3" fmla="*/ 51 h 62"/>
                  <a:gd name="T4" fmla="*/ 8 w 65"/>
                  <a:gd name="T5" fmla="*/ 0 h 62"/>
                  <a:gd name="T6" fmla="*/ 0 w 65"/>
                  <a:gd name="T7" fmla="*/ 10 h 62"/>
                  <a:gd name="T8" fmla="*/ 55 w 65"/>
                  <a:gd name="T9" fmla="*/ 61 h 62"/>
                  <a:gd name="T10" fmla="*/ 60 w 65"/>
                  <a:gd name="T11" fmla="*/ 62 h 62"/>
                  <a:gd name="T12" fmla="*/ 64 w 65"/>
                  <a:gd name="T13" fmla="*/ 59 h 62"/>
                  <a:gd name="T14" fmla="*/ 65 w 65"/>
                  <a:gd name="T15" fmla="*/ 55 h 62"/>
                  <a:gd name="T16" fmla="*/ 62 w 65"/>
                  <a:gd name="T17" fmla="*/ 5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2">
                    <a:moveTo>
                      <a:pt x="62" y="51"/>
                    </a:moveTo>
                    <a:lnTo>
                      <a:pt x="62" y="51"/>
                    </a:lnTo>
                    <a:lnTo>
                      <a:pt x="8" y="0"/>
                    </a:lnTo>
                    <a:lnTo>
                      <a:pt x="0" y="10"/>
                    </a:lnTo>
                    <a:lnTo>
                      <a:pt x="55" y="61"/>
                    </a:lnTo>
                    <a:lnTo>
                      <a:pt x="60" y="62"/>
                    </a:lnTo>
                    <a:lnTo>
                      <a:pt x="64" y="59"/>
                    </a:lnTo>
                    <a:lnTo>
                      <a:pt x="65" y="55"/>
                    </a:lnTo>
                    <a:lnTo>
                      <a:pt x="62"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4" name="Freeform 131">
                <a:extLst>
                  <a:ext uri="{FF2B5EF4-FFF2-40B4-BE49-F238E27FC236}">
                    <a16:creationId xmlns:a16="http://schemas.microsoft.com/office/drawing/2014/main" id="{ACD2F8F5-A498-49BD-B2A4-A30AE338670D}"/>
                  </a:ext>
                </a:extLst>
              </p:cNvPr>
              <p:cNvSpPr>
                <a:spLocks noChangeArrowheads="1"/>
              </p:cNvSpPr>
              <p:nvPr/>
            </p:nvSpPr>
            <p:spPr bwMode="auto">
              <a:xfrm>
                <a:off x="3652" y="2725"/>
                <a:ext cx="21" cy="13"/>
              </a:xfrm>
              <a:custGeom>
                <a:avLst/>
                <a:gdLst>
                  <a:gd name="T0" fmla="*/ 11 w 21"/>
                  <a:gd name="T1" fmla="*/ 1 h 13"/>
                  <a:gd name="T2" fmla="*/ 12 w 21"/>
                  <a:gd name="T3" fmla="*/ 1 h 13"/>
                  <a:gd name="T4" fmla="*/ 11 w 21"/>
                  <a:gd name="T5" fmla="*/ 1 h 13"/>
                  <a:gd name="T6" fmla="*/ 10 w 21"/>
                  <a:gd name="T7" fmla="*/ 1 h 13"/>
                  <a:gd name="T8" fmla="*/ 7 w 21"/>
                  <a:gd name="T9" fmla="*/ 1 h 13"/>
                  <a:gd name="T10" fmla="*/ 0 w 21"/>
                  <a:gd name="T11" fmla="*/ 11 h 13"/>
                  <a:gd name="T12" fmla="*/ 5 w 21"/>
                  <a:gd name="T13" fmla="*/ 13 h 13"/>
                  <a:gd name="T14" fmla="*/ 10 w 21"/>
                  <a:gd name="T15" fmla="*/ 13 h 13"/>
                  <a:gd name="T16" fmla="*/ 16 w 21"/>
                  <a:gd name="T17" fmla="*/ 13 h 13"/>
                  <a:gd name="T18" fmla="*/ 20 w 21"/>
                  <a:gd name="T19" fmla="*/ 8 h 13"/>
                  <a:gd name="T20" fmla="*/ 21 w 21"/>
                  <a:gd name="T21" fmla="*/ 8 h 13"/>
                  <a:gd name="T22" fmla="*/ 20 w 21"/>
                  <a:gd name="T23" fmla="*/ 8 h 13"/>
                  <a:gd name="T24" fmla="*/ 21 w 21"/>
                  <a:gd name="T25" fmla="*/ 5 h 13"/>
                  <a:gd name="T26" fmla="*/ 20 w 21"/>
                  <a:gd name="T27" fmla="*/ 1 h 13"/>
                  <a:gd name="T28" fmla="*/ 16 w 21"/>
                  <a:gd name="T29" fmla="*/ 0 h 13"/>
                  <a:gd name="T30" fmla="*/ 12 w 21"/>
                  <a:gd name="T31" fmla="*/ 1 h 13"/>
                  <a:gd name="T32" fmla="*/ 11 w 21"/>
                  <a:gd name="T3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3">
                    <a:moveTo>
                      <a:pt x="11" y="1"/>
                    </a:moveTo>
                    <a:lnTo>
                      <a:pt x="12" y="1"/>
                    </a:lnTo>
                    <a:lnTo>
                      <a:pt x="11" y="1"/>
                    </a:lnTo>
                    <a:lnTo>
                      <a:pt x="10" y="1"/>
                    </a:lnTo>
                    <a:lnTo>
                      <a:pt x="7" y="1"/>
                    </a:lnTo>
                    <a:lnTo>
                      <a:pt x="0" y="11"/>
                    </a:lnTo>
                    <a:lnTo>
                      <a:pt x="5" y="13"/>
                    </a:lnTo>
                    <a:lnTo>
                      <a:pt x="10" y="13"/>
                    </a:lnTo>
                    <a:lnTo>
                      <a:pt x="16" y="13"/>
                    </a:lnTo>
                    <a:lnTo>
                      <a:pt x="20" y="8"/>
                    </a:lnTo>
                    <a:lnTo>
                      <a:pt x="21" y="8"/>
                    </a:lnTo>
                    <a:lnTo>
                      <a:pt x="20" y="8"/>
                    </a:lnTo>
                    <a:lnTo>
                      <a:pt x="21" y="5"/>
                    </a:lnTo>
                    <a:lnTo>
                      <a:pt x="20" y="1"/>
                    </a:lnTo>
                    <a:lnTo>
                      <a:pt x="16" y="0"/>
                    </a:lnTo>
                    <a:lnTo>
                      <a:pt x="12" y="1"/>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5" name="Freeform 132">
                <a:extLst>
                  <a:ext uri="{FF2B5EF4-FFF2-40B4-BE49-F238E27FC236}">
                    <a16:creationId xmlns:a16="http://schemas.microsoft.com/office/drawing/2014/main" id="{1C3B7FE2-4C5A-476B-BBEA-6846A3FBB5C8}"/>
                  </a:ext>
                </a:extLst>
              </p:cNvPr>
              <p:cNvSpPr>
                <a:spLocks noChangeArrowheads="1"/>
              </p:cNvSpPr>
              <p:nvPr/>
            </p:nvSpPr>
            <p:spPr bwMode="auto">
              <a:xfrm>
                <a:off x="3663" y="2682"/>
                <a:ext cx="46" cy="51"/>
              </a:xfrm>
              <a:custGeom>
                <a:avLst/>
                <a:gdLst>
                  <a:gd name="T0" fmla="*/ 37 w 46"/>
                  <a:gd name="T1" fmla="*/ 1 h 51"/>
                  <a:gd name="T2" fmla="*/ 35 w 46"/>
                  <a:gd name="T3" fmla="*/ 3 h 51"/>
                  <a:gd name="T4" fmla="*/ 0 w 46"/>
                  <a:gd name="T5" fmla="*/ 44 h 51"/>
                  <a:gd name="T6" fmla="*/ 10 w 46"/>
                  <a:gd name="T7" fmla="*/ 51 h 51"/>
                  <a:gd name="T8" fmla="*/ 45 w 46"/>
                  <a:gd name="T9" fmla="*/ 10 h 51"/>
                  <a:gd name="T10" fmla="*/ 44 w 46"/>
                  <a:gd name="T11" fmla="*/ 11 h 51"/>
                  <a:gd name="T12" fmla="*/ 45 w 46"/>
                  <a:gd name="T13" fmla="*/ 10 h 51"/>
                  <a:gd name="T14" fmla="*/ 46 w 46"/>
                  <a:gd name="T15" fmla="*/ 5 h 51"/>
                  <a:gd name="T16" fmla="*/ 44 w 46"/>
                  <a:gd name="T17" fmla="*/ 1 h 51"/>
                  <a:gd name="T18" fmla="*/ 40 w 46"/>
                  <a:gd name="T19" fmla="*/ 0 h 51"/>
                  <a:gd name="T20" fmla="*/ 35 w 46"/>
                  <a:gd name="T21" fmla="*/ 3 h 51"/>
                  <a:gd name="T22" fmla="*/ 37 w 46"/>
                  <a:gd name="T2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1">
                    <a:moveTo>
                      <a:pt x="37" y="1"/>
                    </a:moveTo>
                    <a:lnTo>
                      <a:pt x="35" y="3"/>
                    </a:lnTo>
                    <a:lnTo>
                      <a:pt x="0" y="44"/>
                    </a:lnTo>
                    <a:lnTo>
                      <a:pt x="10" y="51"/>
                    </a:lnTo>
                    <a:lnTo>
                      <a:pt x="45" y="10"/>
                    </a:lnTo>
                    <a:lnTo>
                      <a:pt x="44" y="11"/>
                    </a:lnTo>
                    <a:lnTo>
                      <a:pt x="45" y="10"/>
                    </a:lnTo>
                    <a:lnTo>
                      <a:pt x="46" y="5"/>
                    </a:lnTo>
                    <a:lnTo>
                      <a:pt x="44" y="1"/>
                    </a:lnTo>
                    <a:lnTo>
                      <a:pt x="40" y="0"/>
                    </a:lnTo>
                    <a:lnTo>
                      <a:pt x="35" y="3"/>
                    </a:lnTo>
                    <a:lnTo>
                      <a:pt x="3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6" name="Freeform 133">
                <a:extLst>
                  <a:ext uri="{FF2B5EF4-FFF2-40B4-BE49-F238E27FC236}">
                    <a16:creationId xmlns:a16="http://schemas.microsoft.com/office/drawing/2014/main" id="{1A4391EF-0CA3-4F6E-A187-DABDEBA4A2C9}"/>
                  </a:ext>
                </a:extLst>
              </p:cNvPr>
              <p:cNvSpPr>
                <a:spLocks noChangeArrowheads="1"/>
              </p:cNvSpPr>
              <p:nvPr/>
            </p:nvSpPr>
            <p:spPr bwMode="auto">
              <a:xfrm>
                <a:off x="2999" y="3571"/>
                <a:ext cx="10" cy="11"/>
              </a:xfrm>
              <a:custGeom>
                <a:avLst/>
                <a:gdLst>
                  <a:gd name="T0" fmla="*/ 10 w 10"/>
                  <a:gd name="T1" fmla="*/ 2 h 11"/>
                  <a:gd name="T2" fmla="*/ 5 w 10"/>
                  <a:gd name="T3" fmla="*/ 0 h 11"/>
                  <a:gd name="T4" fmla="*/ 2 w 10"/>
                  <a:gd name="T5" fmla="*/ 3 h 11"/>
                  <a:gd name="T6" fmla="*/ 0 w 10"/>
                  <a:gd name="T7" fmla="*/ 6 h 11"/>
                  <a:gd name="T8" fmla="*/ 3 w 10"/>
                  <a:gd name="T9" fmla="*/ 11 h 11"/>
                  <a:gd name="T10" fmla="*/ 10 w 10"/>
                  <a:gd name="T11" fmla="*/ 2 h 11"/>
                </a:gdLst>
                <a:ahLst/>
                <a:cxnLst>
                  <a:cxn ang="0">
                    <a:pos x="T0" y="T1"/>
                  </a:cxn>
                  <a:cxn ang="0">
                    <a:pos x="T2" y="T3"/>
                  </a:cxn>
                  <a:cxn ang="0">
                    <a:pos x="T4" y="T5"/>
                  </a:cxn>
                  <a:cxn ang="0">
                    <a:pos x="T6" y="T7"/>
                  </a:cxn>
                  <a:cxn ang="0">
                    <a:pos x="T8" y="T9"/>
                  </a:cxn>
                  <a:cxn ang="0">
                    <a:pos x="T10" y="T11"/>
                  </a:cxn>
                </a:cxnLst>
                <a:rect l="0" t="0" r="r" b="b"/>
                <a:pathLst>
                  <a:path w="10" h="11">
                    <a:moveTo>
                      <a:pt x="10" y="2"/>
                    </a:moveTo>
                    <a:lnTo>
                      <a:pt x="5" y="0"/>
                    </a:lnTo>
                    <a:lnTo>
                      <a:pt x="2" y="3"/>
                    </a:lnTo>
                    <a:lnTo>
                      <a:pt x="0" y="6"/>
                    </a:lnTo>
                    <a:lnTo>
                      <a:pt x="3" y="11"/>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7" name="Freeform 134">
                <a:extLst>
                  <a:ext uri="{FF2B5EF4-FFF2-40B4-BE49-F238E27FC236}">
                    <a16:creationId xmlns:a16="http://schemas.microsoft.com/office/drawing/2014/main" id="{C48DE806-484B-4F12-A592-FF86A83EFE44}"/>
                  </a:ext>
                </a:extLst>
              </p:cNvPr>
              <p:cNvSpPr>
                <a:spLocks noChangeArrowheads="1"/>
              </p:cNvSpPr>
              <p:nvPr/>
            </p:nvSpPr>
            <p:spPr bwMode="auto">
              <a:xfrm>
                <a:off x="3002" y="3573"/>
                <a:ext cx="222" cy="205"/>
              </a:xfrm>
              <a:custGeom>
                <a:avLst/>
                <a:gdLst>
                  <a:gd name="T0" fmla="*/ 218 w 222"/>
                  <a:gd name="T1" fmla="*/ 200 h 205"/>
                  <a:gd name="T2" fmla="*/ 222 w 222"/>
                  <a:gd name="T3" fmla="*/ 195 h 205"/>
                  <a:gd name="T4" fmla="*/ 7 w 222"/>
                  <a:gd name="T5" fmla="*/ 0 h 205"/>
                  <a:gd name="T6" fmla="*/ 0 w 222"/>
                  <a:gd name="T7" fmla="*/ 9 h 205"/>
                  <a:gd name="T8" fmla="*/ 214 w 222"/>
                  <a:gd name="T9" fmla="*/ 205 h 205"/>
                  <a:gd name="T10" fmla="*/ 218 w 222"/>
                  <a:gd name="T11" fmla="*/ 200 h 205"/>
                </a:gdLst>
                <a:ahLst/>
                <a:cxnLst>
                  <a:cxn ang="0">
                    <a:pos x="T0" y="T1"/>
                  </a:cxn>
                  <a:cxn ang="0">
                    <a:pos x="T2" y="T3"/>
                  </a:cxn>
                  <a:cxn ang="0">
                    <a:pos x="T4" y="T5"/>
                  </a:cxn>
                  <a:cxn ang="0">
                    <a:pos x="T6" y="T7"/>
                  </a:cxn>
                  <a:cxn ang="0">
                    <a:pos x="T8" y="T9"/>
                  </a:cxn>
                  <a:cxn ang="0">
                    <a:pos x="T10" y="T11"/>
                  </a:cxn>
                </a:cxnLst>
                <a:rect l="0" t="0" r="r" b="b"/>
                <a:pathLst>
                  <a:path w="222" h="205">
                    <a:moveTo>
                      <a:pt x="218" y="200"/>
                    </a:moveTo>
                    <a:lnTo>
                      <a:pt x="222" y="195"/>
                    </a:lnTo>
                    <a:lnTo>
                      <a:pt x="7" y="0"/>
                    </a:lnTo>
                    <a:lnTo>
                      <a:pt x="0" y="9"/>
                    </a:lnTo>
                    <a:lnTo>
                      <a:pt x="214" y="205"/>
                    </a:lnTo>
                    <a:lnTo>
                      <a:pt x="218"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8" name="Freeform 135">
                <a:extLst>
                  <a:ext uri="{FF2B5EF4-FFF2-40B4-BE49-F238E27FC236}">
                    <a16:creationId xmlns:a16="http://schemas.microsoft.com/office/drawing/2014/main" id="{EE04BA54-9C52-4CD1-B997-301E6118BAE7}"/>
                  </a:ext>
                </a:extLst>
              </p:cNvPr>
              <p:cNvSpPr>
                <a:spLocks noChangeArrowheads="1"/>
              </p:cNvSpPr>
              <p:nvPr/>
            </p:nvSpPr>
            <p:spPr bwMode="auto">
              <a:xfrm>
                <a:off x="3216" y="3768"/>
                <a:ext cx="10" cy="11"/>
              </a:xfrm>
              <a:custGeom>
                <a:avLst/>
                <a:gdLst>
                  <a:gd name="T0" fmla="*/ 0 w 10"/>
                  <a:gd name="T1" fmla="*/ 10 h 11"/>
                  <a:gd name="T2" fmla="*/ 5 w 10"/>
                  <a:gd name="T3" fmla="*/ 11 h 11"/>
                  <a:gd name="T4" fmla="*/ 9 w 10"/>
                  <a:gd name="T5" fmla="*/ 9 h 11"/>
                  <a:gd name="T6" fmla="*/ 10 w 10"/>
                  <a:gd name="T7" fmla="*/ 4 h 11"/>
                  <a:gd name="T8" fmla="*/ 8 w 10"/>
                  <a:gd name="T9" fmla="*/ 0 h 11"/>
                  <a:gd name="T10" fmla="*/ 0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0" y="10"/>
                    </a:moveTo>
                    <a:lnTo>
                      <a:pt x="5" y="11"/>
                    </a:lnTo>
                    <a:lnTo>
                      <a:pt x="9" y="9"/>
                    </a:lnTo>
                    <a:lnTo>
                      <a:pt x="10" y="4"/>
                    </a:lnTo>
                    <a:lnTo>
                      <a:pt x="8"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19" name="Freeform 136">
                <a:extLst>
                  <a:ext uri="{FF2B5EF4-FFF2-40B4-BE49-F238E27FC236}">
                    <a16:creationId xmlns:a16="http://schemas.microsoft.com/office/drawing/2014/main" id="{F82DEDB4-4DC8-4677-9EDF-23752068FCD4}"/>
                  </a:ext>
                </a:extLst>
              </p:cNvPr>
              <p:cNvSpPr>
                <a:spLocks noChangeArrowheads="1"/>
              </p:cNvSpPr>
              <p:nvPr/>
            </p:nvSpPr>
            <p:spPr bwMode="auto">
              <a:xfrm>
                <a:off x="3049" y="3515"/>
                <a:ext cx="10" cy="11"/>
              </a:xfrm>
              <a:custGeom>
                <a:avLst/>
                <a:gdLst>
                  <a:gd name="T0" fmla="*/ 10 w 10"/>
                  <a:gd name="T1" fmla="*/ 2 h 11"/>
                  <a:gd name="T2" fmla="*/ 5 w 10"/>
                  <a:gd name="T3" fmla="*/ 0 h 11"/>
                  <a:gd name="T4" fmla="*/ 2 w 10"/>
                  <a:gd name="T5" fmla="*/ 3 h 11"/>
                  <a:gd name="T6" fmla="*/ 0 w 10"/>
                  <a:gd name="T7" fmla="*/ 6 h 11"/>
                  <a:gd name="T8" fmla="*/ 3 w 10"/>
                  <a:gd name="T9" fmla="*/ 11 h 11"/>
                  <a:gd name="T10" fmla="*/ 10 w 10"/>
                  <a:gd name="T11" fmla="*/ 2 h 11"/>
                </a:gdLst>
                <a:ahLst/>
                <a:cxnLst>
                  <a:cxn ang="0">
                    <a:pos x="T0" y="T1"/>
                  </a:cxn>
                  <a:cxn ang="0">
                    <a:pos x="T2" y="T3"/>
                  </a:cxn>
                  <a:cxn ang="0">
                    <a:pos x="T4" y="T5"/>
                  </a:cxn>
                  <a:cxn ang="0">
                    <a:pos x="T6" y="T7"/>
                  </a:cxn>
                  <a:cxn ang="0">
                    <a:pos x="T8" y="T9"/>
                  </a:cxn>
                  <a:cxn ang="0">
                    <a:pos x="T10" y="T11"/>
                  </a:cxn>
                </a:cxnLst>
                <a:rect l="0" t="0" r="r" b="b"/>
                <a:pathLst>
                  <a:path w="10" h="11">
                    <a:moveTo>
                      <a:pt x="10" y="2"/>
                    </a:moveTo>
                    <a:lnTo>
                      <a:pt x="5" y="0"/>
                    </a:lnTo>
                    <a:lnTo>
                      <a:pt x="2" y="3"/>
                    </a:lnTo>
                    <a:lnTo>
                      <a:pt x="0" y="6"/>
                    </a:lnTo>
                    <a:lnTo>
                      <a:pt x="3" y="11"/>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0" name="Freeform 137">
                <a:extLst>
                  <a:ext uri="{FF2B5EF4-FFF2-40B4-BE49-F238E27FC236}">
                    <a16:creationId xmlns:a16="http://schemas.microsoft.com/office/drawing/2014/main" id="{8E89C6A5-FFDE-4F34-AFC6-B65CD0E5697E}"/>
                  </a:ext>
                </a:extLst>
              </p:cNvPr>
              <p:cNvSpPr>
                <a:spLocks noChangeArrowheads="1"/>
              </p:cNvSpPr>
              <p:nvPr/>
            </p:nvSpPr>
            <p:spPr bwMode="auto">
              <a:xfrm>
                <a:off x="3052" y="3517"/>
                <a:ext cx="180" cy="167"/>
              </a:xfrm>
              <a:custGeom>
                <a:avLst/>
                <a:gdLst>
                  <a:gd name="T0" fmla="*/ 176 w 180"/>
                  <a:gd name="T1" fmla="*/ 163 h 167"/>
                  <a:gd name="T2" fmla="*/ 180 w 180"/>
                  <a:gd name="T3" fmla="*/ 158 h 167"/>
                  <a:gd name="T4" fmla="*/ 7 w 180"/>
                  <a:gd name="T5" fmla="*/ 0 h 167"/>
                  <a:gd name="T6" fmla="*/ 0 w 180"/>
                  <a:gd name="T7" fmla="*/ 9 h 167"/>
                  <a:gd name="T8" fmla="*/ 173 w 180"/>
                  <a:gd name="T9" fmla="*/ 167 h 167"/>
                  <a:gd name="T10" fmla="*/ 176 w 180"/>
                  <a:gd name="T11" fmla="*/ 163 h 167"/>
                </a:gdLst>
                <a:ahLst/>
                <a:cxnLst>
                  <a:cxn ang="0">
                    <a:pos x="T0" y="T1"/>
                  </a:cxn>
                  <a:cxn ang="0">
                    <a:pos x="T2" y="T3"/>
                  </a:cxn>
                  <a:cxn ang="0">
                    <a:pos x="T4" y="T5"/>
                  </a:cxn>
                  <a:cxn ang="0">
                    <a:pos x="T6" y="T7"/>
                  </a:cxn>
                  <a:cxn ang="0">
                    <a:pos x="T8" y="T9"/>
                  </a:cxn>
                  <a:cxn ang="0">
                    <a:pos x="T10" y="T11"/>
                  </a:cxn>
                </a:cxnLst>
                <a:rect l="0" t="0" r="r" b="b"/>
                <a:pathLst>
                  <a:path w="180" h="167">
                    <a:moveTo>
                      <a:pt x="176" y="163"/>
                    </a:moveTo>
                    <a:lnTo>
                      <a:pt x="180" y="158"/>
                    </a:lnTo>
                    <a:lnTo>
                      <a:pt x="7" y="0"/>
                    </a:lnTo>
                    <a:lnTo>
                      <a:pt x="0" y="9"/>
                    </a:lnTo>
                    <a:lnTo>
                      <a:pt x="173" y="167"/>
                    </a:lnTo>
                    <a:lnTo>
                      <a:pt x="17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1" name="Freeform 138">
                <a:extLst>
                  <a:ext uri="{FF2B5EF4-FFF2-40B4-BE49-F238E27FC236}">
                    <a16:creationId xmlns:a16="http://schemas.microsoft.com/office/drawing/2014/main" id="{55A7F335-B692-4C6A-A1DB-8DEB8F7ED5A5}"/>
                  </a:ext>
                </a:extLst>
              </p:cNvPr>
              <p:cNvSpPr>
                <a:spLocks noChangeArrowheads="1"/>
              </p:cNvSpPr>
              <p:nvPr/>
            </p:nvSpPr>
            <p:spPr bwMode="auto">
              <a:xfrm>
                <a:off x="3225" y="3675"/>
                <a:ext cx="9" cy="11"/>
              </a:xfrm>
              <a:custGeom>
                <a:avLst/>
                <a:gdLst>
                  <a:gd name="T0" fmla="*/ 0 w 9"/>
                  <a:gd name="T1" fmla="*/ 9 h 11"/>
                  <a:gd name="T2" fmla="*/ 5 w 9"/>
                  <a:gd name="T3" fmla="*/ 11 h 11"/>
                  <a:gd name="T4" fmla="*/ 8 w 9"/>
                  <a:gd name="T5" fmla="*/ 8 h 11"/>
                  <a:gd name="T6" fmla="*/ 9 w 9"/>
                  <a:gd name="T7" fmla="*/ 3 h 11"/>
                  <a:gd name="T8" fmla="*/ 7 w 9"/>
                  <a:gd name="T9" fmla="*/ 0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11"/>
                    </a:lnTo>
                    <a:lnTo>
                      <a:pt x="8" y="8"/>
                    </a:lnTo>
                    <a:lnTo>
                      <a:pt x="9" y="3"/>
                    </a:lnTo>
                    <a:lnTo>
                      <a:pt x="7"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2" name="Freeform 139">
                <a:extLst>
                  <a:ext uri="{FF2B5EF4-FFF2-40B4-BE49-F238E27FC236}">
                    <a16:creationId xmlns:a16="http://schemas.microsoft.com/office/drawing/2014/main" id="{D3CC726F-7BB5-400C-8DF4-6B2CC4FF9BDA}"/>
                  </a:ext>
                </a:extLst>
              </p:cNvPr>
              <p:cNvSpPr>
                <a:spLocks noChangeArrowheads="1"/>
              </p:cNvSpPr>
              <p:nvPr/>
            </p:nvSpPr>
            <p:spPr bwMode="auto">
              <a:xfrm>
                <a:off x="3091" y="3469"/>
                <a:ext cx="10" cy="11"/>
              </a:xfrm>
              <a:custGeom>
                <a:avLst/>
                <a:gdLst>
                  <a:gd name="T0" fmla="*/ 10 w 10"/>
                  <a:gd name="T1" fmla="*/ 1 h 11"/>
                  <a:gd name="T2" fmla="*/ 5 w 10"/>
                  <a:gd name="T3" fmla="*/ 0 h 11"/>
                  <a:gd name="T4" fmla="*/ 1 w 10"/>
                  <a:gd name="T5" fmla="*/ 3 h 11"/>
                  <a:gd name="T6" fmla="*/ 0 w 10"/>
                  <a:gd name="T7" fmla="*/ 6 h 11"/>
                  <a:gd name="T8" fmla="*/ 2 w 10"/>
                  <a:gd name="T9" fmla="*/ 11 h 11"/>
                  <a:gd name="T10" fmla="*/ 10 w 10"/>
                  <a:gd name="T11" fmla="*/ 1 h 11"/>
                </a:gdLst>
                <a:ahLst/>
                <a:cxnLst>
                  <a:cxn ang="0">
                    <a:pos x="T0" y="T1"/>
                  </a:cxn>
                  <a:cxn ang="0">
                    <a:pos x="T2" y="T3"/>
                  </a:cxn>
                  <a:cxn ang="0">
                    <a:pos x="T4" y="T5"/>
                  </a:cxn>
                  <a:cxn ang="0">
                    <a:pos x="T6" y="T7"/>
                  </a:cxn>
                  <a:cxn ang="0">
                    <a:pos x="T8" y="T9"/>
                  </a:cxn>
                  <a:cxn ang="0">
                    <a:pos x="T10" y="T11"/>
                  </a:cxn>
                </a:cxnLst>
                <a:rect l="0" t="0" r="r" b="b"/>
                <a:pathLst>
                  <a:path w="10" h="11">
                    <a:moveTo>
                      <a:pt x="10" y="1"/>
                    </a:moveTo>
                    <a:lnTo>
                      <a:pt x="5" y="0"/>
                    </a:lnTo>
                    <a:lnTo>
                      <a:pt x="1" y="3"/>
                    </a:lnTo>
                    <a:lnTo>
                      <a:pt x="0" y="6"/>
                    </a:lnTo>
                    <a:lnTo>
                      <a:pt x="2" y="1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3" name="Freeform 140">
                <a:extLst>
                  <a:ext uri="{FF2B5EF4-FFF2-40B4-BE49-F238E27FC236}">
                    <a16:creationId xmlns:a16="http://schemas.microsoft.com/office/drawing/2014/main" id="{CFF947DE-70A9-426C-AC6F-B8BC0DBAEFB1}"/>
                  </a:ext>
                </a:extLst>
              </p:cNvPr>
              <p:cNvSpPr>
                <a:spLocks noChangeArrowheads="1"/>
              </p:cNvSpPr>
              <p:nvPr/>
            </p:nvSpPr>
            <p:spPr bwMode="auto">
              <a:xfrm>
                <a:off x="3093" y="3470"/>
                <a:ext cx="224" cy="208"/>
              </a:xfrm>
              <a:custGeom>
                <a:avLst/>
                <a:gdLst>
                  <a:gd name="T0" fmla="*/ 221 w 224"/>
                  <a:gd name="T1" fmla="*/ 204 h 208"/>
                  <a:gd name="T2" fmla="*/ 224 w 224"/>
                  <a:gd name="T3" fmla="*/ 199 h 208"/>
                  <a:gd name="T4" fmla="*/ 8 w 224"/>
                  <a:gd name="T5" fmla="*/ 0 h 208"/>
                  <a:gd name="T6" fmla="*/ 0 w 224"/>
                  <a:gd name="T7" fmla="*/ 10 h 208"/>
                  <a:gd name="T8" fmla="*/ 217 w 224"/>
                  <a:gd name="T9" fmla="*/ 208 h 208"/>
                  <a:gd name="T10" fmla="*/ 221 w 224"/>
                  <a:gd name="T11" fmla="*/ 204 h 208"/>
                </a:gdLst>
                <a:ahLst/>
                <a:cxnLst>
                  <a:cxn ang="0">
                    <a:pos x="T0" y="T1"/>
                  </a:cxn>
                  <a:cxn ang="0">
                    <a:pos x="T2" y="T3"/>
                  </a:cxn>
                  <a:cxn ang="0">
                    <a:pos x="T4" y="T5"/>
                  </a:cxn>
                  <a:cxn ang="0">
                    <a:pos x="T6" y="T7"/>
                  </a:cxn>
                  <a:cxn ang="0">
                    <a:pos x="T8" y="T9"/>
                  </a:cxn>
                  <a:cxn ang="0">
                    <a:pos x="T10" y="T11"/>
                  </a:cxn>
                </a:cxnLst>
                <a:rect l="0" t="0" r="r" b="b"/>
                <a:pathLst>
                  <a:path w="224" h="208">
                    <a:moveTo>
                      <a:pt x="221" y="204"/>
                    </a:moveTo>
                    <a:lnTo>
                      <a:pt x="224" y="199"/>
                    </a:lnTo>
                    <a:lnTo>
                      <a:pt x="8" y="0"/>
                    </a:lnTo>
                    <a:lnTo>
                      <a:pt x="0" y="10"/>
                    </a:lnTo>
                    <a:lnTo>
                      <a:pt x="217" y="208"/>
                    </a:lnTo>
                    <a:lnTo>
                      <a:pt x="221"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4" name="Freeform 141">
                <a:extLst>
                  <a:ext uri="{FF2B5EF4-FFF2-40B4-BE49-F238E27FC236}">
                    <a16:creationId xmlns:a16="http://schemas.microsoft.com/office/drawing/2014/main" id="{67F0EF1C-F3A3-47E5-8DA6-B2D79BB02BB8}"/>
                  </a:ext>
                </a:extLst>
              </p:cNvPr>
              <p:cNvSpPr>
                <a:spLocks noChangeArrowheads="1"/>
              </p:cNvSpPr>
              <p:nvPr/>
            </p:nvSpPr>
            <p:spPr bwMode="auto">
              <a:xfrm>
                <a:off x="3310" y="3669"/>
                <a:ext cx="10" cy="11"/>
              </a:xfrm>
              <a:custGeom>
                <a:avLst/>
                <a:gdLst>
                  <a:gd name="T0" fmla="*/ 0 w 10"/>
                  <a:gd name="T1" fmla="*/ 9 h 11"/>
                  <a:gd name="T2" fmla="*/ 5 w 10"/>
                  <a:gd name="T3" fmla="*/ 11 h 11"/>
                  <a:gd name="T4" fmla="*/ 8 w 10"/>
                  <a:gd name="T5" fmla="*/ 8 h 11"/>
                  <a:gd name="T6" fmla="*/ 10 w 10"/>
                  <a:gd name="T7" fmla="*/ 3 h 11"/>
                  <a:gd name="T8" fmla="*/ 7 w 10"/>
                  <a:gd name="T9" fmla="*/ 0 h 11"/>
                  <a:gd name="T10" fmla="*/ 0 w 10"/>
                  <a:gd name="T11" fmla="*/ 9 h 11"/>
                </a:gdLst>
                <a:ahLst/>
                <a:cxnLst>
                  <a:cxn ang="0">
                    <a:pos x="T0" y="T1"/>
                  </a:cxn>
                  <a:cxn ang="0">
                    <a:pos x="T2" y="T3"/>
                  </a:cxn>
                  <a:cxn ang="0">
                    <a:pos x="T4" y="T5"/>
                  </a:cxn>
                  <a:cxn ang="0">
                    <a:pos x="T6" y="T7"/>
                  </a:cxn>
                  <a:cxn ang="0">
                    <a:pos x="T8" y="T9"/>
                  </a:cxn>
                  <a:cxn ang="0">
                    <a:pos x="T10" y="T11"/>
                  </a:cxn>
                </a:cxnLst>
                <a:rect l="0" t="0" r="r" b="b"/>
                <a:pathLst>
                  <a:path w="10" h="11">
                    <a:moveTo>
                      <a:pt x="0" y="9"/>
                    </a:moveTo>
                    <a:lnTo>
                      <a:pt x="5" y="11"/>
                    </a:lnTo>
                    <a:lnTo>
                      <a:pt x="8" y="8"/>
                    </a:lnTo>
                    <a:lnTo>
                      <a:pt x="10" y="3"/>
                    </a:lnTo>
                    <a:lnTo>
                      <a:pt x="7"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5" name="Freeform 142">
                <a:extLst>
                  <a:ext uri="{FF2B5EF4-FFF2-40B4-BE49-F238E27FC236}">
                    <a16:creationId xmlns:a16="http://schemas.microsoft.com/office/drawing/2014/main" id="{BE55B48C-3F7C-4B41-9B46-B9056D7721EB}"/>
                  </a:ext>
                </a:extLst>
              </p:cNvPr>
              <p:cNvSpPr>
                <a:spLocks noChangeArrowheads="1"/>
              </p:cNvSpPr>
              <p:nvPr/>
            </p:nvSpPr>
            <p:spPr bwMode="auto">
              <a:xfrm>
                <a:off x="3133" y="3422"/>
                <a:ext cx="10" cy="11"/>
              </a:xfrm>
              <a:custGeom>
                <a:avLst/>
                <a:gdLst>
                  <a:gd name="T0" fmla="*/ 10 w 10"/>
                  <a:gd name="T1" fmla="*/ 1 h 11"/>
                  <a:gd name="T2" fmla="*/ 5 w 10"/>
                  <a:gd name="T3" fmla="*/ 0 h 11"/>
                  <a:gd name="T4" fmla="*/ 2 w 10"/>
                  <a:gd name="T5" fmla="*/ 2 h 11"/>
                  <a:gd name="T6" fmla="*/ 0 w 10"/>
                  <a:gd name="T7" fmla="*/ 6 h 11"/>
                  <a:gd name="T8" fmla="*/ 3 w 10"/>
                  <a:gd name="T9" fmla="*/ 11 h 11"/>
                  <a:gd name="T10" fmla="*/ 10 w 10"/>
                  <a:gd name="T11" fmla="*/ 1 h 11"/>
                </a:gdLst>
                <a:ahLst/>
                <a:cxnLst>
                  <a:cxn ang="0">
                    <a:pos x="T0" y="T1"/>
                  </a:cxn>
                  <a:cxn ang="0">
                    <a:pos x="T2" y="T3"/>
                  </a:cxn>
                  <a:cxn ang="0">
                    <a:pos x="T4" y="T5"/>
                  </a:cxn>
                  <a:cxn ang="0">
                    <a:pos x="T6" y="T7"/>
                  </a:cxn>
                  <a:cxn ang="0">
                    <a:pos x="T8" y="T9"/>
                  </a:cxn>
                  <a:cxn ang="0">
                    <a:pos x="T10" y="T11"/>
                  </a:cxn>
                </a:cxnLst>
                <a:rect l="0" t="0" r="r" b="b"/>
                <a:pathLst>
                  <a:path w="10" h="11">
                    <a:moveTo>
                      <a:pt x="10" y="1"/>
                    </a:moveTo>
                    <a:lnTo>
                      <a:pt x="5" y="0"/>
                    </a:lnTo>
                    <a:lnTo>
                      <a:pt x="2" y="2"/>
                    </a:lnTo>
                    <a:lnTo>
                      <a:pt x="0" y="6"/>
                    </a:lnTo>
                    <a:lnTo>
                      <a:pt x="3" y="1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6" name="Freeform 143">
                <a:extLst>
                  <a:ext uri="{FF2B5EF4-FFF2-40B4-BE49-F238E27FC236}">
                    <a16:creationId xmlns:a16="http://schemas.microsoft.com/office/drawing/2014/main" id="{66E082DA-2E98-4E67-A82A-4006870F52DF}"/>
                  </a:ext>
                </a:extLst>
              </p:cNvPr>
              <p:cNvSpPr>
                <a:spLocks noChangeArrowheads="1"/>
              </p:cNvSpPr>
              <p:nvPr/>
            </p:nvSpPr>
            <p:spPr bwMode="auto">
              <a:xfrm>
                <a:off x="3136" y="3423"/>
                <a:ext cx="181" cy="168"/>
              </a:xfrm>
              <a:custGeom>
                <a:avLst/>
                <a:gdLst>
                  <a:gd name="T0" fmla="*/ 178 w 181"/>
                  <a:gd name="T1" fmla="*/ 163 h 168"/>
                  <a:gd name="T2" fmla="*/ 181 w 181"/>
                  <a:gd name="T3" fmla="*/ 158 h 168"/>
                  <a:gd name="T4" fmla="*/ 7 w 181"/>
                  <a:gd name="T5" fmla="*/ 0 h 168"/>
                  <a:gd name="T6" fmla="*/ 0 w 181"/>
                  <a:gd name="T7" fmla="*/ 10 h 168"/>
                  <a:gd name="T8" fmla="*/ 174 w 181"/>
                  <a:gd name="T9" fmla="*/ 168 h 168"/>
                  <a:gd name="T10" fmla="*/ 178 w 181"/>
                  <a:gd name="T11" fmla="*/ 163 h 168"/>
                </a:gdLst>
                <a:ahLst/>
                <a:cxnLst>
                  <a:cxn ang="0">
                    <a:pos x="T0" y="T1"/>
                  </a:cxn>
                  <a:cxn ang="0">
                    <a:pos x="T2" y="T3"/>
                  </a:cxn>
                  <a:cxn ang="0">
                    <a:pos x="T4" y="T5"/>
                  </a:cxn>
                  <a:cxn ang="0">
                    <a:pos x="T6" y="T7"/>
                  </a:cxn>
                  <a:cxn ang="0">
                    <a:pos x="T8" y="T9"/>
                  </a:cxn>
                  <a:cxn ang="0">
                    <a:pos x="T10" y="T11"/>
                  </a:cxn>
                </a:cxnLst>
                <a:rect l="0" t="0" r="r" b="b"/>
                <a:pathLst>
                  <a:path w="181" h="168">
                    <a:moveTo>
                      <a:pt x="178" y="163"/>
                    </a:moveTo>
                    <a:lnTo>
                      <a:pt x="181" y="158"/>
                    </a:lnTo>
                    <a:lnTo>
                      <a:pt x="7" y="0"/>
                    </a:lnTo>
                    <a:lnTo>
                      <a:pt x="0" y="10"/>
                    </a:lnTo>
                    <a:lnTo>
                      <a:pt x="174" y="168"/>
                    </a:lnTo>
                    <a:lnTo>
                      <a:pt x="178"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7" name="Freeform 144">
                <a:extLst>
                  <a:ext uri="{FF2B5EF4-FFF2-40B4-BE49-F238E27FC236}">
                    <a16:creationId xmlns:a16="http://schemas.microsoft.com/office/drawing/2014/main" id="{D5E51042-3265-4D85-B2D4-868A7019857A}"/>
                  </a:ext>
                </a:extLst>
              </p:cNvPr>
              <p:cNvSpPr>
                <a:spLocks noChangeArrowheads="1"/>
              </p:cNvSpPr>
              <p:nvPr/>
            </p:nvSpPr>
            <p:spPr bwMode="auto">
              <a:xfrm>
                <a:off x="3310" y="3581"/>
                <a:ext cx="10" cy="11"/>
              </a:xfrm>
              <a:custGeom>
                <a:avLst/>
                <a:gdLst>
                  <a:gd name="T0" fmla="*/ 0 w 10"/>
                  <a:gd name="T1" fmla="*/ 10 h 11"/>
                  <a:gd name="T2" fmla="*/ 5 w 10"/>
                  <a:gd name="T3" fmla="*/ 11 h 11"/>
                  <a:gd name="T4" fmla="*/ 8 w 10"/>
                  <a:gd name="T5" fmla="*/ 9 h 11"/>
                  <a:gd name="T6" fmla="*/ 10 w 10"/>
                  <a:gd name="T7" fmla="*/ 4 h 11"/>
                  <a:gd name="T8" fmla="*/ 7 w 10"/>
                  <a:gd name="T9" fmla="*/ 0 h 11"/>
                  <a:gd name="T10" fmla="*/ 0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0" y="10"/>
                    </a:moveTo>
                    <a:lnTo>
                      <a:pt x="5" y="11"/>
                    </a:lnTo>
                    <a:lnTo>
                      <a:pt x="8" y="9"/>
                    </a:lnTo>
                    <a:lnTo>
                      <a:pt x="10" y="4"/>
                    </a:lnTo>
                    <a:lnTo>
                      <a:pt x="7"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8" name="Freeform 145">
                <a:extLst>
                  <a:ext uri="{FF2B5EF4-FFF2-40B4-BE49-F238E27FC236}">
                    <a16:creationId xmlns:a16="http://schemas.microsoft.com/office/drawing/2014/main" id="{B390D51C-E336-41A6-8080-9EBA0EBADC0A}"/>
                  </a:ext>
                </a:extLst>
              </p:cNvPr>
              <p:cNvSpPr>
                <a:spLocks noChangeArrowheads="1"/>
              </p:cNvSpPr>
              <p:nvPr/>
            </p:nvSpPr>
            <p:spPr bwMode="auto">
              <a:xfrm>
                <a:off x="3172" y="3384"/>
                <a:ext cx="10" cy="11"/>
              </a:xfrm>
              <a:custGeom>
                <a:avLst/>
                <a:gdLst>
                  <a:gd name="T0" fmla="*/ 10 w 10"/>
                  <a:gd name="T1" fmla="*/ 1 h 11"/>
                  <a:gd name="T2" fmla="*/ 5 w 10"/>
                  <a:gd name="T3" fmla="*/ 0 h 11"/>
                  <a:gd name="T4" fmla="*/ 2 w 10"/>
                  <a:gd name="T5" fmla="*/ 2 h 11"/>
                  <a:gd name="T6" fmla="*/ 0 w 10"/>
                  <a:gd name="T7" fmla="*/ 6 h 11"/>
                  <a:gd name="T8" fmla="*/ 3 w 10"/>
                  <a:gd name="T9" fmla="*/ 11 h 11"/>
                  <a:gd name="T10" fmla="*/ 10 w 10"/>
                  <a:gd name="T11" fmla="*/ 1 h 11"/>
                </a:gdLst>
                <a:ahLst/>
                <a:cxnLst>
                  <a:cxn ang="0">
                    <a:pos x="T0" y="T1"/>
                  </a:cxn>
                  <a:cxn ang="0">
                    <a:pos x="T2" y="T3"/>
                  </a:cxn>
                  <a:cxn ang="0">
                    <a:pos x="T4" y="T5"/>
                  </a:cxn>
                  <a:cxn ang="0">
                    <a:pos x="T6" y="T7"/>
                  </a:cxn>
                  <a:cxn ang="0">
                    <a:pos x="T8" y="T9"/>
                  </a:cxn>
                  <a:cxn ang="0">
                    <a:pos x="T10" y="T11"/>
                  </a:cxn>
                </a:cxnLst>
                <a:rect l="0" t="0" r="r" b="b"/>
                <a:pathLst>
                  <a:path w="10" h="11">
                    <a:moveTo>
                      <a:pt x="10" y="1"/>
                    </a:moveTo>
                    <a:lnTo>
                      <a:pt x="5" y="0"/>
                    </a:lnTo>
                    <a:lnTo>
                      <a:pt x="2" y="2"/>
                    </a:lnTo>
                    <a:lnTo>
                      <a:pt x="0" y="6"/>
                    </a:lnTo>
                    <a:lnTo>
                      <a:pt x="3" y="1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29" name="Freeform 146">
                <a:extLst>
                  <a:ext uri="{FF2B5EF4-FFF2-40B4-BE49-F238E27FC236}">
                    <a16:creationId xmlns:a16="http://schemas.microsoft.com/office/drawing/2014/main" id="{5C331844-FCC9-4A66-8F6A-0FB95AF126F0}"/>
                  </a:ext>
                </a:extLst>
              </p:cNvPr>
              <p:cNvSpPr>
                <a:spLocks noChangeArrowheads="1"/>
              </p:cNvSpPr>
              <p:nvPr/>
            </p:nvSpPr>
            <p:spPr bwMode="auto">
              <a:xfrm>
                <a:off x="3175" y="3385"/>
                <a:ext cx="180" cy="164"/>
              </a:xfrm>
              <a:custGeom>
                <a:avLst/>
                <a:gdLst>
                  <a:gd name="T0" fmla="*/ 176 w 180"/>
                  <a:gd name="T1" fmla="*/ 160 h 164"/>
                  <a:gd name="T2" fmla="*/ 180 w 180"/>
                  <a:gd name="T3" fmla="*/ 155 h 164"/>
                  <a:gd name="T4" fmla="*/ 7 w 180"/>
                  <a:gd name="T5" fmla="*/ 0 h 164"/>
                  <a:gd name="T6" fmla="*/ 0 w 180"/>
                  <a:gd name="T7" fmla="*/ 10 h 164"/>
                  <a:gd name="T8" fmla="*/ 173 w 180"/>
                  <a:gd name="T9" fmla="*/ 164 h 164"/>
                  <a:gd name="T10" fmla="*/ 176 w 180"/>
                  <a:gd name="T11" fmla="*/ 160 h 164"/>
                </a:gdLst>
                <a:ahLst/>
                <a:cxnLst>
                  <a:cxn ang="0">
                    <a:pos x="T0" y="T1"/>
                  </a:cxn>
                  <a:cxn ang="0">
                    <a:pos x="T2" y="T3"/>
                  </a:cxn>
                  <a:cxn ang="0">
                    <a:pos x="T4" y="T5"/>
                  </a:cxn>
                  <a:cxn ang="0">
                    <a:pos x="T6" y="T7"/>
                  </a:cxn>
                  <a:cxn ang="0">
                    <a:pos x="T8" y="T9"/>
                  </a:cxn>
                  <a:cxn ang="0">
                    <a:pos x="T10" y="T11"/>
                  </a:cxn>
                </a:cxnLst>
                <a:rect l="0" t="0" r="r" b="b"/>
                <a:pathLst>
                  <a:path w="180" h="164">
                    <a:moveTo>
                      <a:pt x="176" y="160"/>
                    </a:moveTo>
                    <a:lnTo>
                      <a:pt x="180" y="155"/>
                    </a:lnTo>
                    <a:lnTo>
                      <a:pt x="7" y="0"/>
                    </a:lnTo>
                    <a:lnTo>
                      <a:pt x="0" y="10"/>
                    </a:lnTo>
                    <a:lnTo>
                      <a:pt x="173" y="164"/>
                    </a:lnTo>
                    <a:lnTo>
                      <a:pt x="176"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0" name="Freeform 147">
                <a:extLst>
                  <a:ext uri="{FF2B5EF4-FFF2-40B4-BE49-F238E27FC236}">
                    <a16:creationId xmlns:a16="http://schemas.microsoft.com/office/drawing/2014/main" id="{36389E9C-B452-4426-A3F7-630AFFB6D91B}"/>
                  </a:ext>
                </a:extLst>
              </p:cNvPr>
              <p:cNvSpPr>
                <a:spLocks noChangeArrowheads="1"/>
              </p:cNvSpPr>
              <p:nvPr/>
            </p:nvSpPr>
            <p:spPr bwMode="auto">
              <a:xfrm>
                <a:off x="3348" y="3540"/>
                <a:ext cx="9" cy="11"/>
              </a:xfrm>
              <a:custGeom>
                <a:avLst/>
                <a:gdLst>
                  <a:gd name="T0" fmla="*/ 0 w 9"/>
                  <a:gd name="T1" fmla="*/ 9 h 11"/>
                  <a:gd name="T2" fmla="*/ 5 w 9"/>
                  <a:gd name="T3" fmla="*/ 11 h 11"/>
                  <a:gd name="T4" fmla="*/ 8 w 9"/>
                  <a:gd name="T5" fmla="*/ 8 h 11"/>
                  <a:gd name="T6" fmla="*/ 9 w 9"/>
                  <a:gd name="T7" fmla="*/ 3 h 11"/>
                  <a:gd name="T8" fmla="*/ 7 w 9"/>
                  <a:gd name="T9" fmla="*/ 0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11"/>
                    </a:lnTo>
                    <a:lnTo>
                      <a:pt x="8" y="8"/>
                    </a:lnTo>
                    <a:lnTo>
                      <a:pt x="9" y="3"/>
                    </a:lnTo>
                    <a:lnTo>
                      <a:pt x="7"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1" name="Freeform 148">
                <a:extLst>
                  <a:ext uri="{FF2B5EF4-FFF2-40B4-BE49-F238E27FC236}">
                    <a16:creationId xmlns:a16="http://schemas.microsoft.com/office/drawing/2014/main" id="{EC2AE43C-2F68-414F-8D45-4492DB6713AE}"/>
                  </a:ext>
                </a:extLst>
              </p:cNvPr>
              <p:cNvSpPr>
                <a:spLocks noChangeArrowheads="1"/>
              </p:cNvSpPr>
              <p:nvPr/>
            </p:nvSpPr>
            <p:spPr bwMode="auto">
              <a:xfrm>
                <a:off x="3216" y="3334"/>
                <a:ext cx="10" cy="11"/>
              </a:xfrm>
              <a:custGeom>
                <a:avLst/>
                <a:gdLst>
                  <a:gd name="T0" fmla="*/ 10 w 10"/>
                  <a:gd name="T1" fmla="*/ 1 h 11"/>
                  <a:gd name="T2" fmla="*/ 5 w 10"/>
                  <a:gd name="T3" fmla="*/ 0 h 11"/>
                  <a:gd name="T4" fmla="*/ 1 w 10"/>
                  <a:gd name="T5" fmla="*/ 3 h 11"/>
                  <a:gd name="T6" fmla="*/ 0 w 10"/>
                  <a:gd name="T7" fmla="*/ 6 h 11"/>
                  <a:gd name="T8" fmla="*/ 3 w 10"/>
                  <a:gd name="T9" fmla="*/ 11 h 11"/>
                  <a:gd name="T10" fmla="*/ 10 w 10"/>
                  <a:gd name="T11" fmla="*/ 1 h 11"/>
                </a:gdLst>
                <a:ahLst/>
                <a:cxnLst>
                  <a:cxn ang="0">
                    <a:pos x="T0" y="T1"/>
                  </a:cxn>
                  <a:cxn ang="0">
                    <a:pos x="T2" y="T3"/>
                  </a:cxn>
                  <a:cxn ang="0">
                    <a:pos x="T4" y="T5"/>
                  </a:cxn>
                  <a:cxn ang="0">
                    <a:pos x="T6" y="T7"/>
                  </a:cxn>
                  <a:cxn ang="0">
                    <a:pos x="T8" y="T9"/>
                  </a:cxn>
                  <a:cxn ang="0">
                    <a:pos x="T10" y="T11"/>
                  </a:cxn>
                </a:cxnLst>
                <a:rect l="0" t="0" r="r" b="b"/>
                <a:pathLst>
                  <a:path w="10" h="11">
                    <a:moveTo>
                      <a:pt x="10" y="1"/>
                    </a:moveTo>
                    <a:lnTo>
                      <a:pt x="5" y="0"/>
                    </a:lnTo>
                    <a:lnTo>
                      <a:pt x="1" y="3"/>
                    </a:lnTo>
                    <a:lnTo>
                      <a:pt x="0" y="6"/>
                    </a:lnTo>
                    <a:lnTo>
                      <a:pt x="3" y="1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2" name="Freeform 149">
                <a:extLst>
                  <a:ext uri="{FF2B5EF4-FFF2-40B4-BE49-F238E27FC236}">
                    <a16:creationId xmlns:a16="http://schemas.microsoft.com/office/drawing/2014/main" id="{82EFCF71-D96A-4AAE-91D8-01DA6C428DAD}"/>
                  </a:ext>
                </a:extLst>
              </p:cNvPr>
              <p:cNvSpPr>
                <a:spLocks noChangeArrowheads="1"/>
              </p:cNvSpPr>
              <p:nvPr/>
            </p:nvSpPr>
            <p:spPr bwMode="auto">
              <a:xfrm>
                <a:off x="3219" y="3335"/>
                <a:ext cx="180" cy="168"/>
              </a:xfrm>
              <a:custGeom>
                <a:avLst/>
                <a:gdLst>
                  <a:gd name="T0" fmla="*/ 176 w 180"/>
                  <a:gd name="T1" fmla="*/ 163 h 168"/>
                  <a:gd name="T2" fmla="*/ 180 w 180"/>
                  <a:gd name="T3" fmla="*/ 159 h 168"/>
                  <a:gd name="T4" fmla="*/ 7 w 180"/>
                  <a:gd name="T5" fmla="*/ 0 h 168"/>
                  <a:gd name="T6" fmla="*/ 0 w 180"/>
                  <a:gd name="T7" fmla="*/ 10 h 168"/>
                  <a:gd name="T8" fmla="*/ 173 w 180"/>
                  <a:gd name="T9" fmla="*/ 168 h 168"/>
                  <a:gd name="T10" fmla="*/ 176 w 180"/>
                  <a:gd name="T11" fmla="*/ 163 h 168"/>
                </a:gdLst>
                <a:ahLst/>
                <a:cxnLst>
                  <a:cxn ang="0">
                    <a:pos x="T0" y="T1"/>
                  </a:cxn>
                  <a:cxn ang="0">
                    <a:pos x="T2" y="T3"/>
                  </a:cxn>
                  <a:cxn ang="0">
                    <a:pos x="T4" y="T5"/>
                  </a:cxn>
                  <a:cxn ang="0">
                    <a:pos x="T6" y="T7"/>
                  </a:cxn>
                  <a:cxn ang="0">
                    <a:pos x="T8" y="T9"/>
                  </a:cxn>
                  <a:cxn ang="0">
                    <a:pos x="T10" y="T11"/>
                  </a:cxn>
                </a:cxnLst>
                <a:rect l="0" t="0" r="r" b="b"/>
                <a:pathLst>
                  <a:path w="180" h="168">
                    <a:moveTo>
                      <a:pt x="176" y="163"/>
                    </a:moveTo>
                    <a:lnTo>
                      <a:pt x="180" y="159"/>
                    </a:lnTo>
                    <a:lnTo>
                      <a:pt x="7" y="0"/>
                    </a:lnTo>
                    <a:lnTo>
                      <a:pt x="0" y="10"/>
                    </a:lnTo>
                    <a:lnTo>
                      <a:pt x="173" y="168"/>
                    </a:lnTo>
                    <a:lnTo>
                      <a:pt x="17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3" name="Freeform 150">
                <a:extLst>
                  <a:ext uri="{FF2B5EF4-FFF2-40B4-BE49-F238E27FC236}">
                    <a16:creationId xmlns:a16="http://schemas.microsoft.com/office/drawing/2014/main" id="{B03C2A5B-BA64-454C-8DDD-A2EDE4952570}"/>
                  </a:ext>
                </a:extLst>
              </p:cNvPr>
              <p:cNvSpPr>
                <a:spLocks noChangeArrowheads="1"/>
              </p:cNvSpPr>
              <p:nvPr/>
            </p:nvSpPr>
            <p:spPr bwMode="auto">
              <a:xfrm>
                <a:off x="3392" y="3494"/>
                <a:ext cx="9" cy="10"/>
              </a:xfrm>
              <a:custGeom>
                <a:avLst/>
                <a:gdLst>
                  <a:gd name="T0" fmla="*/ 0 w 9"/>
                  <a:gd name="T1" fmla="*/ 9 h 10"/>
                  <a:gd name="T2" fmla="*/ 4 w 9"/>
                  <a:gd name="T3" fmla="*/ 10 h 10"/>
                  <a:gd name="T4" fmla="*/ 8 w 9"/>
                  <a:gd name="T5" fmla="*/ 8 h 10"/>
                  <a:gd name="T6" fmla="*/ 9 w 9"/>
                  <a:gd name="T7" fmla="*/ 3 h 10"/>
                  <a:gd name="T8" fmla="*/ 7 w 9"/>
                  <a:gd name="T9" fmla="*/ 0 h 10"/>
                  <a:gd name="T10" fmla="*/ 0 w 9"/>
                  <a:gd name="T11" fmla="*/ 9 h 10"/>
                </a:gdLst>
                <a:ahLst/>
                <a:cxnLst>
                  <a:cxn ang="0">
                    <a:pos x="T0" y="T1"/>
                  </a:cxn>
                  <a:cxn ang="0">
                    <a:pos x="T2" y="T3"/>
                  </a:cxn>
                  <a:cxn ang="0">
                    <a:pos x="T4" y="T5"/>
                  </a:cxn>
                  <a:cxn ang="0">
                    <a:pos x="T6" y="T7"/>
                  </a:cxn>
                  <a:cxn ang="0">
                    <a:pos x="T8" y="T9"/>
                  </a:cxn>
                  <a:cxn ang="0">
                    <a:pos x="T10" y="T11"/>
                  </a:cxn>
                </a:cxnLst>
                <a:rect l="0" t="0" r="r" b="b"/>
                <a:pathLst>
                  <a:path w="9" h="10">
                    <a:moveTo>
                      <a:pt x="0" y="9"/>
                    </a:moveTo>
                    <a:lnTo>
                      <a:pt x="4" y="10"/>
                    </a:lnTo>
                    <a:lnTo>
                      <a:pt x="8" y="8"/>
                    </a:lnTo>
                    <a:lnTo>
                      <a:pt x="9" y="3"/>
                    </a:lnTo>
                    <a:lnTo>
                      <a:pt x="7"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4" name="Freeform 151">
                <a:extLst>
                  <a:ext uri="{FF2B5EF4-FFF2-40B4-BE49-F238E27FC236}">
                    <a16:creationId xmlns:a16="http://schemas.microsoft.com/office/drawing/2014/main" id="{665F1E4D-C073-4AFF-A225-3344EA00ABAC}"/>
                  </a:ext>
                </a:extLst>
              </p:cNvPr>
              <p:cNvSpPr>
                <a:spLocks noChangeArrowheads="1"/>
              </p:cNvSpPr>
              <p:nvPr/>
            </p:nvSpPr>
            <p:spPr bwMode="auto">
              <a:xfrm>
                <a:off x="3254" y="3290"/>
                <a:ext cx="10" cy="11"/>
              </a:xfrm>
              <a:custGeom>
                <a:avLst/>
                <a:gdLst>
                  <a:gd name="T0" fmla="*/ 10 w 10"/>
                  <a:gd name="T1" fmla="*/ 2 h 11"/>
                  <a:gd name="T2" fmla="*/ 5 w 10"/>
                  <a:gd name="T3" fmla="*/ 0 h 11"/>
                  <a:gd name="T4" fmla="*/ 1 w 10"/>
                  <a:gd name="T5" fmla="*/ 3 h 11"/>
                  <a:gd name="T6" fmla="*/ 0 w 10"/>
                  <a:gd name="T7" fmla="*/ 6 h 11"/>
                  <a:gd name="T8" fmla="*/ 2 w 10"/>
                  <a:gd name="T9" fmla="*/ 11 h 11"/>
                  <a:gd name="T10" fmla="*/ 10 w 10"/>
                  <a:gd name="T11" fmla="*/ 2 h 11"/>
                </a:gdLst>
                <a:ahLst/>
                <a:cxnLst>
                  <a:cxn ang="0">
                    <a:pos x="T0" y="T1"/>
                  </a:cxn>
                  <a:cxn ang="0">
                    <a:pos x="T2" y="T3"/>
                  </a:cxn>
                  <a:cxn ang="0">
                    <a:pos x="T4" y="T5"/>
                  </a:cxn>
                  <a:cxn ang="0">
                    <a:pos x="T6" y="T7"/>
                  </a:cxn>
                  <a:cxn ang="0">
                    <a:pos x="T8" y="T9"/>
                  </a:cxn>
                  <a:cxn ang="0">
                    <a:pos x="T10" y="T11"/>
                  </a:cxn>
                </a:cxnLst>
                <a:rect l="0" t="0" r="r" b="b"/>
                <a:pathLst>
                  <a:path w="10" h="11">
                    <a:moveTo>
                      <a:pt x="10" y="2"/>
                    </a:moveTo>
                    <a:lnTo>
                      <a:pt x="5" y="0"/>
                    </a:lnTo>
                    <a:lnTo>
                      <a:pt x="1" y="3"/>
                    </a:lnTo>
                    <a:lnTo>
                      <a:pt x="0" y="6"/>
                    </a:lnTo>
                    <a:lnTo>
                      <a:pt x="2" y="11"/>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5" name="Freeform 152">
                <a:extLst>
                  <a:ext uri="{FF2B5EF4-FFF2-40B4-BE49-F238E27FC236}">
                    <a16:creationId xmlns:a16="http://schemas.microsoft.com/office/drawing/2014/main" id="{26D1341B-097D-4198-BE5C-C01DABE8324E}"/>
                  </a:ext>
                </a:extLst>
              </p:cNvPr>
              <p:cNvSpPr>
                <a:spLocks noChangeArrowheads="1"/>
              </p:cNvSpPr>
              <p:nvPr/>
            </p:nvSpPr>
            <p:spPr bwMode="auto">
              <a:xfrm>
                <a:off x="3256" y="3292"/>
                <a:ext cx="223" cy="205"/>
              </a:xfrm>
              <a:custGeom>
                <a:avLst/>
                <a:gdLst>
                  <a:gd name="T0" fmla="*/ 220 w 223"/>
                  <a:gd name="T1" fmla="*/ 200 h 205"/>
                  <a:gd name="T2" fmla="*/ 223 w 223"/>
                  <a:gd name="T3" fmla="*/ 195 h 205"/>
                  <a:gd name="T4" fmla="*/ 8 w 223"/>
                  <a:gd name="T5" fmla="*/ 0 h 205"/>
                  <a:gd name="T6" fmla="*/ 0 w 223"/>
                  <a:gd name="T7" fmla="*/ 9 h 205"/>
                  <a:gd name="T8" fmla="*/ 216 w 223"/>
                  <a:gd name="T9" fmla="*/ 205 h 205"/>
                  <a:gd name="T10" fmla="*/ 220 w 223"/>
                  <a:gd name="T11" fmla="*/ 200 h 205"/>
                </a:gdLst>
                <a:ahLst/>
                <a:cxnLst>
                  <a:cxn ang="0">
                    <a:pos x="T0" y="T1"/>
                  </a:cxn>
                  <a:cxn ang="0">
                    <a:pos x="T2" y="T3"/>
                  </a:cxn>
                  <a:cxn ang="0">
                    <a:pos x="T4" y="T5"/>
                  </a:cxn>
                  <a:cxn ang="0">
                    <a:pos x="T6" y="T7"/>
                  </a:cxn>
                  <a:cxn ang="0">
                    <a:pos x="T8" y="T9"/>
                  </a:cxn>
                  <a:cxn ang="0">
                    <a:pos x="T10" y="T11"/>
                  </a:cxn>
                </a:cxnLst>
                <a:rect l="0" t="0" r="r" b="b"/>
                <a:pathLst>
                  <a:path w="223" h="205">
                    <a:moveTo>
                      <a:pt x="220" y="200"/>
                    </a:moveTo>
                    <a:lnTo>
                      <a:pt x="223" y="195"/>
                    </a:lnTo>
                    <a:lnTo>
                      <a:pt x="8" y="0"/>
                    </a:lnTo>
                    <a:lnTo>
                      <a:pt x="0" y="9"/>
                    </a:lnTo>
                    <a:lnTo>
                      <a:pt x="216" y="205"/>
                    </a:lnTo>
                    <a:lnTo>
                      <a:pt x="220"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6" name="Freeform 153">
                <a:extLst>
                  <a:ext uri="{FF2B5EF4-FFF2-40B4-BE49-F238E27FC236}">
                    <a16:creationId xmlns:a16="http://schemas.microsoft.com/office/drawing/2014/main" id="{39580276-0586-466C-9643-EF17C3F7CD9A}"/>
                  </a:ext>
                </a:extLst>
              </p:cNvPr>
              <p:cNvSpPr>
                <a:spLocks noChangeArrowheads="1"/>
              </p:cNvSpPr>
              <p:nvPr/>
            </p:nvSpPr>
            <p:spPr bwMode="auto">
              <a:xfrm>
                <a:off x="3472" y="3487"/>
                <a:ext cx="10" cy="11"/>
              </a:xfrm>
              <a:custGeom>
                <a:avLst/>
                <a:gdLst>
                  <a:gd name="T0" fmla="*/ 0 w 10"/>
                  <a:gd name="T1" fmla="*/ 10 h 11"/>
                  <a:gd name="T2" fmla="*/ 5 w 10"/>
                  <a:gd name="T3" fmla="*/ 11 h 11"/>
                  <a:gd name="T4" fmla="*/ 8 w 10"/>
                  <a:gd name="T5" fmla="*/ 9 h 11"/>
                  <a:gd name="T6" fmla="*/ 10 w 10"/>
                  <a:gd name="T7" fmla="*/ 4 h 11"/>
                  <a:gd name="T8" fmla="*/ 7 w 10"/>
                  <a:gd name="T9" fmla="*/ 0 h 11"/>
                  <a:gd name="T10" fmla="*/ 0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0" y="10"/>
                    </a:moveTo>
                    <a:lnTo>
                      <a:pt x="5" y="11"/>
                    </a:lnTo>
                    <a:lnTo>
                      <a:pt x="8" y="9"/>
                    </a:lnTo>
                    <a:lnTo>
                      <a:pt x="10" y="4"/>
                    </a:lnTo>
                    <a:lnTo>
                      <a:pt x="7"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7" name="Freeform 154">
                <a:extLst>
                  <a:ext uri="{FF2B5EF4-FFF2-40B4-BE49-F238E27FC236}">
                    <a16:creationId xmlns:a16="http://schemas.microsoft.com/office/drawing/2014/main" id="{20E97B92-E1F3-487E-AE4E-E50FD2D78A6D}"/>
                  </a:ext>
                </a:extLst>
              </p:cNvPr>
              <p:cNvSpPr>
                <a:spLocks noChangeArrowheads="1"/>
              </p:cNvSpPr>
              <p:nvPr/>
            </p:nvSpPr>
            <p:spPr bwMode="auto">
              <a:xfrm>
                <a:off x="3292" y="3244"/>
                <a:ext cx="9" cy="11"/>
              </a:xfrm>
              <a:custGeom>
                <a:avLst/>
                <a:gdLst>
                  <a:gd name="T0" fmla="*/ 9 w 9"/>
                  <a:gd name="T1" fmla="*/ 1 h 11"/>
                  <a:gd name="T2" fmla="*/ 5 w 9"/>
                  <a:gd name="T3" fmla="*/ 0 h 11"/>
                  <a:gd name="T4" fmla="*/ 1 w 9"/>
                  <a:gd name="T5" fmla="*/ 3 h 11"/>
                  <a:gd name="T6" fmla="*/ 0 w 9"/>
                  <a:gd name="T7" fmla="*/ 6 h 11"/>
                  <a:gd name="T8" fmla="*/ 2 w 9"/>
                  <a:gd name="T9" fmla="*/ 11 h 11"/>
                  <a:gd name="T10" fmla="*/ 9 w 9"/>
                  <a:gd name="T11" fmla="*/ 1 h 11"/>
                </a:gdLst>
                <a:ahLst/>
                <a:cxnLst>
                  <a:cxn ang="0">
                    <a:pos x="T0" y="T1"/>
                  </a:cxn>
                  <a:cxn ang="0">
                    <a:pos x="T2" y="T3"/>
                  </a:cxn>
                  <a:cxn ang="0">
                    <a:pos x="T4" y="T5"/>
                  </a:cxn>
                  <a:cxn ang="0">
                    <a:pos x="T6" y="T7"/>
                  </a:cxn>
                  <a:cxn ang="0">
                    <a:pos x="T8" y="T9"/>
                  </a:cxn>
                  <a:cxn ang="0">
                    <a:pos x="T10" y="T11"/>
                  </a:cxn>
                </a:cxnLst>
                <a:rect l="0" t="0" r="r" b="b"/>
                <a:pathLst>
                  <a:path w="9" h="11">
                    <a:moveTo>
                      <a:pt x="9" y="1"/>
                    </a:moveTo>
                    <a:lnTo>
                      <a:pt x="5" y="0"/>
                    </a:lnTo>
                    <a:lnTo>
                      <a:pt x="1" y="3"/>
                    </a:lnTo>
                    <a:lnTo>
                      <a:pt x="0" y="6"/>
                    </a:lnTo>
                    <a:lnTo>
                      <a:pt x="2" y="11"/>
                    </a:lnTo>
                    <a:lnTo>
                      <a:pt x="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8" name="Freeform 155">
                <a:extLst>
                  <a:ext uri="{FF2B5EF4-FFF2-40B4-BE49-F238E27FC236}">
                    <a16:creationId xmlns:a16="http://schemas.microsoft.com/office/drawing/2014/main" id="{94A45569-43AB-40B5-B24B-649644BA0D21}"/>
                  </a:ext>
                </a:extLst>
              </p:cNvPr>
              <p:cNvSpPr>
                <a:spLocks noChangeArrowheads="1"/>
              </p:cNvSpPr>
              <p:nvPr/>
            </p:nvSpPr>
            <p:spPr bwMode="auto">
              <a:xfrm>
                <a:off x="3294" y="3245"/>
                <a:ext cx="184" cy="169"/>
              </a:xfrm>
              <a:custGeom>
                <a:avLst/>
                <a:gdLst>
                  <a:gd name="T0" fmla="*/ 180 w 184"/>
                  <a:gd name="T1" fmla="*/ 165 h 169"/>
                  <a:gd name="T2" fmla="*/ 184 w 184"/>
                  <a:gd name="T3" fmla="*/ 160 h 169"/>
                  <a:gd name="T4" fmla="*/ 7 w 184"/>
                  <a:gd name="T5" fmla="*/ 0 h 169"/>
                  <a:gd name="T6" fmla="*/ 0 w 184"/>
                  <a:gd name="T7" fmla="*/ 10 h 169"/>
                  <a:gd name="T8" fmla="*/ 177 w 184"/>
                  <a:gd name="T9" fmla="*/ 169 h 169"/>
                  <a:gd name="T10" fmla="*/ 180 w 184"/>
                  <a:gd name="T11" fmla="*/ 165 h 169"/>
                </a:gdLst>
                <a:ahLst/>
                <a:cxnLst>
                  <a:cxn ang="0">
                    <a:pos x="T0" y="T1"/>
                  </a:cxn>
                  <a:cxn ang="0">
                    <a:pos x="T2" y="T3"/>
                  </a:cxn>
                  <a:cxn ang="0">
                    <a:pos x="T4" y="T5"/>
                  </a:cxn>
                  <a:cxn ang="0">
                    <a:pos x="T6" y="T7"/>
                  </a:cxn>
                  <a:cxn ang="0">
                    <a:pos x="T8" y="T9"/>
                  </a:cxn>
                  <a:cxn ang="0">
                    <a:pos x="T10" y="T11"/>
                  </a:cxn>
                </a:cxnLst>
                <a:rect l="0" t="0" r="r" b="b"/>
                <a:pathLst>
                  <a:path w="184" h="169">
                    <a:moveTo>
                      <a:pt x="180" y="165"/>
                    </a:moveTo>
                    <a:lnTo>
                      <a:pt x="184" y="160"/>
                    </a:lnTo>
                    <a:lnTo>
                      <a:pt x="7" y="0"/>
                    </a:lnTo>
                    <a:lnTo>
                      <a:pt x="0" y="10"/>
                    </a:lnTo>
                    <a:lnTo>
                      <a:pt x="177" y="169"/>
                    </a:lnTo>
                    <a:lnTo>
                      <a:pt x="180" y="1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39" name="Freeform 156">
                <a:extLst>
                  <a:ext uri="{FF2B5EF4-FFF2-40B4-BE49-F238E27FC236}">
                    <a16:creationId xmlns:a16="http://schemas.microsoft.com/office/drawing/2014/main" id="{79004A56-6670-4509-B854-207341555FF1}"/>
                  </a:ext>
                </a:extLst>
              </p:cNvPr>
              <p:cNvSpPr>
                <a:spLocks noChangeArrowheads="1"/>
              </p:cNvSpPr>
              <p:nvPr/>
            </p:nvSpPr>
            <p:spPr bwMode="auto">
              <a:xfrm>
                <a:off x="3471" y="3405"/>
                <a:ext cx="9" cy="11"/>
              </a:xfrm>
              <a:custGeom>
                <a:avLst/>
                <a:gdLst>
                  <a:gd name="T0" fmla="*/ 0 w 9"/>
                  <a:gd name="T1" fmla="*/ 9 h 11"/>
                  <a:gd name="T2" fmla="*/ 5 w 9"/>
                  <a:gd name="T3" fmla="*/ 11 h 11"/>
                  <a:gd name="T4" fmla="*/ 8 w 9"/>
                  <a:gd name="T5" fmla="*/ 8 h 11"/>
                  <a:gd name="T6" fmla="*/ 9 w 9"/>
                  <a:gd name="T7" fmla="*/ 3 h 11"/>
                  <a:gd name="T8" fmla="*/ 7 w 9"/>
                  <a:gd name="T9" fmla="*/ 0 h 11"/>
                  <a:gd name="T10" fmla="*/ 0 w 9"/>
                  <a:gd name="T11" fmla="*/ 9 h 11"/>
                </a:gdLst>
                <a:ahLst/>
                <a:cxnLst>
                  <a:cxn ang="0">
                    <a:pos x="T0" y="T1"/>
                  </a:cxn>
                  <a:cxn ang="0">
                    <a:pos x="T2" y="T3"/>
                  </a:cxn>
                  <a:cxn ang="0">
                    <a:pos x="T4" y="T5"/>
                  </a:cxn>
                  <a:cxn ang="0">
                    <a:pos x="T6" y="T7"/>
                  </a:cxn>
                  <a:cxn ang="0">
                    <a:pos x="T8" y="T9"/>
                  </a:cxn>
                  <a:cxn ang="0">
                    <a:pos x="T10" y="T11"/>
                  </a:cxn>
                </a:cxnLst>
                <a:rect l="0" t="0" r="r" b="b"/>
                <a:pathLst>
                  <a:path w="9" h="11">
                    <a:moveTo>
                      <a:pt x="0" y="9"/>
                    </a:moveTo>
                    <a:lnTo>
                      <a:pt x="5" y="11"/>
                    </a:lnTo>
                    <a:lnTo>
                      <a:pt x="8" y="8"/>
                    </a:lnTo>
                    <a:lnTo>
                      <a:pt x="9" y="3"/>
                    </a:lnTo>
                    <a:lnTo>
                      <a:pt x="7"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0" name="Freeform 157">
                <a:extLst>
                  <a:ext uri="{FF2B5EF4-FFF2-40B4-BE49-F238E27FC236}">
                    <a16:creationId xmlns:a16="http://schemas.microsoft.com/office/drawing/2014/main" id="{27A7BBB6-3026-449F-B3DB-4F6137BC0886}"/>
                  </a:ext>
                </a:extLst>
              </p:cNvPr>
              <p:cNvSpPr>
                <a:spLocks noChangeArrowheads="1"/>
              </p:cNvSpPr>
              <p:nvPr/>
            </p:nvSpPr>
            <p:spPr bwMode="auto">
              <a:xfrm>
                <a:off x="3336" y="3200"/>
                <a:ext cx="9" cy="11"/>
              </a:xfrm>
              <a:custGeom>
                <a:avLst/>
                <a:gdLst>
                  <a:gd name="T0" fmla="*/ 9 w 9"/>
                  <a:gd name="T1" fmla="*/ 2 h 11"/>
                  <a:gd name="T2" fmla="*/ 4 w 9"/>
                  <a:gd name="T3" fmla="*/ 0 h 11"/>
                  <a:gd name="T4" fmla="*/ 1 w 9"/>
                  <a:gd name="T5" fmla="*/ 3 h 11"/>
                  <a:gd name="T6" fmla="*/ 0 w 9"/>
                  <a:gd name="T7" fmla="*/ 6 h 11"/>
                  <a:gd name="T8" fmla="*/ 2 w 9"/>
                  <a:gd name="T9" fmla="*/ 11 h 11"/>
                  <a:gd name="T10" fmla="*/ 9 w 9"/>
                  <a:gd name="T11" fmla="*/ 2 h 11"/>
                </a:gdLst>
                <a:ahLst/>
                <a:cxnLst>
                  <a:cxn ang="0">
                    <a:pos x="T0" y="T1"/>
                  </a:cxn>
                  <a:cxn ang="0">
                    <a:pos x="T2" y="T3"/>
                  </a:cxn>
                  <a:cxn ang="0">
                    <a:pos x="T4" y="T5"/>
                  </a:cxn>
                  <a:cxn ang="0">
                    <a:pos x="T6" y="T7"/>
                  </a:cxn>
                  <a:cxn ang="0">
                    <a:pos x="T8" y="T9"/>
                  </a:cxn>
                  <a:cxn ang="0">
                    <a:pos x="T10" y="T11"/>
                  </a:cxn>
                </a:cxnLst>
                <a:rect l="0" t="0" r="r" b="b"/>
                <a:pathLst>
                  <a:path w="9" h="11">
                    <a:moveTo>
                      <a:pt x="9" y="2"/>
                    </a:moveTo>
                    <a:lnTo>
                      <a:pt x="4" y="0"/>
                    </a:lnTo>
                    <a:lnTo>
                      <a:pt x="1" y="3"/>
                    </a:lnTo>
                    <a:lnTo>
                      <a:pt x="0" y="6"/>
                    </a:lnTo>
                    <a:lnTo>
                      <a:pt x="2" y="11"/>
                    </a:lnTo>
                    <a:lnTo>
                      <a:pt x="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1" name="Freeform 158">
                <a:extLst>
                  <a:ext uri="{FF2B5EF4-FFF2-40B4-BE49-F238E27FC236}">
                    <a16:creationId xmlns:a16="http://schemas.microsoft.com/office/drawing/2014/main" id="{C34E05BD-FA24-4E80-AD9D-FE610119F43B}"/>
                  </a:ext>
                </a:extLst>
              </p:cNvPr>
              <p:cNvSpPr>
                <a:spLocks noChangeArrowheads="1"/>
              </p:cNvSpPr>
              <p:nvPr/>
            </p:nvSpPr>
            <p:spPr bwMode="auto">
              <a:xfrm>
                <a:off x="3338" y="3202"/>
                <a:ext cx="223" cy="205"/>
              </a:xfrm>
              <a:custGeom>
                <a:avLst/>
                <a:gdLst>
                  <a:gd name="T0" fmla="*/ 219 w 223"/>
                  <a:gd name="T1" fmla="*/ 200 h 205"/>
                  <a:gd name="T2" fmla="*/ 223 w 223"/>
                  <a:gd name="T3" fmla="*/ 195 h 205"/>
                  <a:gd name="T4" fmla="*/ 7 w 223"/>
                  <a:gd name="T5" fmla="*/ 0 h 205"/>
                  <a:gd name="T6" fmla="*/ 0 w 223"/>
                  <a:gd name="T7" fmla="*/ 9 h 205"/>
                  <a:gd name="T8" fmla="*/ 215 w 223"/>
                  <a:gd name="T9" fmla="*/ 205 h 205"/>
                  <a:gd name="T10" fmla="*/ 219 w 223"/>
                  <a:gd name="T11" fmla="*/ 200 h 205"/>
                </a:gdLst>
                <a:ahLst/>
                <a:cxnLst>
                  <a:cxn ang="0">
                    <a:pos x="T0" y="T1"/>
                  </a:cxn>
                  <a:cxn ang="0">
                    <a:pos x="T2" y="T3"/>
                  </a:cxn>
                  <a:cxn ang="0">
                    <a:pos x="T4" y="T5"/>
                  </a:cxn>
                  <a:cxn ang="0">
                    <a:pos x="T6" y="T7"/>
                  </a:cxn>
                  <a:cxn ang="0">
                    <a:pos x="T8" y="T9"/>
                  </a:cxn>
                  <a:cxn ang="0">
                    <a:pos x="T10" y="T11"/>
                  </a:cxn>
                </a:cxnLst>
                <a:rect l="0" t="0" r="r" b="b"/>
                <a:pathLst>
                  <a:path w="223" h="205">
                    <a:moveTo>
                      <a:pt x="219" y="200"/>
                    </a:moveTo>
                    <a:lnTo>
                      <a:pt x="223" y="195"/>
                    </a:lnTo>
                    <a:lnTo>
                      <a:pt x="7" y="0"/>
                    </a:lnTo>
                    <a:lnTo>
                      <a:pt x="0" y="9"/>
                    </a:lnTo>
                    <a:lnTo>
                      <a:pt x="215" y="205"/>
                    </a:lnTo>
                    <a:lnTo>
                      <a:pt x="219"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2" name="Freeform 159">
                <a:extLst>
                  <a:ext uri="{FF2B5EF4-FFF2-40B4-BE49-F238E27FC236}">
                    <a16:creationId xmlns:a16="http://schemas.microsoft.com/office/drawing/2014/main" id="{ABB40F5F-A2BB-4EF4-AA5C-E446FFE383D9}"/>
                  </a:ext>
                </a:extLst>
              </p:cNvPr>
              <p:cNvSpPr>
                <a:spLocks noChangeArrowheads="1"/>
              </p:cNvSpPr>
              <p:nvPr/>
            </p:nvSpPr>
            <p:spPr bwMode="auto">
              <a:xfrm>
                <a:off x="3553" y="3397"/>
                <a:ext cx="10" cy="11"/>
              </a:xfrm>
              <a:custGeom>
                <a:avLst/>
                <a:gdLst>
                  <a:gd name="T0" fmla="*/ 0 w 10"/>
                  <a:gd name="T1" fmla="*/ 10 h 11"/>
                  <a:gd name="T2" fmla="*/ 5 w 10"/>
                  <a:gd name="T3" fmla="*/ 11 h 11"/>
                  <a:gd name="T4" fmla="*/ 9 w 10"/>
                  <a:gd name="T5" fmla="*/ 9 h 11"/>
                  <a:gd name="T6" fmla="*/ 10 w 10"/>
                  <a:gd name="T7" fmla="*/ 4 h 11"/>
                  <a:gd name="T8" fmla="*/ 8 w 10"/>
                  <a:gd name="T9" fmla="*/ 0 h 11"/>
                  <a:gd name="T10" fmla="*/ 0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0" y="10"/>
                    </a:moveTo>
                    <a:lnTo>
                      <a:pt x="5" y="11"/>
                    </a:lnTo>
                    <a:lnTo>
                      <a:pt x="9" y="9"/>
                    </a:lnTo>
                    <a:lnTo>
                      <a:pt x="10" y="4"/>
                    </a:lnTo>
                    <a:lnTo>
                      <a:pt x="8"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3" name="Freeform 160">
                <a:extLst>
                  <a:ext uri="{FF2B5EF4-FFF2-40B4-BE49-F238E27FC236}">
                    <a16:creationId xmlns:a16="http://schemas.microsoft.com/office/drawing/2014/main" id="{A30DBD96-181E-4700-8D55-5145F476DD76}"/>
                  </a:ext>
                </a:extLst>
              </p:cNvPr>
              <p:cNvSpPr>
                <a:spLocks noChangeArrowheads="1"/>
              </p:cNvSpPr>
              <p:nvPr/>
            </p:nvSpPr>
            <p:spPr bwMode="auto">
              <a:xfrm>
                <a:off x="3379" y="3154"/>
                <a:ext cx="10" cy="11"/>
              </a:xfrm>
              <a:custGeom>
                <a:avLst/>
                <a:gdLst>
                  <a:gd name="T0" fmla="*/ 10 w 10"/>
                  <a:gd name="T1" fmla="*/ 1 h 11"/>
                  <a:gd name="T2" fmla="*/ 5 w 10"/>
                  <a:gd name="T3" fmla="*/ 0 h 11"/>
                  <a:gd name="T4" fmla="*/ 2 w 10"/>
                  <a:gd name="T5" fmla="*/ 3 h 11"/>
                  <a:gd name="T6" fmla="*/ 0 w 10"/>
                  <a:gd name="T7" fmla="*/ 6 h 11"/>
                  <a:gd name="T8" fmla="*/ 3 w 10"/>
                  <a:gd name="T9" fmla="*/ 11 h 11"/>
                  <a:gd name="T10" fmla="*/ 10 w 10"/>
                  <a:gd name="T11" fmla="*/ 1 h 11"/>
                </a:gdLst>
                <a:ahLst/>
                <a:cxnLst>
                  <a:cxn ang="0">
                    <a:pos x="T0" y="T1"/>
                  </a:cxn>
                  <a:cxn ang="0">
                    <a:pos x="T2" y="T3"/>
                  </a:cxn>
                  <a:cxn ang="0">
                    <a:pos x="T4" y="T5"/>
                  </a:cxn>
                  <a:cxn ang="0">
                    <a:pos x="T6" y="T7"/>
                  </a:cxn>
                  <a:cxn ang="0">
                    <a:pos x="T8" y="T9"/>
                  </a:cxn>
                  <a:cxn ang="0">
                    <a:pos x="T10" y="T11"/>
                  </a:cxn>
                </a:cxnLst>
                <a:rect l="0" t="0" r="r" b="b"/>
                <a:pathLst>
                  <a:path w="10" h="11">
                    <a:moveTo>
                      <a:pt x="10" y="1"/>
                    </a:moveTo>
                    <a:lnTo>
                      <a:pt x="5" y="0"/>
                    </a:lnTo>
                    <a:lnTo>
                      <a:pt x="2" y="3"/>
                    </a:lnTo>
                    <a:lnTo>
                      <a:pt x="0" y="6"/>
                    </a:lnTo>
                    <a:lnTo>
                      <a:pt x="3" y="1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4" name="Freeform 161">
                <a:extLst>
                  <a:ext uri="{FF2B5EF4-FFF2-40B4-BE49-F238E27FC236}">
                    <a16:creationId xmlns:a16="http://schemas.microsoft.com/office/drawing/2014/main" id="{4F27CAFF-6926-4589-815F-F9BE360B6CCD}"/>
                  </a:ext>
                </a:extLst>
              </p:cNvPr>
              <p:cNvSpPr>
                <a:spLocks noChangeArrowheads="1"/>
              </p:cNvSpPr>
              <p:nvPr/>
            </p:nvSpPr>
            <p:spPr bwMode="auto">
              <a:xfrm>
                <a:off x="3382" y="3155"/>
                <a:ext cx="181" cy="167"/>
              </a:xfrm>
              <a:custGeom>
                <a:avLst/>
                <a:gdLst>
                  <a:gd name="T0" fmla="*/ 178 w 181"/>
                  <a:gd name="T1" fmla="*/ 162 h 167"/>
                  <a:gd name="T2" fmla="*/ 181 w 181"/>
                  <a:gd name="T3" fmla="*/ 157 h 167"/>
                  <a:gd name="T4" fmla="*/ 7 w 181"/>
                  <a:gd name="T5" fmla="*/ 0 h 167"/>
                  <a:gd name="T6" fmla="*/ 0 w 181"/>
                  <a:gd name="T7" fmla="*/ 10 h 167"/>
                  <a:gd name="T8" fmla="*/ 174 w 181"/>
                  <a:gd name="T9" fmla="*/ 167 h 167"/>
                  <a:gd name="T10" fmla="*/ 178 w 181"/>
                  <a:gd name="T11" fmla="*/ 162 h 167"/>
                </a:gdLst>
                <a:ahLst/>
                <a:cxnLst>
                  <a:cxn ang="0">
                    <a:pos x="T0" y="T1"/>
                  </a:cxn>
                  <a:cxn ang="0">
                    <a:pos x="T2" y="T3"/>
                  </a:cxn>
                  <a:cxn ang="0">
                    <a:pos x="T4" y="T5"/>
                  </a:cxn>
                  <a:cxn ang="0">
                    <a:pos x="T6" y="T7"/>
                  </a:cxn>
                  <a:cxn ang="0">
                    <a:pos x="T8" y="T9"/>
                  </a:cxn>
                  <a:cxn ang="0">
                    <a:pos x="T10" y="T11"/>
                  </a:cxn>
                </a:cxnLst>
                <a:rect l="0" t="0" r="r" b="b"/>
                <a:pathLst>
                  <a:path w="181" h="167">
                    <a:moveTo>
                      <a:pt x="178" y="162"/>
                    </a:moveTo>
                    <a:lnTo>
                      <a:pt x="181" y="157"/>
                    </a:lnTo>
                    <a:lnTo>
                      <a:pt x="7" y="0"/>
                    </a:lnTo>
                    <a:lnTo>
                      <a:pt x="0" y="10"/>
                    </a:lnTo>
                    <a:lnTo>
                      <a:pt x="174" y="167"/>
                    </a:lnTo>
                    <a:lnTo>
                      <a:pt x="178"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5" name="Freeform 162">
                <a:extLst>
                  <a:ext uri="{FF2B5EF4-FFF2-40B4-BE49-F238E27FC236}">
                    <a16:creationId xmlns:a16="http://schemas.microsoft.com/office/drawing/2014/main" id="{C372E515-91F9-4E70-A9C2-15FD1D7B2B96}"/>
                  </a:ext>
                </a:extLst>
              </p:cNvPr>
              <p:cNvSpPr>
                <a:spLocks noChangeArrowheads="1"/>
              </p:cNvSpPr>
              <p:nvPr/>
            </p:nvSpPr>
            <p:spPr bwMode="auto">
              <a:xfrm>
                <a:off x="3556" y="3312"/>
                <a:ext cx="10" cy="11"/>
              </a:xfrm>
              <a:custGeom>
                <a:avLst/>
                <a:gdLst>
                  <a:gd name="T0" fmla="*/ 0 w 10"/>
                  <a:gd name="T1" fmla="*/ 10 h 11"/>
                  <a:gd name="T2" fmla="*/ 5 w 10"/>
                  <a:gd name="T3" fmla="*/ 11 h 11"/>
                  <a:gd name="T4" fmla="*/ 8 w 10"/>
                  <a:gd name="T5" fmla="*/ 9 h 11"/>
                  <a:gd name="T6" fmla="*/ 10 w 10"/>
                  <a:gd name="T7" fmla="*/ 4 h 11"/>
                  <a:gd name="T8" fmla="*/ 7 w 10"/>
                  <a:gd name="T9" fmla="*/ 0 h 11"/>
                  <a:gd name="T10" fmla="*/ 0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0" y="10"/>
                    </a:moveTo>
                    <a:lnTo>
                      <a:pt x="5" y="11"/>
                    </a:lnTo>
                    <a:lnTo>
                      <a:pt x="8" y="9"/>
                    </a:lnTo>
                    <a:lnTo>
                      <a:pt x="10" y="4"/>
                    </a:lnTo>
                    <a:lnTo>
                      <a:pt x="7"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6" name="Freeform 163">
                <a:extLst>
                  <a:ext uri="{FF2B5EF4-FFF2-40B4-BE49-F238E27FC236}">
                    <a16:creationId xmlns:a16="http://schemas.microsoft.com/office/drawing/2014/main" id="{F1739A25-EA43-42F5-B5AF-FB2EC7E28409}"/>
                  </a:ext>
                </a:extLst>
              </p:cNvPr>
              <p:cNvSpPr>
                <a:spLocks noChangeArrowheads="1"/>
              </p:cNvSpPr>
              <p:nvPr/>
            </p:nvSpPr>
            <p:spPr bwMode="auto">
              <a:xfrm>
                <a:off x="3423" y="3110"/>
                <a:ext cx="10" cy="11"/>
              </a:xfrm>
              <a:custGeom>
                <a:avLst/>
                <a:gdLst>
                  <a:gd name="T0" fmla="*/ 10 w 10"/>
                  <a:gd name="T1" fmla="*/ 2 h 11"/>
                  <a:gd name="T2" fmla="*/ 5 w 10"/>
                  <a:gd name="T3" fmla="*/ 0 h 11"/>
                  <a:gd name="T4" fmla="*/ 1 w 10"/>
                  <a:gd name="T5" fmla="*/ 3 h 11"/>
                  <a:gd name="T6" fmla="*/ 0 w 10"/>
                  <a:gd name="T7" fmla="*/ 6 h 11"/>
                  <a:gd name="T8" fmla="*/ 3 w 10"/>
                  <a:gd name="T9" fmla="*/ 11 h 11"/>
                  <a:gd name="T10" fmla="*/ 10 w 10"/>
                  <a:gd name="T11" fmla="*/ 2 h 11"/>
                </a:gdLst>
                <a:ahLst/>
                <a:cxnLst>
                  <a:cxn ang="0">
                    <a:pos x="T0" y="T1"/>
                  </a:cxn>
                  <a:cxn ang="0">
                    <a:pos x="T2" y="T3"/>
                  </a:cxn>
                  <a:cxn ang="0">
                    <a:pos x="T4" y="T5"/>
                  </a:cxn>
                  <a:cxn ang="0">
                    <a:pos x="T6" y="T7"/>
                  </a:cxn>
                  <a:cxn ang="0">
                    <a:pos x="T8" y="T9"/>
                  </a:cxn>
                  <a:cxn ang="0">
                    <a:pos x="T10" y="T11"/>
                  </a:cxn>
                </a:cxnLst>
                <a:rect l="0" t="0" r="r" b="b"/>
                <a:pathLst>
                  <a:path w="10" h="11">
                    <a:moveTo>
                      <a:pt x="10" y="2"/>
                    </a:moveTo>
                    <a:lnTo>
                      <a:pt x="5" y="0"/>
                    </a:lnTo>
                    <a:lnTo>
                      <a:pt x="1" y="3"/>
                    </a:lnTo>
                    <a:lnTo>
                      <a:pt x="0" y="6"/>
                    </a:lnTo>
                    <a:lnTo>
                      <a:pt x="3" y="11"/>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7" name="Freeform 164">
                <a:extLst>
                  <a:ext uri="{FF2B5EF4-FFF2-40B4-BE49-F238E27FC236}">
                    <a16:creationId xmlns:a16="http://schemas.microsoft.com/office/drawing/2014/main" id="{22A7E537-4F58-459D-8837-F134B7A876E6}"/>
                  </a:ext>
                </a:extLst>
              </p:cNvPr>
              <p:cNvSpPr>
                <a:spLocks noChangeArrowheads="1"/>
              </p:cNvSpPr>
              <p:nvPr/>
            </p:nvSpPr>
            <p:spPr bwMode="auto">
              <a:xfrm>
                <a:off x="3426" y="3112"/>
                <a:ext cx="218" cy="204"/>
              </a:xfrm>
              <a:custGeom>
                <a:avLst/>
                <a:gdLst>
                  <a:gd name="T0" fmla="*/ 214 w 218"/>
                  <a:gd name="T1" fmla="*/ 199 h 204"/>
                  <a:gd name="T2" fmla="*/ 218 w 218"/>
                  <a:gd name="T3" fmla="*/ 194 h 204"/>
                  <a:gd name="T4" fmla="*/ 7 w 218"/>
                  <a:gd name="T5" fmla="*/ 0 h 204"/>
                  <a:gd name="T6" fmla="*/ 0 w 218"/>
                  <a:gd name="T7" fmla="*/ 9 h 204"/>
                  <a:gd name="T8" fmla="*/ 210 w 218"/>
                  <a:gd name="T9" fmla="*/ 204 h 204"/>
                  <a:gd name="T10" fmla="*/ 214 w 218"/>
                  <a:gd name="T11" fmla="*/ 199 h 204"/>
                </a:gdLst>
                <a:ahLst/>
                <a:cxnLst>
                  <a:cxn ang="0">
                    <a:pos x="T0" y="T1"/>
                  </a:cxn>
                  <a:cxn ang="0">
                    <a:pos x="T2" y="T3"/>
                  </a:cxn>
                  <a:cxn ang="0">
                    <a:pos x="T4" y="T5"/>
                  </a:cxn>
                  <a:cxn ang="0">
                    <a:pos x="T6" y="T7"/>
                  </a:cxn>
                  <a:cxn ang="0">
                    <a:pos x="T8" y="T9"/>
                  </a:cxn>
                  <a:cxn ang="0">
                    <a:pos x="T10" y="T11"/>
                  </a:cxn>
                </a:cxnLst>
                <a:rect l="0" t="0" r="r" b="b"/>
                <a:pathLst>
                  <a:path w="218" h="204">
                    <a:moveTo>
                      <a:pt x="214" y="199"/>
                    </a:moveTo>
                    <a:lnTo>
                      <a:pt x="218" y="194"/>
                    </a:lnTo>
                    <a:lnTo>
                      <a:pt x="7" y="0"/>
                    </a:lnTo>
                    <a:lnTo>
                      <a:pt x="0" y="9"/>
                    </a:lnTo>
                    <a:lnTo>
                      <a:pt x="210" y="204"/>
                    </a:lnTo>
                    <a:lnTo>
                      <a:pt x="214" y="1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8" name="Freeform 165">
                <a:extLst>
                  <a:ext uri="{FF2B5EF4-FFF2-40B4-BE49-F238E27FC236}">
                    <a16:creationId xmlns:a16="http://schemas.microsoft.com/office/drawing/2014/main" id="{F0B95002-0454-4249-AA07-27E977BA0680}"/>
                  </a:ext>
                </a:extLst>
              </p:cNvPr>
              <p:cNvSpPr>
                <a:spLocks noChangeArrowheads="1"/>
              </p:cNvSpPr>
              <p:nvPr/>
            </p:nvSpPr>
            <p:spPr bwMode="auto">
              <a:xfrm>
                <a:off x="3636" y="3306"/>
                <a:ext cx="10" cy="11"/>
              </a:xfrm>
              <a:custGeom>
                <a:avLst/>
                <a:gdLst>
                  <a:gd name="T0" fmla="*/ 0 w 10"/>
                  <a:gd name="T1" fmla="*/ 10 h 11"/>
                  <a:gd name="T2" fmla="*/ 5 w 10"/>
                  <a:gd name="T3" fmla="*/ 11 h 11"/>
                  <a:gd name="T4" fmla="*/ 9 w 10"/>
                  <a:gd name="T5" fmla="*/ 9 h 11"/>
                  <a:gd name="T6" fmla="*/ 10 w 10"/>
                  <a:gd name="T7" fmla="*/ 4 h 11"/>
                  <a:gd name="T8" fmla="*/ 8 w 10"/>
                  <a:gd name="T9" fmla="*/ 0 h 11"/>
                  <a:gd name="T10" fmla="*/ 0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0" y="10"/>
                    </a:moveTo>
                    <a:lnTo>
                      <a:pt x="5" y="11"/>
                    </a:lnTo>
                    <a:lnTo>
                      <a:pt x="9" y="9"/>
                    </a:lnTo>
                    <a:lnTo>
                      <a:pt x="10" y="4"/>
                    </a:lnTo>
                    <a:lnTo>
                      <a:pt x="8"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49" name="Freeform 166">
                <a:extLst>
                  <a:ext uri="{FF2B5EF4-FFF2-40B4-BE49-F238E27FC236}">
                    <a16:creationId xmlns:a16="http://schemas.microsoft.com/office/drawing/2014/main" id="{E94FEEAA-C7A5-491C-9175-B60F68C0F9D3}"/>
                  </a:ext>
                </a:extLst>
              </p:cNvPr>
              <p:cNvSpPr>
                <a:spLocks noChangeArrowheads="1"/>
              </p:cNvSpPr>
              <p:nvPr/>
            </p:nvSpPr>
            <p:spPr bwMode="auto">
              <a:xfrm>
                <a:off x="2964" y="3368"/>
                <a:ext cx="9" cy="9"/>
              </a:xfrm>
              <a:custGeom>
                <a:avLst/>
                <a:gdLst>
                  <a:gd name="T0" fmla="*/ 9 w 9"/>
                  <a:gd name="T1" fmla="*/ 1 h 9"/>
                  <a:gd name="T2" fmla="*/ 5 w 9"/>
                  <a:gd name="T3" fmla="*/ 0 h 9"/>
                  <a:gd name="T4" fmla="*/ 1 w 9"/>
                  <a:gd name="T5" fmla="*/ 1 h 9"/>
                  <a:gd name="T6" fmla="*/ 0 w 9"/>
                  <a:gd name="T7" fmla="*/ 5 h 9"/>
                  <a:gd name="T8" fmla="*/ 1 w 9"/>
                  <a:gd name="T9" fmla="*/ 9 h 9"/>
                  <a:gd name="T10" fmla="*/ 9 w 9"/>
                  <a:gd name="T11" fmla="*/ 1 h 9"/>
                </a:gdLst>
                <a:ahLst/>
                <a:cxnLst>
                  <a:cxn ang="0">
                    <a:pos x="T0" y="T1"/>
                  </a:cxn>
                  <a:cxn ang="0">
                    <a:pos x="T2" y="T3"/>
                  </a:cxn>
                  <a:cxn ang="0">
                    <a:pos x="T4" y="T5"/>
                  </a:cxn>
                  <a:cxn ang="0">
                    <a:pos x="T6" y="T7"/>
                  </a:cxn>
                  <a:cxn ang="0">
                    <a:pos x="T8" y="T9"/>
                  </a:cxn>
                  <a:cxn ang="0">
                    <a:pos x="T10" y="T11"/>
                  </a:cxn>
                </a:cxnLst>
                <a:rect l="0" t="0" r="r" b="b"/>
                <a:pathLst>
                  <a:path w="9" h="9">
                    <a:moveTo>
                      <a:pt x="9" y="1"/>
                    </a:moveTo>
                    <a:lnTo>
                      <a:pt x="5" y="0"/>
                    </a:lnTo>
                    <a:lnTo>
                      <a:pt x="1" y="1"/>
                    </a:lnTo>
                    <a:lnTo>
                      <a:pt x="0" y="5"/>
                    </a:lnTo>
                    <a:lnTo>
                      <a:pt x="1" y="9"/>
                    </a:lnTo>
                    <a:lnTo>
                      <a:pt x="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0" name="Freeform 167">
                <a:extLst>
                  <a:ext uri="{FF2B5EF4-FFF2-40B4-BE49-F238E27FC236}">
                    <a16:creationId xmlns:a16="http://schemas.microsoft.com/office/drawing/2014/main" id="{79279936-74CE-4973-8FF2-A6CBA1D237D4}"/>
                  </a:ext>
                </a:extLst>
              </p:cNvPr>
              <p:cNvSpPr>
                <a:spLocks noChangeArrowheads="1"/>
              </p:cNvSpPr>
              <p:nvPr/>
            </p:nvSpPr>
            <p:spPr bwMode="auto">
              <a:xfrm>
                <a:off x="2965" y="3369"/>
                <a:ext cx="77" cy="77"/>
              </a:xfrm>
              <a:custGeom>
                <a:avLst/>
                <a:gdLst>
                  <a:gd name="T0" fmla="*/ 73 w 77"/>
                  <a:gd name="T1" fmla="*/ 73 h 77"/>
                  <a:gd name="T2" fmla="*/ 77 w 77"/>
                  <a:gd name="T3" fmla="*/ 70 h 77"/>
                  <a:gd name="T4" fmla="*/ 8 w 77"/>
                  <a:gd name="T5" fmla="*/ 0 h 77"/>
                  <a:gd name="T6" fmla="*/ 0 w 77"/>
                  <a:gd name="T7" fmla="*/ 8 h 77"/>
                  <a:gd name="T8" fmla="*/ 70 w 77"/>
                  <a:gd name="T9" fmla="*/ 77 h 77"/>
                  <a:gd name="T10" fmla="*/ 73 w 77"/>
                  <a:gd name="T11" fmla="*/ 73 h 77"/>
                </a:gdLst>
                <a:ahLst/>
                <a:cxnLst>
                  <a:cxn ang="0">
                    <a:pos x="T0" y="T1"/>
                  </a:cxn>
                  <a:cxn ang="0">
                    <a:pos x="T2" y="T3"/>
                  </a:cxn>
                  <a:cxn ang="0">
                    <a:pos x="T4" y="T5"/>
                  </a:cxn>
                  <a:cxn ang="0">
                    <a:pos x="T6" y="T7"/>
                  </a:cxn>
                  <a:cxn ang="0">
                    <a:pos x="T8" y="T9"/>
                  </a:cxn>
                  <a:cxn ang="0">
                    <a:pos x="T10" y="T11"/>
                  </a:cxn>
                </a:cxnLst>
                <a:rect l="0" t="0" r="r" b="b"/>
                <a:pathLst>
                  <a:path w="77" h="77">
                    <a:moveTo>
                      <a:pt x="73" y="73"/>
                    </a:moveTo>
                    <a:lnTo>
                      <a:pt x="77" y="70"/>
                    </a:lnTo>
                    <a:lnTo>
                      <a:pt x="8" y="0"/>
                    </a:lnTo>
                    <a:lnTo>
                      <a:pt x="0" y="8"/>
                    </a:lnTo>
                    <a:lnTo>
                      <a:pt x="70" y="77"/>
                    </a:lnTo>
                    <a:lnTo>
                      <a:pt x="73"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1" name="Freeform 168">
                <a:extLst>
                  <a:ext uri="{FF2B5EF4-FFF2-40B4-BE49-F238E27FC236}">
                    <a16:creationId xmlns:a16="http://schemas.microsoft.com/office/drawing/2014/main" id="{B061237C-6C36-4632-B345-ADBE830310AD}"/>
                  </a:ext>
                </a:extLst>
              </p:cNvPr>
              <p:cNvSpPr>
                <a:spLocks noChangeArrowheads="1"/>
              </p:cNvSpPr>
              <p:nvPr/>
            </p:nvSpPr>
            <p:spPr bwMode="auto">
              <a:xfrm>
                <a:off x="3035" y="3439"/>
                <a:ext cx="8" cy="8"/>
              </a:xfrm>
              <a:custGeom>
                <a:avLst/>
                <a:gdLst>
                  <a:gd name="T0" fmla="*/ 0 w 8"/>
                  <a:gd name="T1" fmla="*/ 7 h 8"/>
                  <a:gd name="T2" fmla="*/ 3 w 8"/>
                  <a:gd name="T3" fmla="*/ 8 h 8"/>
                  <a:gd name="T4" fmla="*/ 7 w 8"/>
                  <a:gd name="T5" fmla="*/ 7 h 8"/>
                  <a:gd name="T6" fmla="*/ 8 w 8"/>
                  <a:gd name="T7" fmla="*/ 3 h 8"/>
                  <a:gd name="T8" fmla="*/ 7 w 8"/>
                  <a:gd name="T9" fmla="*/ 0 h 8"/>
                  <a:gd name="T10" fmla="*/ 0 w 8"/>
                  <a:gd name="T11" fmla="*/ 7 h 8"/>
                </a:gdLst>
                <a:ahLst/>
                <a:cxnLst>
                  <a:cxn ang="0">
                    <a:pos x="T0" y="T1"/>
                  </a:cxn>
                  <a:cxn ang="0">
                    <a:pos x="T2" y="T3"/>
                  </a:cxn>
                  <a:cxn ang="0">
                    <a:pos x="T4" y="T5"/>
                  </a:cxn>
                  <a:cxn ang="0">
                    <a:pos x="T6" y="T7"/>
                  </a:cxn>
                  <a:cxn ang="0">
                    <a:pos x="T8" y="T9"/>
                  </a:cxn>
                  <a:cxn ang="0">
                    <a:pos x="T10" y="T11"/>
                  </a:cxn>
                </a:cxnLst>
                <a:rect l="0" t="0" r="r" b="b"/>
                <a:pathLst>
                  <a:path w="8" h="8">
                    <a:moveTo>
                      <a:pt x="0" y="7"/>
                    </a:moveTo>
                    <a:lnTo>
                      <a:pt x="3" y="8"/>
                    </a:lnTo>
                    <a:lnTo>
                      <a:pt x="7" y="7"/>
                    </a:lnTo>
                    <a:lnTo>
                      <a:pt x="8" y="3"/>
                    </a:lnTo>
                    <a:lnTo>
                      <a:pt x="7"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2" name="Freeform 169">
                <a:extLst>
                  <a:ext uri="{FF2B5EF4-FFF2-40B4-BE49-F238E27FC236}">
                    <a16:creationId xmlns:a16="http://schemas.microsoft.com/office/drawing/2014/main" id="{D339C596-EE81-42A5-B630-E69C7E730144}"/>
                  </a:ext>
                </a:extLst>
              </p:cNvPr>
              <p:cNvSpPr>
                <a:spLocks noChangeArrowheads="1"/>
              </p:cNvSpPr>
              <p:nvPr/>
            </p:nvSpPr>
            <p:spPr bwMode="auto">
              <a:xfrm>
                <a:off x="3004" y="3324"/>
                <a:ext cx="9" cy="9"/>
              </a:xfrm>
              <a:custGeom>
                <a:avLst/>
                <a:gdLst>
                  <a:gd name="T0" fmla="*/ 9 w 9"/>
                  <a:gd name="T1" fmla="*/ 2 h 9"/>
                  <a:gd name="T2" fmla="*/ 5 w 9"/>
                  <a:gd name="T3" fmla="*/ 0 h 9"/>
                  <a:gd name="T4" fmla="*/ 2 w 9"/>
                  <a:gd name="T5" fmla="*/ 2 h 9"/>
                  <a:gd name="T6" fmla="*/ 0 w 9"/>
                  <a:gd name="T7" fmla="*/ 5 h 9"/>
                  <a:gd name="T8" fmla="*/ 2 w 9"/>
                  <a:gd name="T9" fmla="*/ 9 h 9"/>
                  <a:gd name="T10" fmla="*/ 9 w 9"/>
                  <a:gd name="T11" fmla="*/ 2 h 9"/>
                </a:gdLst>
                <a:ahLst/>
                <a:cxnLst>
                  <a:cxn ang="0">
                    <a:pos x="T0" y="T1"/>
                  </a:cxn>
                  <a:cxn ang="0">
                    <a:pos x="T2" y="T3"/>
                  </a:cxn>
                  <a:cxn ang="0">
                    <a:pos x="T4" y="T5"/>
                  </a:cxn>
                  <a:cxn ang="0">
                    <a:pos x="T6" y="T7"/>
                  </a:cxn>
                  <a:cxn ang="0">
                    <a:pos x="T8" y="T9"/>
                  </a:cxn>
                  <a:cxn ang="0">
                    <a:pos x="T10" y="T11"/>
                  </a:cxn>
                </a:cxnLst>
                <a:rect l="0" t="0" r="r" b="b"/>
                <a:pathLst>
                  <a:path w="9" h="9">
                    <a:moveTo>
                      <a:pt x="9" y="2"/>
                    </a:moveTo>
                    <a:lnTo>
                      <a:pt x="5" y="0"/>
                    </a:lnTo>
                    <a:lnTo>
                      <a:pt x="2" y="2"/>
                    </a:lnTo>
                    <a:lnTo>
                      <a:pt x="0" y="5"/>
                    </a:lnTo>
                    <a:lnTo>
                      <a:pt x="2" y="9"/>
                    </a:lnTo>
                    <a:lnTo>
                      <a:pt x="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3" name="Freeform 170">
                <a:extLst>
                  <a:ext uri="{FF2B5EF4-FFF2-40B4-BE49-F238E27FC236}">
                    <a16:creationId xmlns:a16="http://schemas.microsoft.com/office/drawing/2014/main" id="{0AE9E029-FC3D-43A9-BE44-C7804EBA67B6}"/>
                  </a:ext>
                </a:extLst>
              </p:cNvPr>
              <p:cNvSpPr>
                <a:spLocks noChangeArrowheads="1"/>
              </p:cNvSpPr>
              <p:nvPr/>
            </p:nvSpPr>
            <p:spPr bwMode="auto">
              <a:xfrm>
                <a:off x="3006" y="3326"/>
                <a:ext cx="76" cy="74"/>
              </a:xfrm>
              <a:custGeom>
                <a:avLst/>
                <a:gdLst>
                  <a:gd name="T0" fmla="*/ 73 w 76"/>
                  <a:gd name="T1" fmla="*/ 70 h 74"/>
                  <a:gd name="T2" fmla="*/ 76 w 76"/>
                  <a:gd name="T3" fmla="*/ 67 h 74"/>
                  <a:gd name="T4" fmla="*/ 7 w 76"/>
                  <a:gd name="T5" fmla="*/ 0 h 74"/>
                  <a:gd name="T6" fmla="*/ 0 w 76"/>
                  <a:gd name="T7" fmla="*/ 7 h 74"/>
                  <a:gd name="T8" fmla="*/ 69 w 76"/>
                  <a:gd name="T9" fmla="*/ 74 h 74"/>
                  <a:gd name="T10" fmla="*/ 73 w 76"/>
                  <a:gd name="T11" fmla="*/ 70 h 74"/>
                </a:gdLst>
                <a:ahLst/>
                <a:cxnLst>
                  <a:cxn ang="0">
                    <a:pos x="T0" y="T1"/>
                  </a:cxn>
                  <a:cxn ang="0">
                    <a:pos x="T2" y="T3"/>
                  </a:cxn>
                  <a:cxn ang="0">
                    <a:pos x="T4" y="T5"/>
                  </a:cxn>
                  <a:cxn ang="0">
                    <a:pos x="T6" y="T7"/>
                  </a:cxn>
                  <a:cxn ang="0">
                    <a:pos x="T8" y="T9"/>
                  </a:cxn>
                  <a:cxn ang="0">
                    <a:pos x="T10" y="T11"/>
                  </a:cxn>
                </a:cxnLst>
                <a:rect l="0" t="0" r="r" b="b"/>
                <a:pathLst>
                  <a:path w="76" h="74">
                    <a:moveTo>
                      <a:pt x="73" y="70"/>
                    </a:moveTo>
                    <a:lnTo>
                      <a:pt x="76" y="67"/>
                    </a:lnTo>
                    <a:lnTo>
                      <a:pt x="7" y="0"/>
                    </a:lnTo>
                    <a:lnTo>
                      <a:pt x="0" y="7"/>
                    </a:lnTo>
                    <a:lnTo>
                      <a:pt x="69" y="74"/>
                    </a:lnTo>
                    <a:lnTo>
                      <a:pt x="73"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4" name="Freeform 171">
                <a:extLst>
                  <a:ext uri="{FF2B5EF4-FFF2-40B4-BE49-F238E27FC236}">
                    <a16:creationId xmlns:a16="http://schemas.microsoft.com/office/drawing/2014/main" id="{3D0D966D-A979-4823-A173-AD32A242C8CD}"/>
                  </a:ext>
                </a:extLst>
              </p:cNvPr>
              <p:cNvSpPr>
                <a:spLocks noChangeArrowheads="1"/>
              </p:cNvSpPr>
              <p:nvPr/>
            </p:nvSpPr>
            <p:spPr bwMode="auto">
              <a:xfrm>
                <a:off x="3075" y="3393"/>
                <a:ext cx="8" cy="8"/>
              </a:xfrm>
              <a:custGeom>
                <a:avLst/>
                <a:gdLst>
                  <a:gd name="T0" fmla="*/ 0 w 8"/>
                  <a:gd name="T1" fmla="*/ 7 h 8"/>
                  <a:gd name="T2" fmla="*/ 4 w 8"/>
                  <a:gd name="T3" fmla="*/ 8 h 8"/>
                  <a:gd name="T4" fmla="*/ 7 w 8"/>
                  <a:gd name="T5" fmla="*/ 7 h 8"/>
                  <a:gd name="T6" fmla="*/ 8 w 8"/>
                  <a:gd name="T7" fmla="*/ 3 h 8"/>
                  <a:gd name="T8" fmla="*/ 7 w 8"/>
                  <a:gd name="T9" fmla="*/ 0 h 8"/>
                  <a:gd name="T10" fmla="*/ 0 w 8"/>
                  <a:gd name="T11" fmla="*/ 7 h 8"/>
                </a:gdLst>
                <a:ahLst/>
                <a:cxnLst>
                  <a:cxn ang="0">
                    <a:pos x="T0" y="T1"/>
                  </a:cxn>
                  <a:cxn ang="0">
                    <a:pos x="T2" y="T3"/>
                  </a:cxn>
                  <a:cxn ang="0">
                    <a:pos x="T4" y="T5"/>
                  </a:cxn>
                  <a:cxn ang="0">
                    <a:pos x="T6" y="T7"/>
                  </a:cxn>
                  <a:cxn ang="0">
                    <a:pos x="T8" y="T9"/>
                  </a:cxn>
                  <a:cxn ang="0">
                    <a:pos x="T10" y="T11"/>
                  </a:cxn>
                </a:cxnLst>
                <a:rect l="0" t="0" r="r" b="b"/>
                <a:pathLst>
                  <a:path w="8" h="8">
                    <a:moveTo>
                      <a:pt x="0" y="7"/>
                    </a:moveTo>
                    <a:lnTo>
                      <a:pt x="4" y="8"/>
                    </a:lnTo>
                    <a:lnTo>
                      <a:pt x="7" y="7"/>
                    </a:lnTo>
                    <a:lnTo>
                      <a:pt x="8" y="3"/>
                    </a:lnTo>
                    <a:lnTo>
                      <a:pt x="7"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5" name="Freeform 172">
                <a:extLst>
                  <a:ext uri="{FF2B5EF4-FFF2-40B4-BE49-F238E27FC236}">
                    <a16:creationId xmlns:a16="http://schemas.microsoft.com/office/drawing/2014/main" id="{E8049C6D-E1F7-4AE1-A9AA-EDDAC3DE386F}"/>
                  </a:ext>
                </a:extLst>
              </p:cNvPr>
              <p:cNvSpPr>
                <a:spLocks noChangeArrowheads="1"/>
              </p:cNvSpPr>
              <p:nvPr/>
            </p:nvSpPr>
            <p:spPr bwMode="auto">
              <a:xfrm>
                <a:off x="3141" y="3175"/>
                <a:ext cx="8" cy="8"/>
              </a:xfrm>
              <a:custGeom>
                <a:avLst/>
                <a:gdLst>
                  <a:gd name="T0" fmla="*/ 8 w 8"/>
                  <a:gd name="T1" fmla="*/ 1 h 8"/>
                  <a:gd name="T2" fmla="*/ 5 w 8"/>
                  <a:gd name="T3" fmla="*/ 0 h 8"/>
                  <a:gd name="T4" fmla="*/ 1 w 8"/>
                  <a:gd name="T5" fmla="*/ 1 h 8"/>
                  <a:gd name="T6" fmla="*/ 0 w 8"/>
                  <a:gd name="T7" fmla="*/ 5 h 8"/>
                  <a:gd name="T8" fmla="*/ 1 w 8"/>
                  <a:gd name="T9" fmla="*/ 8 h 8"/>
                  <a:gd name="T10" fmla="*/ 8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8" y="1"/>
                    </a:moveTo>
                    <a:lnTo>
                      <a:pt x="5" y="0"/>
                    </a:lnTo>
                    <a:lnTo>
                      <a:pt x="1" y="1"/>
                    </a:lnTo>
                    <a:lnTo>
                      <a:pt x="0" y="5"/>
                    </a:lnTo>
                    <a:lnTo>
                      <a:pt x="1" y="8"/>
                    </a:ln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6" name="Freeform 173">
                <a:extLst>
                  <a:ext uri="{FF2B5EF4-FFF2-40B4-BE49-F238E27FC236}">
                    <a16:creationId xmlns:a16="http://schemas.microsoft.com/office/drawing/2014/main" id="{E3DC929D-AB41-4B3F-978A-FA323245DE63}"/>
                  </a:ext>
                </a:extLst>
              </p:cNvPr>
              <p:cNvSpPr>
                <a:spLocks noChangeArrowheads="1"/>
              </p:cNvSpPr>
              <p:nvPr/>
            </p:nvSpPr>
            <p:spPr bwMode="auto">
              <a:xfrm>
                <a:off x="3142" y="3176"/>
                <a:ext cx="73" cy="74"/>
              </a:xfrm>
              <a:custGeom>
                <a:avLst/>
                <a:gdLst>
                  <a:gd name="T0" fmla="*/ 69 w 73"/>
                  <a:gd name="T1" fmla="*/ 71 h 74"/>
                  <a:gd name="T2" fmla="*/ 73 w 73"/>
                  <a:gd name="T3" fmla="*/ 67 h 74"/>
                  <a:gd name="T4" fmla="*/ 7 w 73"/>
                  <a:gd name="T5" fmla="*/ 0 h 74"/>
                  <a:gd name="T6" fmla="*/ 0 w 73"/>
                  <a:gd name="T7" fmla="*/ 7 h 74"/>
                  <a:gd name="T8" fmla="*/ 66 w 73"/>
                  <a:gd name="T9" fmla="*/ 74 h 74"/>
                  <a:gd name="T10" fmla="*/ 69 w 73"/>
                  <a:gd name="T11" fmla="*/ 71 h 74"/>
                </a:gdLst>
                <a:ahLst/>
                <a:cxnLst>
                  <a:cxn ang="0">
                    <a:pos x="T0" y="T1"/>
                  </a:cxn>
                  <a:cxn ang="0">
                    <a:pos x="T2" y="T3"/>
                  </a:cxn>
                  <a:cxn ang="0">
                    <a:pos x="T4" y="T5"/>
                  </a:cxn>
                  <a:cxn ang="0">
                    <a:pos x="T6" y="T7"/>
                  </a:cxn>
                  <a:cxn ang="0">
                    <a:pos x="T8" y="T9"/>
                  </a:cxn>
                  <a:cxn ang="0">
                    <a:pos x="T10" y="T11"/>
                  </a:cxn>
                </a:cxnLst>
                <a:rect l="0" t="0" r="r" b="b"/>
                <a:pathLst>
                  <a:path w="73" h="74">
                    <a:moveTo>
                      <a:pt x="69" y="71"/>
                    </a:moveTo>
                    <a:lnTo>
                      <a:pt x="73" y="67"/>
                    </a:lnTo>
                    <a:lnTo>
                      <a:pt x="7" y="0"/>
                    </a:lnTo>
                    <a:lnTo>
                      <a:pt x="0" y="7"/>
                    </a:lnTo>
                    <a:lnTo>
                      <a:pt x="66" y="74"/>
                    </a:lnTo>
                    <a:lnTo>
                      <a:pt x="69"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7" name="Freeform 174">
                <a:extLst>
                  <a:ext uri="{FF2B5EF4-FFF2-40B4-BE49-F238E27FC236}">
                    <a16:creationId xmlns:a16="http://schemas.microsoft.com/office/drawing/2014/main" id="{2F8639F1-57BC-4DAD-B810-C88CC9976051}"/>
                  </a:ext>
                </a:extLst>
              </p:cNvPr>
              <p:cNvSpPr>
                <a:spLocks noChangeArrowheads="1"/>
              </p:cNvSpPr>
              <p:nvPr/>
            </p:nvSpPr>
            <p:spPr bwMode="auto">
              <a:xfrm>
                <a:off x="3208" y="3243"/>
                <a:ext cx="8" cy="8"/>
              </a:xfrm>
              <a:custGeom>
                <a:avLst/>
                <a:gdLst>
                  <a:gd name="T0" fmla="*/ 0 w 8"/>
                  <a:gd name="T1" fmla="*/ 7 h 8"/>
                  <a:gd name="T2" fmla="*/ 3 w 8"/>
                  <a:gd name="T3" fmla="*/ 8 h 8"/>
                  <a:gd name="T4" fmla="*/ 7 w 8"/>
                  <a:gd name="T5" fmla="*/ 7 h 8"/>
                  <a:gd name="T6" fmla="*/ 8 w 8"/>
                  <a:gd name="T7" fmla="*/ 4 h 8"/>
                  <a:gd name="T8" fmla="*/ 7 w 8"/>
                  <a:gd name="T9" fmla="*/ 0 h 8"/>
                  <a:gd name="T10" fmla="*/ 0 w 8"/>
                  <a:gd name="T11" fmla="*/ 7 h 8"/>
                </a:gdLst>
                <a:ahLst/>
                <a:cxnLst>
                  <a:cxn ang="0">
                    <a:pos x="T0" y="T1"/>
                  </a:cxn>
                  <a:cxn ang="0">
                    <a:pos x="T2" y="T3"/>
                  </a:cxn>
                  <a:cxn ang="0">
                    <a:pos x="T4" y="T5"/>
                  </a:cxn>
                  <a:cxn ang="0">
                    <a:pos x="T6" y="T7"/>
                  </a:cxn>
                  <a:cxn ang="0">
                    <a:pos x="T8" y="T9"/>
                  </a:cxn>
                  <a:cxn ang="0">
                    <a:pos x="T10" y="T11"/>
                  </a:cxn>
                </a:cxnLst>
                <a:rect l="0" t="0" r="r" b="b"/>
                <a:pathLst>
                  <a:path w="8" h="8">
                    <a:moveTo>
                      <a:pt x="0" y="7"/>
                    </a:moveTo>
                    <a:lnTo>
                      <a:pt x="3" y="8"/>
                    </a:lnTo>
                    <a:lnTo>
                      <a:pt x="7" y="7"/>
                    </a:lnTo>
                    <a:lnTo>
                      <a:pt x="8" y="4"/>
                    </a:lnTo>
                    <a:lnTo>
                      <a:pt x="7"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8" name="Freeform 175">
                <a:extLst>
                  <a:ext uri="{FF2B5EF4-FFF2-40B4-BE49-F238E27FC236}">
                    <a16:creationId xmlns:a16="http://schemas.microsoft.com/office/drawing/2014/main" id="{3A6FBAF1-18F5-455D-880F-0AFB4715D452}"/>
                  </a:ext>
                </a:extLst>
              </p:cNvPr>
              <p:cNvSpPr>
                <a:spLocks noChangeArrowheads="1"/>
              </p:cNvSpPr>
              <p:nvPr/>
            </p:nvSpPr>
            <p:spPr bwMode="auto">
              <a:xfrm>
                <a:off x="3177" y="3130"/>
                <a:ext cx="9" cy="8"/>
              </a:xfrm>
              <a:custGeom>
                <a:avLst/>
                <a:gdLst>
                  <a:gd name="T0" fmla="*/ 9 w 9"/>
                  <a:gd name="T1" fmla="*/ 1 h 8"/>
                  <a:gd name="T2" fmla="*/ 5 w 9"/>
                  <a:gd name="T3" fmla="*/ 0 h 8"/>
                  <a:gd name="T4" fmla="*/ 1 w 9"/>
                  <a:gd name="T5" fmla="*/ 1 h 8"/>
                  <a:gd name="T6" fmla="*/ 0 w 9"/>
                  <a:gd name="T7" fmla="*/ 5 h 8"/>
                  <a:gd name="T8" fmla="*/ 1 w 9"/>
                  <a:gd name="T9" fmla="*/ 8 h 8"/>
                  <a:gd name="T10" fmla="*/ 9 w 9"/>
                  <a:gd name="T11" fmla="*/ 1 h 8"/>
                </a:gdLst>
                <a:ahLst/>
                <a:cxnLst>
                  <a:cxn ang="0">
                    <a:pos x="T0" y="T1"/>
                  </a:cxn>
                  <a:cxn ang="0">
                    <a:pos x="T2" y="T3"/>
                  </a:cxn>
                  <a:cxn ang="0">
                    <a:pos x="T4" y="T5"/>
                  </a:cxn>
                  <a:cxn ang="0">
                    <a:pos x="T6" y="T7"/>
                  </a:cxn>
                  <a:cxn ang="0">
                    <a:pos x="T8" y="T9"/>
                  </a:cxn>
                  <a:cxn ang="0">
                    <a:pos x="T10" y="T11"/>
                  </a:cxn>
                </a:cxnLst>
                <a:rect l="0" t="0" r="r" b="b"/>
                <a:pathLst>
                  <a:path w="9" h="8">
                    <a:moveTo>
                      <a:pt x="9" y="1"/>
                    </a:moveTo>
                    <a:lnTo>
                      <a:pt x="5" y="0"/>
                    </a:lnTo>
                    <a:lnTo>
                      <a:pt x="1" y="1"/>
                    </a:lnTo>
                    <a:lnTo>
                      <a:pt x="0" y="5"/>
                    </a:lnTo>
                    <a:lnTo>
                      <a:pt x="1" y="8"/>
                    </a:lnTo>
                    <a:lnTo>
                      <a:pt x="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59" name="Freeform 176">
                <a:extLst>
                  <a:ext uri="{FF2B5EF4-FFF2-40B4-BE49-F238E27FC236}">
                    <a16:creationId xmlns:a16="http://schemas.microsoft.com/office/drawing/2014/main" id="{9F7B5481-F700-41D4-81C8-2F1D35497FA9}"/>
                  </a:ext>
                </a:extLst>
              </p:cNvPr>
              <p:cNvSpPr>
                <a:spLocks noChangeArrowheads="1"/>
              </p:cNvSpPr>
              <p:nvPr/>
            </p:nvSpPr>
            <p:spPr bwMode="auto">
              <a:xfrm>
                <a:off x="3178" y="3131"/>
                <a:ext cx="77" cy="74"/>
              </a:xfrm>
              <a:custGeom>
                <a:avLst/>
                <a:gdLst>
                  <a:gd name="T0" fmla="*/ 74 w 77"/>
                  <a:gd name="T1" fmla="*/ 71 h 74"/>
                  <a:gd name="T2" fmla="*/ 77 w 77"/>
                  <a:gd name="T3" fmla="*/ 67 h 74"/>
                  <a:gd name="T4" fmla="*/ 8 w 77"/>
                  <a:gd name="T5" fmla="*/ 0 h 74"/>
                  <a:gd name="T6" fmla="*/ 0 w 77"/>
                  <a:gd name="T7" fmla="*/ 7 h 74"/>
                  <a:gd name="T8" fmla="*/ 70 w 77"/>
                  <a:gd name="T9" fmla="*/ 74 h 74"/>
                  <a:gd name="T10" fmla="*/ 74 w 77"/>
                  <a:gd name="T11" fmla="*/ 71 h 74"/>
                </a:gdLst>
                <a:ahLst/>
                <a:cxnLst>
                  <a:cxn ang="0">
                    <a:pos x="T0" y="T1"/>
                  </a:cxn>
                  <a:cxn ang="0">
                    <a:pos x="T2" y="T3"/>
                  </a:cxn>
                  <a:cxn ang="0">
                    <a:pos x="T4" y="T5"/>
                  </a:cxn>
                  <a:cxn ang="0">
                    <a:pos x="T6" y="T7"/>
                  </a:cxn>
                  <a:cxn ang="0">
                    <a:pos x="T8" y="T9"/>
                  </a:cxn>
                  <a:cxn ang="0">
                    <a:pos x="T10" y="T11"/>
                  </a:cxn>
                </a:cxnLst>
                <a:rect l="0" t="0" r="r" b="b"/>
                <a:pathLst>
                  <a:path w="77" h="74">
                    <a:moveTo>
                      <a:pt x="74" y="71"/>
                    </a:moveTo>
                    <a:lnTo>
                      <a:pt x="77" y="67"/>
                    </a:lnTo>
                    <a:lnTo>
                      <a:pt x="8" y="0"/>
                    </a:lnTo>
                    <a:lnTo>
                      <a:pt x="0" y="7"/>
                    </a:lnTo>
                    <a:lnTo>
                      <a:pt x="70" y="74"/>
                    </a:lnTo>
                    <a:lnTo>
                      <a:pt x="74"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0" name="Freeform 177">
                <a:extLst>
                  <a:ext uri="{FF2B5EF4-FFF2-40B4-BE49-F238E27FC236}">
                    <a16:creationId xmlns:a16="http://schemas.microsoft.com/office/drawing/2014/main" id="{5E9C0AF4-7BBB-4CA3-B15A-4B27C4855B13}"/>
                  </a:ext>
                </a:extLst>
              </p:cNvPr>
              <p:cNvSpPr>
                <a:spLocks noChangeArrowheads="1"/>
              </p:cNvSpPr>
              <p:nvPr/>
            </p:nvSpPr>
            <p:spPr bwMode="auto">
              <a:xfrm>
                <a:off x="3248" y="3198"/>
                <a:ext cx="8" cy="8"/>
              </a:xfrm>
              <a:custGeom>
                <a:avLst/>
                <a:gdLst>
                  <a:gd name="T0" fmla="*/ 0 w 8"/>
                  <a:gd name="T1" fmla="*/ 7 h 8"/>
                  <a:gd name="T2" fmla="*/ 4 w 8"/>
                  <a:gd name="T3" fmla="*/ 8 h 8"/>
                  <a:gd name="T4" fmla="*/ 7 w 8"/>
                  <a:gd name="T5" fmla="*/ 7 h 8"/>
                  <a:gd name="T6" fmla="*/ 8 w 8"/>
                  <a:gd name="T7" fmla="*/ 4 h 8"/>
                  <a:gd name="T8" fmla="*/ 7 w 8"/>
                  <a:gd name="T9" fmla="*/ 0 h 8"/>
                  <a:gd name="T10" fmla="*/ 0 w 8"/>
                  <a:gd name="T11" fmla="*/ 7 h 8"/>
                </a:gdLst>
                <a:ahLst/>
                <a:cxnLst>
                  <a:cxn ang="0">
                    <a:pos x="T0" y="T1"/>
                  </a:cxn>
                  <a:cxn ang="0">
                    <a:pos x="T2" y="T3"/>
                  </a:cxn>
                  <a:cxn ang="0">
                    <a:pos x="T4" y="T5"/>
                  </a:cxn>
                  <a:cxn ang="0">
                    <a:pos x="T6" y="T7"/>
                  </a:cxn>
                  <a:cxn ang="0">
                    <a:pos x="T8" y="T9"/>
                  </a:cxn>
                  <a:cxn ang="0">
                    <a:pos x="T10" y="T11"/>
                  </a:cxn>
                </a:cxnLst>
                <a:rect l="0" t="0" r="r" b="b"/>
                <a:pathLst>
                  <a:path w="8" h="8">
                    <a:moveTo>
                      <a:pt x="0" y="7"/>
                    </a:moveTo>
                    <a:lnTo>
                      <a:pt x="4" y="8"/>
                    </a:lnTo>
                    <a:lnTo>
                      <a:pt x="7" y="7"/>
                    </a:lnTo>
                    <a:lnTo>
                      <a:pt x="8" y="4"/>
                    </a:lnTo>
                    <a:lnTo>
                      <a:pt x="7"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1" name="Freeform 178">
                <a:extLst>
                  <a:ext uri="{FF2B5EF4-FFF2-40B4-BE49-F238E27FC236}">
                    <a16:creationId xmlns:a16="http://schemas.microsoft.com/office/drawing/2014/main" id="{4955A991-C69C-48E9-AC43-790B96D037A3}"/>
                  </a:ext>
                </a:extLst>
              </p:cNvPr>
              <p:cNvSpPr>
                <a:spLocks noChangeArrowheads="1"/>
              </p:cNvSpPr>
              <p:nvPr/>
            </p:nvSpPr>
            <p:spPr bwMode="auto">
              <a:xfrm>
                <a:off x="3328" y="2963"/>
                <a:ext cx="9" cy="9"/>
              </a:xfrm>
              <a:custGeom>
                <a:avLst/>
                <a:gdLst>
                  <a:gd name="T0" fmla="*/ 9 w 9"/>
                  <a:gd name="T1" fmla="*/ 1 h 9"/>
                  <a:gd name="T2" fmla="*/ 5 w 9"/>
                  <a:gd name="T3" fmla="*/ 0 h 9"/>
                  <a:gd name="T4" fmla="*/ 1 w 9"/>
                  <a:gd name="T5" fmla="*/ 1 h 9"/>
                  <a:gd name="T6" fmla="*/ 0 w 9"/>
                  <a:gd name="T7" fmla="*/ 5 h 9"/>
                  <a:gd name="T8" fmla="*/ 1 w 9"/>
                  <a:gd name="T9" fmla="*/ 9 h 9"/>
                  <a:gd name="T10" fmla="*/ 9 w 9"/>
                  <a:gd name="T11" fmla="*/ 1 h 9"/>
                </a:gdLst>
                <a:ahLst/>
                <a:cxnLst>
                  <a:cxn ang="0">
                    <a:pos x="T0" y="T1"/>
                  </a:cxn>
                  <a:cxn ang="0">
                    <a:pos x="T2" y="T3"/>
                  </a:cxn>
                  <a:cxn ang="0">
                    <a:pos x="T4" y="T5"/>
                  </a:cxn>
                  <a:cxn ang="0">
                    <a:pos x="T6" y="T7"/>
                  </a:cxn>
                  <a:cxn ang="0">
                    <a:pos x="T8" y="T9"/>
                  </a:cxn>
                  <a:cxn ang="0">
                    <a:pos x="T10" y="T11"/>
                  </a:cxn>
                </a:cxnLst>
                <a:rect l="0" t="0" r="r" b="b"/>
                <a:pathLst>
                  <a:path w="9" h="9">
                    <a:moveTo>
                      <a:pt x="9" y="1"/>
                    </a:moveTo>
                    <a:lnTo>
                      <a:pt x="5" y="0"/>
                    </a:lnTo>
                    <a:lnTo>
                      <a:pt x="1" y="1"/>
                    </a:lnTo>
                    <a:lnTo>
                      <a:pt x="0" y="5"/>
                    </a:lnTo>
                    <a:lnTo>
                      <a:pt x="1" y="9"/>
                    </a:lnTo>
                    <a:lnTo>
                      <a:pt x="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2" name="Freeform 179">
                <a:extLst>
                  <a:ext uri="{FF2B5EF4-FFF2-40B4-BE49-F238E27FC236}">
                    <a16:creationId xmlns:a16="http://schemas.microsoft.com/office/drawing/2014/main" id="{EAC37F89-7DB8-44C1-97D6-D057D91BCF04}"/>
                  </a:ext>
                </a:extLst>
              </p:cNvPr>
              <p:cNvSpPr>
                <a:spLocks noChangeArrowheads="1"/>
              </p:cNvSpPr>
              <p:nvPr/>
            </p:nvSpPr>
            <p:spPr bwMode="auto">
              <a:xfrm>
                <a:off x="3329" y="2964"/>
                <a:ext cx="73" cy="75"/>
              </a:xfrm>
              <a:custGeom>
                <a:avLst/>
                <a:gdLst>
                  <a:gd name="T0" fmla="*/ 70 w 73"/>
                  <a:gd name="T1" fmla="*/ 71 h 75"/>
                  <a:gd name="T2" fmla="*/ 73 w 73"/>
                  <a:gd name="T3" fmla="*/ 67 h 75"/>
                  <a:gd name="T4" fmla="*/ 8 w 73"/>
                  <a:gd name="T5" fmla="*/ 0 h 75"/>
                  <a:gd name="T6" fmla="*/ 0 w 73"/>
                  <a:gd name="T7" fmla="*/ 8 h 75"/>
                  <a:gd name="T8" fmla="*/ 66 w 73"/>
                  <a:gd name="T9" fmla="*/ 75 h 75"/>
                  <a:gd name="T10" fmla="*/ 70 w 73"/>
                  <a:gd name="T11" fmla="*/ 71 h 75"/>
                </a:gdLst>
                <a:ahLst/>
                <a:cxnLst>
                  <a:cxn ang="0">
                    <a:pos x="T0" y="T1"/>
                  </a:cxn>
                  <a:cxn ang="0">
                    <a:pos x="T2" y="T3"/>
                  </a:cxn>
                  <a:cxn ang="0">
                    <a:pos x="T4" y="T5"/>
                  </a:cxn>
                  <a:cxn ang="0">
                    <a:pos x="T6" y="T7"/>
                  </a:cxn>
                  <a:cxn ang="0">
                    <a:pos x="T8" y="T9"/>
                  </a:cxn>
                  <a:cxn ang="0">
                    <a:pos x="T10" y="T11"/>
                  </a:cxn>
                </a:cxnLst>
                <a:rect l="0" t="0" r="r" b="b"/>
                <a:pathLst>
                  <a:path w="73" h="75">
                    <a:moveTo>
                      <a:pt x="70" y="71"/>
                    </a:moveTo>
                    <a:lnTo>
                      <a:pt x="73" y="67"/>
                    </a:lnTo>
                    <a:lnTo>
                      <a:pt x="8" y="0"/>
                    </a:lnTo>
                    <a:lnTo>
                      <a:pt x="0" y="8"/>
                    </a:lnTo>
                    <a:lnTo>
                      <a:pt x="66" y="75"/>
                    </a:lnTo>
                    <a:lnTo>
                      <a:pt x="70"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3" name="Freeform 180">
                <a:extLst>
                  <a:ext uri="{FF2B5EF4-FFF2-40B4-BE49-F238E27FC236}">
                    <a16:creationId xmlns:a16="http://schemas.microsoft.com/office/drawing/2014/main" id="{9E25C92C-E25B-4C60-B606-B8BAAE7260F6}"/>
                  </a:ext>
                </a:extLst>
              </p:cNvPr>
              <p:cNvSpPr>
                <a:spLocks noChangeArrowheads="1"/>
              </p:cNvSpPr>
              <p:nvPr/>
            </p:nvSpPr>
            <p:spPr bwMode="auto">
              <a:xfrm>
                <a:off x="3395" y="3031"/>
                <a:ext cx="9" cy="9"/>
              </a:xfrm>
              <a:custGeom>
                <a:avLst/>
                <a:gdLst>
                  <a:gd name="T0" fmla="*/ 0 w 9"/>
                  <a:gd name="T1" fmla="*/ 8 h 9"/>
                  <a:gd name="T2" fmla="*/ 4 w 9"/>
                  <a:gd name="T3" fmla="*/ 9 h 9"/>
                  <a:gd name="T4" fmla="*/ 7 w 9"/>
                  <a:gd name="T5" fmla="*/ 8 h 9"/>
                  <a:gd name="T6" fmla="*/ 9 w 9"/>
                  <a:gd name="T7" fmla="*/ 4 h 9"/>
                  <a:gd name="T8" fmla="*/ 7 w 9"/>
                  <a:gd name="T9" fmla="*/ 0 h 9"/>
                  <a:gd name="T10" fmla="*/ 0 w 9"/>
                  <a:gd name="T11" fmla="*/ 8 h 9"/>
                </a:gdLst>
                <a:ahLst/>
                <a:cxnLst>
                  <a:cxn ang="0">
                    <a:pos x="T0" y="T1"/>
                  </a:cxn>
                  <a:cxn ang="0">
                    <a:pos x="T2" y="T3"/>
                  </a:cxn>
                  <a:cxn ang="0">
                    <a:pos x="T4" y="T5"/>
                  </a:cxn>
                  <a:cxn ang="0">
                    <a:pos x="T6" y="T7"/>
                  </a:cxn>
                  <a:cxn ang="0">
                    <a:pos x="T8" y="T9"/>
                  </a:cxn>
                  <a:cxn ang="0">
                    <a:pos x="T10" y="T11"/>
                  </a:cxn>
                </a:cxnLst>
                <a:rect l="0" t="0" r="r" b="b"/>
                <a:pathLst>
                  <a:path w="9" h="9">
                    <a:moveTo>
                      <a:pt x="0" y="8"/>
                    </a:moveTo>
                    <a:lnTo>
                      <a:pt x="4" y="9"/>
                    </a:lnTo>
                    <a:lnTo>
                      <a:pt x="7" y="8"/>
                    </a:lnTo>
                    <a:lnTo>
                      <a:pt x="9" y="4"/>
                    </a:lnTo>
                    <a:lnTo>
                      <a:pt x="7"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4" name="Freeform 181">
                <a:extLst>
                  <a:ext uri="{FF2B5EF4-FFF2-40B4-BE49-F238E27FC236}">
                    <a16:creationId xmlns:a16="http://schemas.microsoft.com/office/drawing/2014/main" id="{4CBBA57D-9E04-4634-B8CB-258C1B3F5D34}"/>
                  </a:ext>
                </a:extLst>
              </p:cNvPr>
              <p:cNvSpPr>
                <a:spLocks noChangeArrowheads="1"/>
              </p:cNvSpPr>
              <p:nvPr/>
            </p:nvSpPr>
            <p:spPr bwMode="auto">
              <a:xfrm>
                <a:off x="3367" y="2919"/>
                <a:ext cx="9" cy="9"/>
              </a:xfrm>
              <a:custGeom>
                <a:avLst/>
                <a:gdLst>
                  <a:gd name="T0" fmla="*/ 9 w 9"/>
                  <a:gd name="T1" fmla="*/ 2 h 9"/>
                  <a:gd name="T2" fmla="*/ 5 w 9"/>
                  <a:gd name="T3" fmla="*/ 0 h 9"/>
                  <a:gd name="T4" fmla="*/ 1 w 9"/>
                  <a:gd name="T5" fmla="*/ 2 h 9"/>
                  <a:gd name="T6" fmla="*/ 0 w 9"/>
                  <a:gd name="T7" fmla="*/ 5 h 9"/>
                  <a:gd name="T8" fmla="*/ 1 w 9"/>
                  <a:gd name="T9" fmla="*/ 9 h 9"/>
                  <a:gd name="T10" fmla="*/ 9 w 9"/>
                  <a:gd name="T11" fmla="*/ 2 h 9"/>
                </a:gdLst>
                <a:ahLst/>
                <a:cxnLst>
                  <a:cxn ang="0">
                    <a:pos x="T0" y="T1"/>
                  </a:cxn>
                  <a:cxn ang="0">
                    <a:pos x="T2" y="T3"/>
                  </a:cxn>
                  <a:cxn ang="0">
                    <a:pos x="T4" y="T5"/>
                  </a:cxn>
                  <a:cxn ang="0">
                    <a:pos x="T6" y="T7"/>
                  </a:cxn>
                  <a:cxn ang="0">
                    <a:pos x="T8" y="T9"/>
                  </a:cxn>
                  <a:cxn ang="0">
                    <a:pos x="T10" y="T11"/>
                  </a:cxn>
                </a:cxnLst>
                <a:rect l="0" t="0" r="r" b="b"/>
                <a:pathLst>
                  <a:path w="9" h="9">
                    <a:moveTo>
                      <a:pt x="9" y="2"/>
                    </a:moveTo>
                    <a:lnTo>
                      <a:pt x="5" y="0"/>
                    </a:lnTo>
                    <a:lnTo>
                      <a:pt x="1" y="2"/>
                    </a:lnTo>
                    <a:lnTo>
                      <a:pt x="0" y="5"/>
                    </a:lnTo>
                    <a:lnTo>
                      <a:pt x="1" y="9"/>
                    </a:lnTo>
                    <a:lnTo>
                      <a:pt x="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5" name="Freeform 182">
                <a:extLst>
                  <a:ext uri="{FF2B5EF4-FFF2-40B4-BE49-F238E27FC236}">
                    <a16:creationId xmlns:a16="http://schemas.microsoft.com/office/drawing/2014/main" id="{CE431DD8-A5E7-45C6-91BE-ABAE3F038FF7}"/>
                  </a:ext>
                </a:extLst>
              </p:cNvPr>
              <p:cNvSpPr>
                <a:spLocks noChangeArrowheads="1"/>
              </p:cNvSpPr>
              <p:nvPr/>
            </p:nvSpPr>
            <p:spPr bwMode="auto">
              <a:xfrm>
                <a:off x="3368" y="2921"/>
                <a:ext cx="75" cy="73"/>
              </a:xfrm>
              <a:custGeom>
                <a:avLst/>
                <a:gdLst>
                  <a:gd name="T0" fmla="*/ 71 w 75"/>
                  <a:gd name="T1" fmla="*/ 69 h 73"/>
                  <a:gd name="T2" fmla="*/ 75 w 75"/>
                  <a:gd name="T3" fmla="*/ 65 h 73"/>
                  <a:gd name="T4" fmla="*/ 8 w 75"/>
                  <a:gd name="T5" fmla="*/ 0 h 73"/>
                  <a:gd name="T6" fmla="*/ 0 w 75"/>
                  <a:gd name="T7" fmla="*/ 7 h 73"/>
                  <a:gd name="T8" fmla="*/ 67 w 75"/>
                  <a:gd name="T9" fmla="*/ 73 h 73"/>
                  <a:gd name="T10" fmla="*/ 71 w 75"/>
                  <a:gd name="T11" fmla="*/ 69 h 73"/>
                </a:gdLst>
                <a:ahLst/>
                <a:cxnLst>
                  <a:cxn ang="0">
                    <a:pos x="T0" y="T1"/>
                  </a:cxn>
                  <a:cxn ang="0">
                    <a:pos x="T2" y="T3"/>
                  </a:cxn>
                  <a:cxn ang="0">
                    <a:pos x="T4" y="T5"/>
                  </a:cxn>
                  <a:cxn ang="0">
                    <a:pos x="T6" y="T7"/>
                  </a:cxn>
                  <a:cxn ang="0">
                    <a:pos x="T8" y="T9"/>
                  </a:cxn>
                  <a:cxn ang="0">
                    <a:pos x="T10" y="T11"/>
                  </a:cxn>
                </a:cxnLst>
                <a:rect l="0" t="0" r="r" b="b"/>
                <a:pathLst>
                  <a:path w="75" h="73">
                    <a:moveTo>
                      <a:pt x="71" y="69"/>
                    </a:moveTo>
                    <a:lnTo>
                      <a:pt x="75" y="65"/>
                    </a:lnTo>
                    <a:lnTo>
                      <a:pt x="8" y="0"/>
                    </a:lnTo>
                    <a:lnTo>
                      <a:pt x="0" y="7"/>
                    </a:lnTo>
                    <a:lnTo>
                      <a:pt x="67" y="73"/>
                    </a:lnTo>
                    <a:lnTo>
                      <a:pt x="71"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6" name="Freeform 183">
                <a:extLst>
                  <a:ext uri="{FF2B5EF4-FFF2-40B4-BE49-F238E27FC236}">
                    <a16:creationId xmlns:a16="http://schemas.microsoft.com/office/drawing/2014/main" id="{30626B65-C4A7-4B2D-9AEF-1126109102D4}"/>
                  </a:ext>
                </a:extLst>
              </p:cNvPr>
              <p:cNvSpPr>
                <a:spLocks noChangeArrowheads="1"/>
              </p:cNvSpPr>
              <p:nvPr/>
            </p:nvSpPr>
            <p:spPr bwMode="auto">
              <a:xfrm>
                <a:off x="3435" y="2986"/>
                <a:ext cx="9" cy="9"/>
              </a:xfrm>
              <a:custGeom>
                <a:avLst/>
                <a:gdLst>
                  <a:gd name="T0" fmla="*/ 0 w 9"/>
                  <a:gd name="T1" fmla="*/ 8 h 9"/>
                  <a:gd name="T2" fmla="*/ 4 w 9"/>
                  <a:gd name="T3" fmla="*/ 9 h 9"/>
                  <a:gd name="T4" fmla="*/ 8 w 9"/>
                  <a:gd name="T5" fmla="*/ 8 h 9"/>
                  <a:gd name="T6" fmla="*/ 9 w 9"/>
                  <a:gd name="T7" fmla="*/ 4 h 9"/>
                  <a:gd name="T8" fmla="*/ 8 w 9"/>
                  <a:gd name="T9" fmla="*/ 0 h 9"/>
                  <a:gd name="T10" fmla="*/ 0 w 9"/>
                  <a:gd name="T11" fmla="*/ 8 h 9"/>
                </a:gdLst>
                <a:ahLst/>
                <a:cxnLst>
                  <a:cxn ang="0">
                    <a:pos x="T0" y="T1"/>
                  </a:cxn>
                  <a:cxn ang="0">
                    <a:pos x="T2" y="T3"/>
                  </a:cxn>
                  <a:cxn ang="0">
                    <a:pos x="T4" y="T5"/>
                  </a:cxn>
                  <a:cxn ang="0">
                    <a:pos x="T6" y="T7"/>
                  </a:cxn>
                  <a:cxn ang="0">
                    <a:pos x="T8" y="T9"/>
                  </a:cxn>
                  <a:cxn ang="0">
                    <a:pos x="T10" y="T11"/>
                  </a:cxn>
                </a:cxnLst>
                <a:rect l="0" t="0" r="r" b="b"/>
                <a:pathLst>
                  <a:path w="9" h="9">
                    <a:moveTo>
                      <a:pt x="0" y="8"/>
                    </a:moveTo>
                    <a:lnTo>
                      <a:pt x="4" y="9"/>
                    </a:lnTo>
                    <a:lnTo>
                      <a:pt x="8" y="8"/>
                    </a:lnTo>
                    <a:lnTo>
                      <a:pt x="9" y="4"/>
                    </a:lnTo>
                    <a:lnTo>
                      <a:pt x="8"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7" name="Freeform 184">
                <a:extLst>
                  <a:ext uri="{FF2B5EF4-FFF2-40B4-BE49-F238E27FC236}">
                    <a16:creationId xmlns:a16="http://schemas.microsoft.com/office/drawing/2014/main" id="{DE782B6C-5FE3-4DF6-AD50-23A37E432DD4}"/>
                  </a:ext>
                </a:extLst>
              </p:cNvPr>
              <p:cNvSpPr>
                <a:spLocks noChangeArrowheads="1"/>
              </p:cNvSpPr>
              <p:nvPr/>
            </p:nvSpPr>
            <p:spPr bwMode="auto">
              <a:xfrm>
                <a:off x="3500" y="2773"/>
                <a:ext cx="8" cy="9"/>
              </a:xfrm>
              <a:custGeom>
                <a:avLst/>
                <a:gdLst>
                  <a:gd name="T0" fmla="*/ 8 w 8"/>
                  <a:gd name="T1" fmla="*/ 2 h 9"/>
                  <a:gd name="T2" fmla="*/ 5 w 8"/>
                  <a:gd name="T3" fmla="*/ 0 h 9"/>
                  <a:gd name="T4" fmla="*/ 1 w 8"/>
                  <a:gd name="T5" fmla="*/ 2 h 9"/>
                  <a:gd name="T6" fmla="*/ 0 w 8"/>
                  <a:gd name="T7" fmla="*/ 5 h 9"/>
                  <a:gd name="T8" fmla="*/ 1 w 8"/>
                  <a:gd name="T9" fmla="*/ 9 h 9"/>
                  <a:gd name="T10" fmla="*/ 8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8" y="2"/>
                    </a:moveTo>
                    <a:lnTo>
                      <a:pt x="5" y="0"/>
                    </a:lnTo>
                    <a:lnTo>
                      <a:pt x="1" y="2"/>
                    </a:lnTo>
                    <a:lnTo>
                      <a:pt x="0" y="5"/>
                    </a:lnTo>
                    <a:lnTo>
                      <a:pt x="1" y="9"/>
                    </a:lnTo>
                    <a:lnTo>
                      <a:pt x="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8" name="Freeform 185">
                <a:extLst>
                  <a:ext uri="{FF2B5EF4-FFF2-40B4-BE49-F238E27FC236}">
                    <a16:creationId xmlns:a16="http://schemas.microsoft.com/office/drawing/2014/main" id="{AC4FFF2B-3E79-4AC6-B6F3-118D0F8D3C4E}"/>
                  </a:ext>
                </a:extLst>
              </p:cNvPr>
              <p:cNvSpPr>
                <a:spLocks noChangeArrowheads="1"/>
              </p:cNvSpPr>
              <p:nvPr/>
            </p:nvSpPr>
            <p:spPr bwMode="auto">
              <a:xfrm>
                <a:off x="3501" y="2775"/>
                <a:ext cx="71" cy="70"/>
              </a:xfrm>
              <a:custGeom>
                <a:avLst/>
                <a:gdLst>
                  <a:gd name="T0" fmla="*/ 67 w 71"/>
                  <a:gd name="T1" fmla="*/ 66 h 70"/>
                  <a:gd name="T2" fmla="*/ 71 w 71"/>
                  <a:gd name="T3" fmla="*/ 63 h 70"/>
                  <a:gd name="T4" fmla="*/ 7 w 71"/>
                  <a:gd name="T5" fmla="*/ 0 h 70"/>
                  <a:gd name="T6" fmla="*/ 0 w 71"/>
                  <a:gd name="T7" fmla="*/ 7 h 70"/>
                  <a:gd name="T8" fmla="*/ 63 w 71"/>
                  <a:gd name="T9" fmla="*/ 70 h 70"/>
                  <a:gd name="T10" fmla="*/ 67 w 71"/>
                  <a:gd name="T11" fmla="*/ 66 h 70"/>
                </a:gdLst>
                <a:ahLst/>
                <a:cxnLst>
                  <a:cxn ang="0">
                    <a:pos x="T0" y="T1"/>
                  </a:cxn>
                  <a:cxn ang="0">
                    <a:pos x="T2" y="T3"/>
                  </a:cxn>
                  <a:cxn ang="0">
                    <a:pos x="T4" y="T5"/>
                  </a:cxn>
                  <a:cxn ang="0">
                    <a:pos x="T6" y="T7"/>
                  </a:cxn>
                  <a:cxn ang="0">
                    <a:pos x="T8" y="T9"/>
                  </a:cxn>
                  <a:cxn ang="0">
                    <a:pos x="T10" y="T11"/>
                  </a:cxn>
                </a:cxnLst>
                <a:rect l="0" t="0" r="r" b="b"/>
                <a:pathLst>
                  <a:path w="71" h="70">
                    <a:moveTo>
                      <a:pt x="67" y="66"/>
                    </a:moveTo>
                    <a:lnTo>
                      <a:pt x="71" y="63"/>
                    </a:lnTo>
                    <a:lnTo>
                      <a:pt x="7" y="0"/>
                    </a:lnTo>
                    <a:lnTo>
                      <a:pt x="0" y="7"/>
                    </a:lnTo>
                    <a:lnTo>
                      <a:pt x="63" y="70"/>
                    </a:lnTo>
                    <a:lnTo>
                      <a:pt x="6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69" name="Freeform 186">
                <a:extLst>
                  <a:ext uri="{FF2B5EF4-FFF2-40B4-BE49-F238E27FC236}">
                    <a16:creationId xmlns:a16="http://schemas.microsoft.com/office/drawing/2014/main" id="{DCA580FB-A1AC-46DD-9DDB-6C6C488EC30D}"/>
                  </a:ext>
                </a:extLst>
              </p:cNvPr>
              <p:cNvSpPr>
                <a:spLocks noChangeArrowheads="1"/>
              </p:cNvSpPr>
              <p:nvPr/>
            </p:nvSpPr>
            <p:spPr bwMode="auto">
              <a:xfrm>
                <a:off x="3564" y="2838"/>
                <a:ext cx="9" cy="8"/>
              </a:xfrm>
              <a:custGeom>
                <a:avLst/>
                <a:gdLst>
                  <a:gd name="T0" fmla="*/ 0 w 9"/>
                  <a:gd name="T1" fmla="*/ 7 h 8"/>
                  <a:gd name="T2" fmla="*/ 4 w 9"/>
                  <a:gd name="T3" fmla="*/ 8 h 8"/>
                  <a:gd name="T4" fmla="*/ 8 w 9"/>
                  <a:gd name="T5" fmla="*/ 7 h 8"/>
                  <a:gd name="T6" fmla="*/ 9 w 9"/>
                  <a:gd name="T7" fmla="*/ 3 h 8"/>
                  <a:gd name="T8" fmla="*/ 8 w 9"/>
                  <a:gd name="T9" fmla="*/ 0 h 8"/>
                  <a:gd name="T10" fmla="*/ 0 w 9"/>
                  <a:gd name="T11" fmla="*/ 7 h 8"/>
                </a:gdLst>
                <a:ahLst/>
                <a:cxnLst>
                  <a:cxn ang="0">
                    <a:pos x="T0" y="T1"/>
                  </a:cxn>
                  <a:cxn ang="0">
                    <a:pos x="T2" y="T3"/>
                  </a:cxn>
                  <a:cxn ang="0">
                    <a:pos x="T4" y="T5"/>
                  </a:cxn>
                  <a:cxn ang="0">
                    <a:pos x="T6" y="T7"/>
                  </a:cxn>
                  <a:cxn ang="0">
                    <a:pos x="T8" y="T9"/>
                  </a:cxn>
                  <a:cxn ang="0">
                    <a:pos x="T10" y="T11"/>
                  </a:cxn>
                </a:cxnLst>
                <a:rect l="0" t="0" r="r" b="b"/>
                <a:pathLst>
                  <a:path w="9" h="8">
                    <a:moveTo>
                      <a:pt x="0" y="7"/>
                    </a:moveTo>
                    <a:lnTo>
                      <a:pt x="4" y="8"/>
                    </a:lnTo>
                    <a:lnTo>
                      <a:pt x="8" y="7"/>
                    </a:lnTo>
                    <a:lnTo>
                      <a:pt x="9" y="3"/>
                    </a:lnTo>
                    <a:lnTo>
                      <a:pt x="8"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0" name="Freeform 187">
                <a:extLst>
                  <a:ext uri="{FF2B5EF4-FFF2-40B4-BE49-F238E27FC236}">
                    <a16:creationId xmlns:a16="http://schemas.microsoft.com/office/drawing/2014/main" id="{E5C15F11-9D2D-4F5B-82AF-AD40E08EC2FA}"/>
                  </a:ext>
                </a:extLst>
              </p:cNvPr>
              <p:cNvSpPr>
                <a:spLocks noChangeArrowheads="1"/>
              </p:cNvSpPr>
              <p:nvPr/>
            </p:nvSpPr>
            <p:spPr bwMode="auto">
              <a:xfrm>
                <a:off x="2995" y="3684"/>
                <a:ext cx="11" cy="10"/>
              </a:xfrm>
              <a:custGeom>
                <a:avLst/>
                <a:gdLst>
                  <a:gd name="T0" fmla="*/ 1 w 11"/>
                  <a:gd name="T1" fmla="*/ 0 h 10"/>
                  <a:gd name="T2" fmla="*/ 0 w 11"/>
                  <a:gd name="T3" fmla="*/ 5 h 10"/>
                  <a:gd name="T4" fmla="*/ 2 w 11"/>
                  <a:gd name="T5" fmla="*/ 9 h 10"/>
                  <a:gd name="T6" fmla="*/ 7 w 11"/>
                  <a:gd name="T7" fmla="*/ 10 h 10"/>
                  <a:gd name="T8" fmla="*/ 11 w 11"/>
                  <a:gd name="T9" fmla="*/ 8 h 10"/>
                  <a:gd name="T10" fmla="*/ 1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1" y="0"/>
                    </a:moveTo>
                    <a:lnTo>
                      <a:pt x="0" y="5"/>
                    </a:lnTo>
                    <a:lnTo>
                      <a:pt x="2" y="9"/>
                    </a:lnTo>
                    <a:lnTo>
                      <a:pt x="7" y="10"/>
                    </a:lnTo>
                    <a:lnTo>
                      <a:pt x="11" y="8"/>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1" name="Freeform 188">
                <a:extLst>
                  <a:ext uri="{FF2B5EF4-FFF2-40B4-BE49-F238E27FC236}">
                    <a16:creationId xmlns:a16="http://schemas.microsoft.com/office/drawing/2014/main" id="{FA9540C4-73D0-42B7-B353-59877D2B50BD}"/>
                  </a:ext>
                </a:extLst>
              </p:cNvPr>
              <p:cNvSpPr>
                <a:spLocks noChangeArrowheads="1"/>
              </p:cNvSpPr>
              <p:nvPr/>
            </p:nvSpPr>
            <p:spPr bwMode="auto">
              <a:xfrm>
                <a:off x="2996" y="3104"/>
                <a:ext cx="539" cy="588"/>
              </a:xfrm>
              <a:custGeom>
                <a:avLst/>
                <a:gdLst>
                  <a:gd name="T0" fmla="*/ 534 w 539"/>
                  <a:gd name="T1" fmla="*/ 4 h 588"/>
                  <a:gd name="T2" fmla="*/ 529 w 539"/>
                  <a:gd name="T3" fmla="*/ 0 h 588"/>
                  <a:gd name="T4" fmla="*/ 0 w 539"/>
                  <a:gd name="T5" fmla="*/ 580 h 588"/>
                  <a:gd name="T6" fmla="*/ 10 w 539"/>
                  <a:gd name="T7" fmla="*/ 588 h 588"/>
                  <a:gd name="T8" fmla="*/ 539 w 539"/>
                  <a:gd name="T9" fmla="*/ 8 h 588"/>
                  <a:gd name="T10" fmla="*/ 534 w 539"/>
                  <a:gd name="T11" fmla="*/ 4 h 588"/>
                </a:gdLst>
                <a:ahLst/>
                <a:cxnLst>
                  <a:cxn ang="0">
                    <a:pos x="T0" y="T1"/>
                  </a:cxn>
                  <a:cxn ang="0">
                    <a:pos x="T2" y="T3"/>
                  </a:cxn>
                  <a:cxn ang="0">
                    <a:pos x="T4" y="T5"/>
                  </a:cxn>
                  <a:cxn ang="0">
                    <a:pos x="T6" y="T7"/>
                  </a:cxn>
                  <a:cxn ang="0">
                    <a:pos x="T8" y="T9"/>
                  </a:cxn>
                  <a:cxn ang="0">
                    <a:pos x="T10" y="T11"/>
                  </a:cxn>
                </a:cxnLst>
                <a:rect l="0" t="0" r="r" b="b"/>
                <a:pathLst>
                  <a:path w="539" h="588">
                    <a:moveTo>
                      <a:pt x="534" y="4"/>
                    </a:moveTo>
                    <a:lnTo>
                      <a:pt x="529" y="0"/>
                    </a:lnTo>
                    <a:lnTo>
                      <a:pt x="0" y="580"/>
                    </a:lnTo>
                    <a:lnTo>
                      <a:pt x="10" y="588"/>
                    </a:lnTo>
                    <a:lnTo>
                      <a:pt x="539" y="8"/>
                    </a:lnTo>
                    <a:lnTo>
                      <a:pt x="53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2" name="Freeform 189">
                <a:extLst>
                  <a:ext uri="{FF2B5EF4-FFF2-40B4-BE49-F238E27FC236}">
                    <a16:creationId xmlns:a16="http://schemas.microsoft.com/office/drawing/2014/main" id="{B2D6B0B1-3628-4C62-B5DF-CD316873C81E}"/>
                  </a:ext>
                </a:extLst>
              </p:cNvPr>
              <p:cNvSpPr>
                <a:spLocks noChangeArrowheads="1"/>
              </p:cNvSpPr>
              <p:nvPr/>
            </p:nvSpPr>
            <p:spPr bwMode="auto">
              <a:xfrm>
                <a:off x="3525" y="3102"/>
                <a:ext cx="11" cy="10"/>
              </a:xfrm>
              <a:custGeom>
                <a:avLst/>
                <a:gdLst>
                  <a:gd name="T0" fmla="*/ 10 w 11"/>
                  <a:gd name="T1" fmla="*/ 10 h 10"/>
                  <a:gd name="T2" fmla="*/ 11 w 11"/>
                  <a:gd name="T3" fmla="*/ 5 h 10"/>
                  <a:gd name="T4" fmla="*/ 9 w 11"/>
                  <a:gd name="T5" fmla="*/ 1 h 10"/>
                  <a:gd name="T6" fmla="*/ 5 w 11"/>
                  <a:gd name="T7" fmla="*/ 0 h 10"/>
                  <a:gd name="T8" fmla="*/ 0 w 11"/>
                  <a:gd name="T9" fmla="*/ 2 h 10"/>
                  <a:gd name="T10" fmla="*/ 10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10" y="10"/>
                    </a:moveTo>
                    <a:lnTo>
                      <a:pt x="11" y="5"/>
                    </a:lnTo>
                    <a:lnTo>
                      <a:pt x="9" y="1"/>
                    </a:lnTo>
                    <a:lnTo>
                      <a:pt x="5" y="0"/>
                    </a:lnTo>
                    <a:lnTo>
                      <a:pt x="0" y="2"/>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3" name="Freeform 190">
                <a:extLst>
                  <a:ext uri="{FF2B5EF4-FFF2-40B4-BE49-F238E27FC236}">
                    <a16:creationId xmlns:a16="http://schemas.microsoft.com/office/drawing/2014/main" id="{C493F152-DCF5-4B6A-8889-15B51694ECEB}"/>
                  </a:ext>
                </a:extLst>
              </p:cNvPr>
              <p:cNvSpPr>
                <a:spLocks noChangeArrowheads="1"/>
              </p:cNvSpPr>
              <p:nvPr/>
            </p:nvSpPr>
            <p:spPr bwMode="auto">
              <a:xfrm>
                <a:off x="3059" y="3740"/>
                <a:ext cx="11" cy="10"/>
              </a:xfrm>
              <a:custGeom>
                <a:avLst/>
                <a:gdLst>
                  <a:gd name="T0" fmla="*/ 1 w 11"/>
                  <a:gd name="T1" fmla="*/ 0 h 10"/>
                  <a:gd name="T2" fmla="*/ 0 w 11"/>
                  <a:gd name="T3" fmla="*/ 5 h 10"/>
                  <a:gd name="T4" fmla="*/ 3 w 11"/>
                  <a:gd name="T5" fmla="*/ 9 h 10"/>
                  <a:gd name="T6" fmla="*/ 7 w 11"/>
                  <a:gd name="T7" fmla="*/ 10 h 10"/>
                  <a:gd name="T8" fmla="*/ 11 w 11"/>
                  <a:gd name="T9" fmla="*/ 8 h 10"/>
                  <a:gd name="T10" fmla="*/ 1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1" y="0"/>
                    </a:moveTo>
                    <a:lnTo>
                      <a:pt x="0" y="5"/>
                    </a:lnTo>
                    <a:lnTo>
                      <a:pt x="3" y="9"/>
                    </a:lnTo>
                    <a:lnTo>
                      <a:pt x="7" y="10"/>
                    </a:lnTo>
                    <a:lnTo>
                      <a:pt x="11" y="8"/>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4" name="Freeform 191">
                <a:extLst>
                  <a:ext uri="{FF2B5EF4-FFF2-40B4-BE49-F238E27FC236}">
                    <a16:creationId xmlns:a16="http://schemas.microsoft.com/office/drawing/2014/main" id="{A759BA9D-BB10-4848-B2FD-78525377979D}"/>
                  </a:ext>
                </a:extLst>
              </p:cNvPr>
              <p:cNvSpPr>
                <a:spLocks noChangeArrowheads="1"/>
              </p:cNvSpPr>
              <p:nvPr/>
            </p:nvSpPr>
            <p:spPr bwMode="auto">
              <a:xfrm>
                <a:off x="3060" y="3163"/>
                <a:ext cx="536" cy="585"/>
              </a:xfrm>
              <a:custGeom>
                <a:avLst/>
                <a:gdLst>
                  <a:gd name="T0" fmla="*/ 531 w 536"/>
                  <a:gd name="T1" fmla="*/ 3 h 585"/>
                  <a:gd name="T2" fmla="*/ 526 w 536"/>
                  <a:gd name="T3" fmla="*/ 0 h 585"/>
                  <a:gd name="T4" fmla="*/ 0 w 536"/>
                  <a:gd name="T5" fmla="*/ 577 h 585"/>
                  <a:gd name="T6" fmla="*/ 10 w 536"/>
                  <a:gd name="T7" fmla="*/ 585 h 585"/>
                  <a:gd name="T8" fmla="*/ 536 w 536"/>
                  <a:gd name="T9" fmla="*/ 7 h 585"/>
                  <a:gd name="T10" fmla="*/ 531 w 536"/>
                  <a:gd name="T11" fmla="*/ 3 h 585"/>
                </a:gdLst>
                <a:ahLst/>
                <a:cxnLst>
                  <a:cxn ang="0">
                    <a:pos x="T0" y="T1"/>
                  </a:cxn>
                  <a:cxn ang="0">
                    <a:pos x="T2" y="T3"/>
                  </a:cxn>
                  <a:cxn ang="0">
                    <a:pos x="T4" y="T5"/>
                  </a:cxn>
                  <a:cxn ang="0">
                    <a:pos x="T6" y="T7"/>
                  </a:cxn>
                  <a:cxn ang="0">
                    <a:pos x="T8" y="T9"/>
                  </a:cxn>
                  <a:cxn ang="0">
                    <a:pos x="T10" y="T11"/>
                  </a:cxn>
                </a:cxnLst>
                <a:rect l="0" t="0" r="r" b="b"/>
                <a:pathLst>
                  <a:path w="536" h="585">
                    <a:moveTo>
                      <a:pt x="531" y="3"/>
                    </a:moveTo>
                    <a:lnTo>
                      <a:pt x="526" y="0"/>
                    </a:lnTo>
                    <a:lnTo>
                      <a:pt x="0" y="577"/>
                    </a:lnTo>
                    <a:lnTo>
                      <a:pt x="10" y="585"/>
                    </a:lnTo>
                    <a:lnTo>
                      <a:pt x="536" y="7"/>
                    </a:lnTo>
                    <a:lnTo>
                      <a:pt x="53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5" name="Freeform 192">
                <a:extLst>
                  <a:ext uri="{FF2B5EF4-FFF2-40B4-BE49-F238E27FC236}">
                    <a16:creationId xmlns:a16="http://schemas.microsoft.com/office/drawing/2014/main" id="{EA93499B-ED2A-4668-BC6D-A010972EDB12}"/>
                  </a:ext>
                </a:extLst>
              </p:cNvPr>
              <p:cNvSpPr>
                <a:spLocks noChangeArrowheads="1"/>
              </p:cNvSpPr>
              <p:nvPr/>
            </p:nvSpPr>
            <p:spPr bwMode="auto">
              <a:xfrm>
                <a:off x="3586" y="3160"/>
                <a:ext cx="11" cy="10"/>
              </a:xfrm>
              <a:custGeom>
                <a:avLst/>
                <a:gdLst>
                  <a:gd name="T0" fmla="*/ 10 w 11"/>
                  <a:gd name="T1" fmla="*/ 10 h 10"/>
                  <a:gd name="T2" fmla="*/ 11 w 11"/>
                  <a:gd name="T3" fmla="*/ 5 h 10"/>
                  <a:gd name="T4" fmla="*/ 9 w 11"/>
                  <a:gd name="T5" fmla="*/ 1 h 10"/>
                  <a:gd name="T6" fmla="*/ 5 w 11"/>
                  <a:gd name="T7" fmla="*/ 0 h 10"/>
                  <a:gd name="T8" fmla="*/ 0 w 11"/>
                  <a:gd name="T9" fmla="*/ 3 h 10"/>
                  <a:gd name="T10" fmla="*/ 10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10" y="10"/>
                    </a:moveTo>
                    <a:lnTo>
                      <a:pt x="11" y="5"/>
                    </a:lnTo>
                    <a:lnTo>
                      <a:pt x="9" y="1"/>
                    </a:lnTo>
                    <a:lnTo>
                      <a:pt x="5" y="0"/>
                    </a:lnTo>
                    <a:lnTo>
                      <a:pt x="0" y="3"/>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6" name="Freeform 193">
                <a:extLst>
                  <a:ext uri="{FF2B5EF4-FFF2-40B4-BE49-F238E27FC236}">
                    <a16:creationId xmlns:a16="http://schemas.microsoft.com/office/drawing/2014/main" id="{07AB6A0D-4F1A-4ED6-A3EB-9E981D2026AE}"/>
                  </a:ext>
                </a:extLst>
              </p:cNvPr>
              <p:cNvSpPr>
                <a:spLocks noChangeArrowheads="1"/>
              </p:cNvSpPr>
              <p:nvPr/>
            </p:nvSpPr>
            <p:spPr bwMode="auto">
              <a:xfrm>
                <a:off x="3114" y="3798"/>
                <a:ext cx="11" cy="9"/>
              </a:xfrm>
              <a:custGeom>
                <a:avLst/>
                <a:gdLst>
                  <a:gd name="T0" fmla="*/ 1 w 11"/>
                  <a:gd name="T1" fmla="*/ 0 h 9"/>
                  <a:gd name="T2" fmla="*/ 0 w 11"/>
                  <a:gd name="T3" fmla="*/ 4 h 9"/>
                  <a:gd name="T4" fmla="*/ 2 w 11"/>
                  <a:gd name="T5" fmla="*/ 8 h 9"/>
                  <a:gd name="T6" fmla="*/ 7 w 11"/>
                  <a:gd name="T7" fmla="*/ 9 h 9"/>
                  <a:gd name="T8" fmla="*/ 11 w 11"/>
                  <a:gd name="T9" fmla="*/ 7 h 9"/>
                  <a:gd name="T10" fmla="*/ 1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1" y="0"/>
                    </a:moveTo>
                    <a:lnTo>
                      <a:pt x="0" y="4"/>
                    </a:lnTo>
                    <a:lnTo>
                      <a:pt x="2" y="8"/>
                    </a:lnTo>
                    <a:lnTo>
                      <a:pt x="7" y="9"/>
                    </a:lnTo>
                    <a:lnTo>
                      <a:pt x="11" y="7"/>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7" name="Freeform 194">
                <a:extLst>
                  <a:ext uri="{FF2B5EF4-FFF2-40B4-BE49-F238E27FC236}">
                    <a16:creationId xmlns:a16="http://schemas.microsoft.com/office/drawing/2014/main" id="{614A4BF2-AD98-43E0-BBE3-B48EAF7CA18A}"/>
                  </a:ext>
                </a:extLst>
              </p:cNvPr>
              <p:cNvSpPr>
                <a:spLocks noChangeArrowheads="1"/>
              </p:cNvSpPr>
              <p:nvPr/>
            </p:nvSpPr>
            <p:spPr bwMode="auto">
              <a:xfrm>
                <a:off x="3115" y="3216"/>
                <a:ext cx="540" cy="589"/>
              </a:xfrm>
              <a:custGeom>
                <a:avLst/>
                <a:gdLst>
                  <a:gd name="T0" fmla="*/ 535 w 540"/>
                  <a:gd name="T1" fmla="*/ 4 h 589"/>
                  <a:gd name="T2" fmla="*/ 530 w 540"/>
                  <a:gd name="T3" fmla="*/ 0 h 589"/>
                  <a:gd name="T4" fmla="*/ 0 w 540"/>
                  <a:gd name="T5" fmla="*/ 582 h 589"/>
                  <a:gd name="T6" fmla="*/ 10 w 540"/>
                  <a:gd name="T7" fmla="*/ 589 h 589"/>
                  <a:gd name="T8" fmla="*/ 540 w 540"/>
                  <a:gd name="T9" fmla="*/ 7 h 589"/>
                  <a:gd name="T10" fmla="*/ 535 w 540"/>
                  <a:gd name="T11" fmla="*/ 4 h 589"/>
                </a:gdLst>
                <a:ahLst/>
                <a:cxnLst>
                  <a:cxn ang="0">
                    <a:pos x="T0" y="T1"/>
                  </a:cxn>
                  <a:cxn ang="0">
                    <a:pos x="T2" y="T3"/>
                  </a:cxn>
                  <a:cxn ang="0">
                    <a:pos x="T4" y="T5"/>
                  </a:cxn>
                  <a:cxn ang="0">
                    <a:pos x="T6" y="T7"/>
                  </a:cxn>
                  <a:cxn ang="0">
                    <a:pos x="T8" y="T9"/>
                  </a:cxn>
                  <a:cxn ang="0">
                    <a:pos x="T10" y="T11"/>
                  </a:cxn>
                </a:cxnLst>
                <a:rect l="0" t="0" r="r" b="b"/>
                <a:pathLst>
                  <a:path w="540" h="589">
                    <a:moveTo>
                      <a:pt x="535" y="4"/>
                    </a:moveTo>
                    <a:lnTo>
                      <a:pt x="530" y="0"/>
                    </a:lnTo>
                    <a:lnTo>
                      <a:pt x="0" y="582"/>
                    </a:lnTo>
                    <a:lnTo>
                      <a:pt x="10" y="589"/>
                    </a:lnTo>
                    <a:lnTo>
                      <a:pt x="540" y="7"/>
                    </a:lnTo>
                    <a:lnTo>
                      <a:pt x="53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8" name="Freeform 195">
                <a:extLst>
                  <a:ext uri="{FF2B5EF4-FFF2-40B4-BE49-F238E27FC236}">
                    <a16:creationId xmlns:a16="http://schemas.microsoft.com/office/drawing/2014/main" id="{2A74247E-D165-4E7D-919C-401966974C57}"/>
                  </a:ext>
                </a:extLst>
              </p:cNvPr>
              <p:cNvSpPr>
                <a:spLocks noChangeArrowheads="1"/>
              </p:cNvSpPr>
              <p:nvPr/>
            </p:nvSpPr>
            <p:spPr bwMode="auto">
              <a:xfrm>
                <a:off x="3645" y="3214"/>
                <a:ext cx="11" cy="9"/>
              </a:xfrm>
              <a:custGeom>
                <a:avLst/>
                <a:gdLst>
                  <a:gd name="T0" fmla="*/ 10 w 11"/>
                  <a:gd name="T1" fmla="*/ 9 h 9"/>
                  <a:gd name="T2" fmla="*/ 11 w 11"/>
                  <a:gd name="T3" fmla="*/ 5 h 9"/>
                  <a:gd name="T4" fmla="*/ 8 w 11"/>
                  <a:gd name="T5" fmla="*/ 1 h 9"/>
                  <a:gd name="T6" fmla="*/ 5 w 11"/>
                  <a:gd name="T7" fmla="*/ 0 h 9"/>
                  <a:gd name="T8" fmla="*/ 0 w 11"/>
                  <a:gd name="T9" fmla="*/ 2 h 9"/>
                  <a:gd name="T10" fmla="*/ 10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10" y="9"/>
                    </a:moveTo>
                    <a:lnTo>
                      <a:pt x="11" y="5"/>
                    </a:lnTo>
                    <a:lnTo>
                      <a:pt x="8" y="1"/>
                    </a:lnTo>
                    <a:lnTo>
                      <a:pt x="5" y="0"/>
                    </a:lnTo>
                    <a:lnTo>
                      <a:pt x="0" y="2"/>
                    </a:lnTo>
                    <a:lnTo>
                      <a:pt x="1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79" name="Freeform 196">
                <a:extLst>
                  <a:ext uri="{FF2B5EF4-FFF2-40B4-BE49-F238E27FC236}">
                    <a16:creationId xmlns:a16="http://schemas.microsoft.com/office/drawing/2014/main" id="{5FB28A1B-9DA0-40A3-90DB-07B09BFA46A8}"/>
                  </a:ext>
                </a:extLst>
              </p:cNvPr>
              <p:cNvSpPr>
                <a:spLocks noChangeArrowheads="1"/>
              </p:cNvSpPr>
              <p:nvPr/>
            </p:nvSpPr>
            <p:spPr bwMode="auto">
              <a:xfrm>
                <a:off x="3543" y="3081"/>
                <a:ext cx="10" cy="10"/>
              </a:xfrm>
              <a:custGeom>
                <a:avLst/>
                <a:gdLst>
                  <a:gd name="T0" fmla="*/ 1 w 10"/>
                  <a:gd name="T1" fmla="*/ 0 h 10"/>
                  <a:gd name="T2" fmla="*/ 0 w 10"/>
                  <a:gd name="T3" fmla="*/ 5 h 10"/>
                  <a:gd name="T4" fmla="*/ 2 w 10"/>
                  <a:gd name="T5" fmla="*/ 9 h 10"/>
                  <a:gd name="T6" fmla="*/ 7 w 10"/>
                  <a:gd name="T7" fmla="*/ 10 h 10"/>
                  <a:gd name="T8" fmla="*/ 10 w 10"/>
                  <a:gd name="T9" fmla="*/ 7 h 10"/>
                  <a:gd name="T10" fmla="*/ 1 w 10"/>
                  <a:gd name="T11" fmla="*/ 0 h 10"/>
                </a:gdLst>
                <a:ahLst/>
                <a:cxnLst>
                  <a:cxn ang="0">
                    <a:pos x="T0" y="T1"/>
                  </a:cxn>
                  <a:cxn ang="0">
                    <a:pos x="T2" y="T3"/>
                  </a:cxn>
                  <a:cxn ang="0">
                    <a:pos x="T4" y="T5"/>
                  </a:cxn>
                  <a:cxn ang="0">
                    <a:pos x="T6" y="T7"/>
                  </a:cxn>
                  <a:cxn ang="0">
                    <a:pos x="T8" y="T9"/>
                  </a:cxn>
                  <a:cxn ang="0">
                    <a:pos x="T10" y="T11"/>
                  </a:cxn>
                </a:cxnLst>
                <a:rect l="0" t="0" r="r" b="b"/>
                <a:pathLst>
                  <a:path w="10" h="10">
                    <a:moveTo>
                      <a:pt x="1" y="0"/>
                    </a:moveTo>
                    <a:lnTo>
                      <a:pt x="0" y="5"/>
                    </a:lnTo>
                    <a:lnTo>
                      <a:pt x="2" y="9"/>
                    </a:lnTo>
                    <a:lnTo>
                      <a:pt x="7" y="10"/>
                    </a:lnTo>
                    <a:lnTo>
                      <a:pt x="10" y="7"/>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0" name="Freeform 197">
                <a:extLst>
                  <a:ext uri="{FF2B5EF4-FFF2-40B4-BE49-F238E27FC236}">
                    <a16:creationId xmlns:a16="http://schemas.microsoft.com/office/drawing/2014/main" id="{05843314-7467-4BD4-9A29-8121F3241F9A}"/>
                  </a:ext>
                </a:extLst>
              </p:cNvPr>
              <p:cNvSpPr>
                <a:spLocks noChangeArrowheads="1"/>
              </p:cNvSpPr>
              <p:nvPr/>
            </p:nvSpPr>
            <p:spPr bwMode="auto">
              <a:xfrm>
                <a:off x="3544" y="2946"/>
                <a:ext cx="132" cy="142"/>
              </a:xfrm>
              <a:custGeom>
                <a:avLst/>
                <a:gdLst>
                  <a:gd name="T0" fmla="*/ 128 w 132"/>
                  <a:gd name="T1" fmla="*/ 4 h 142"/>
                  <a:gd name="T2" fmla="*/ 123 w 132"/>
                  <a:gd name="T3" fmla="*/ 0 h 142"/>
                  <a:gd name="T4" fmla="*/ 0 w 132"/>
                  <a:gd name="T5" fmla="*/ 135 h 142"/>
                  <a:gd name="T6" fmla="*/ 9 w 132"/>
                  <a:gd name="T7" fmla="*/ 142 h 142"/>
                  <a:gd name="T8" fmla="*/ 132 w 132"/>
                  <a:gd name="T9" fmla="*/ 7 h 142"/>
                  <a:gd name="T10" fmla="*/ 128 w 132"/>
                  <a:gd name="T11" fmla="*/ 4 h 142"/>
                </a:gdLst>
                <a:ahLst/>
                <a:cxnLst>
                  <a:cxn ang="0">
                    <a:pos x="T0" y="T1"/>
                  </a:cxn>
                  <a:cxn ang="0">
                    <a:pos x="T2" y="T3"/>
                  </a:cxn>
                  <a:cxn ang="0">
                    <a:pos x="T4" y="T5"/>
                  </a:cxn>
                  <a:cxn ang="0">
                    <a:pos x="T6" y="T7"/>
                  </a:cxn>
                  <a:cxn ang="0">
                    <a:pos x="T8" y="T9"/>
                  </a:cxn>
                  <a:cxn ang="0">
                    <a:pos x="T10" y="T11"/>
                  </a:cxn>
                </a:cxnLst>
                <a:rect l="0" t="0" r="r" b="b"/>
                <a:pathLst>
                  <a:path w="132" h="142">
                    <a:moveTo>
                      <a:pt x="128" y="4"/>
                    </a:moveTo>
                    <a:lnTo>
                      <a:pt x="123" y="0"/>
                    </a:lnTo>
                    <a:lnTo>
                      <a:pt x="0" y="135"/>
                    </a:lnTo>
                    <a:lnTo>
                      <a:pt x="9" y="142"/>
                    </a:lnTo>
                    <a:lnTo>
                      <a:pt x="132" y="7"/>
                    </a:lnTo>
                    <a:lnTo>
                      <a:pt x="12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1" name="Freeform 198">
                <a:extLst>
                  <a:ext uri="{FF2B5EF4-FFF2-40B4-BE49-F238E27FC236}">
                    <a16:creationId xmlns:a16="http://schemas.microsoft.com/office/drawing/2014/main" id="{90C464F6-AC8B-4470-8DCF-AB0D9536B8BC}"/>
                  </a:ext>
                </a:extLst>
              </p:cNvPr>
              <p:cNvSpPr>
                <a:spLocks noChangeArrowheads="1"/>
              </p:cNvSpPr>
              <p:nvPr/>
            </p:nvSpPr>
            <p:spPr bwMode="auto">
              <a:xfrm>
                <a:off x="3667" y="2944"/>
                <a:ext cx="11" cy="9"/>
              </a:xfrm>
              <a:custGeom>
                <a:avLst/>
                <a:gdLst>
                  <a:gd name="T0" fmla="*/ 9 w 11"/>
                  <a:gd name="T1" fmla="*/ 9 h 9"/>
                  <a:gd name="T2" fmla="*/ 11 w 11"/>
                  <a:gd name="T3" fmla="*/ 5 h 9"/>
                  <a:gd name="T4" fmla="*/ 8 w 11"/>
                  <a:gd name="T5" fmla="*/ 1 h 9"/>
                  <a:gd name="T6" fmla="*/ 5 w 11"/>
                  <a:gd name="T7" fmla="*/ 0 h 9"/>
                  <a:gd name="T8" fmla="*/ 0 w 11"/>
                  <a:gd name="T9" fmla="*/ 2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lnTo>
                      <a:pt x="11" y="5"/>
                    </a:lnTo>
                    <a:lnTo>
                      <a:pt x="8" y="1"/>
                    </a:lnTo>
                    <a:lnTo>
                      <a:pt x="5" y="0"/>
                    </a:lnTo>
                    <a:lnTo>
                      <a:pt x="0" y="2"/>
                    </a:lnTo>
                    <a:lnTo>
                      <a:pt x="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2" name="Freeform 199">
                <a:extLst>
                  <a:ext uri="{FF2B5EF4-FFF2-40B4-BE49-F238E27FC236}">
                    <a16:creationId xmlns:a16="http://schemas.microsoft.com/office/drawing/2014/main" id="{3DDB93CA-A12A-403A-B769-BA81F9A10680}"/>
                  </a:ext>
                </a:extLst>
              </p:cNvPr>
              <p:cNvSpPr>
                <a:spLocks noChangeArrowheads="1"/>
              </p:cNvSpPr>
              <p:nvPr/>
            </p:nvSpPr>
            <p:spPr bwMode="auto">
              <a:xfrm>
                <a:off x="3530" y="2985"/>
                <a:ext cx="10" cy="11"/>
              </a:xfrm>
              <a:custGeom>
                <a:avLst/>
                <a:gdLst>
                  <a:gd name="T0" fmla="*/ 10 w 10"/>
                  <a:gd name="T1" fmla="*/ 1 h 11"/>
                  <a:gd name="T2" fmla="*/ 5 w 10"/>
                  <a:gd name="T3" fmla="*/ 0 h 11"/>
                  <a:gd name="T4" fmla="*/ 2 w 10"/>
                  <a:gd name="T5" fmla="*/ 2 h 11"/>
                  <a:gd name="T6" fmla="*/ 0 w 10"/>
                  <a:gd name="T7" fmla="*/ 6 h 11"/>
                  <a:gd name="T8" fmla="*/ 3 w 10"/>
                  <a:gd name="T9" fmla="*/ 11 h 11"/>
                  <a:gd name="T10" fmla="*/ 10 w 10"/>
                  <a:gd name="T11" fmla="*/ 1 h 11"/>
                </a:gdLst>
                <a:ahLst/>
                <a:cxnLst>
                  <a:cxn ang="0">
                    <a:pos x="T0" y="T1"/>
                  </a:cxn>
                  <a:cxn ang="0">
                    <a:pos x="T2" y="T3"/>
                  </a:cxn>
                  <a:cxn ang="0">
                    <a:pos x="T4" y="T5"/>
                  </a:cxn>
                  <a:cxn ang="0">
                    <a:pos x="T6" y="T7"/>
                  </a:cxn>
                  <a:cxn ang="0">
                    <a:pos x="T8" y="T9"/>
                  </a:cxn>
                  <a:cxn ang="0">
                    <a:pos x="T10" y="T11"/>
                  </a:cxn>
                </a:cxnLst>
                <a:rect l="0" t="0" r="r" b="b"/>
                <a:pathLst>
                  <a:path w="10" h="11">
                    <a:moveTo>
                      <a:pt x="10" y="1"/>
                    </a:moveTo>
                    <a:lnTo>
                      <a:pt x="5" y="0"/>
                    </a:lnTo>
                    <a:lnTo>
                      <a:pt x="2" y="2"/>
                    </a:lnTo>
                    <a:lnTo>
                      <a:pt x="0" y="6"/>
                    </a:lnTo>
                    <a:lnTo>
                      <a:pt x="3" y="1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3" name="Freeform 200">
                <a:extLst>
                  <a:ext uri="{FF2B5EF4-FFF2-40B4-BE49-F238E27FC236}">
                    <a16:creationId xmlns:a16="http://schemas.microsoft.com/office/drawing/2014/main" id="{2882AAA2-7D90-462F-9605-34FAFA46983A}"/>
                  </a:ext>
                </a:extLst>
              </p:cNvPr>
              <p:cNvSpPr>
                <a:spLocks noChangeArrowheads="1"/>
              </p:cNvSpPr>
              <p:nvPr/>
            </p:nvSpPr>
            <p:spPr bwMode="auto">
              <a:xfrm>
                <a:off x="3533" y="2986"/>
                <a:ext cx="111" cy="104"/>
              </a:xfrm>
              <a:custGeom>
                <a:avLst/>
                <a:gdLst>
                  <a:gd name="T0" fmla="*/ 107 w 111"/>
                  <a:gd name="T1" fmla="*/ 99 h 104"/>
                  <a:gd name="T2" fmla="*/ 111 w 111"/>
                  <a:gd name="T3" fmla="*/ 94 h 104"/>
                  <a:gd name="T4" fmla="*/ 7 w 111"/>
                  <a:gd name="T5" fmla="*/ 0 h 104"/>
                  <a:gd name="T6" fmla="*/ 0 w 111"/>
                  <a:gd name="T7" fmla="*/ 10 h 104"/>
                  <a:gd name="T8" fmla="*/ 103 w 111"/>
                  <a:gd name="T9" fmla="*/ 104 h 104"/>
                  <a:gd name="T10" fmla="*/ 107 w 111"/>
                  <a:gd name="T11" fmla="*/ 99 h 104"/>
                </a:gdLst>
                <a:ahLst/>
                <a:cxnLst>
                  <a:cxn ang="0">
                    <a:pos x="T0" y="T1"/>
                  </a:cxn>
                  <a:cxn ang="0">
                    <a:pos x="T2" y="T3"/>
                  </a:cxn>
                  <a:cxn ang="0">
                    <a:pos x="T4" y="T5"/>
                  </a:cxn>
                  <a:cxn ang="0">
                    <a:pos x="T6" y="T7"/>
                  </a:cxn>
                  <a:cxn ang="0">
                    <a:pos x="T8" y="T9"/>
                  </a:cxn>
                  <a:cxn ang="0">
                    <a:pos x="T10" y="T11"/>
                  </a:cxn>
                </a:cxnLst>
                <a:rect l="0" t="0" r="r" b="b"/>
                <a:pathLst>
                  <a:path w="111" h="104">
                    <a:moveTo>
                      <a:pt x="107" y="99"/>
                    </a:moveTo>
                    <a:lnTo>
                      <a:pt x="111" y="94"/>
                    </a:lnTo>
                    <a:lnTo>
                      <a:pt x="7" y="0"/>
                    </a:lnTo>
                    <a:lnTo>
                      <a:pt x="0" y="10"/>
                    </a:lnTo>
                    <a:lnTo>
                      <a:pt x="103" y="104"/>
                    </a:lnTo>
                    <a:lnTo>
                      <a:pt x="10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4" name="Freeform 201">
                <a:extLst>
                  <a:ext uri="{FF2B5EF4-FFF2-40B4-BE49-F238E27FC236}">
                    <a16:creationId xmlns:a16="http://schemas.microsoft.com/office/drawing/2014/main" id="{4F7BF757-F95D-4538-85E7-E57D714469F8}"/>
                  </a:ext>
                </a:extLst>
              </p:cNvPr>
              <p:cNvSpPr>
                <a:spLocks noChangeArrowheads="1"/>
              </p:cNvSpPr>
              <p:nvPr/>
            </p:nvSpPr>
            <p:spPr bwMode="auto">
              <a:xfrm>
                <a:off x="3636" y="3080"/>
                <a:ext cx="10" cy="11"/>
              </a:xfrm>
              <a:custGeom>
                <a:avLst/>
                <a:gdLst>
                  <a:gd name="T0" fmla="*/ 0 w 10"/>
                  <a:gd name="T1" fmla="*/ 10 h 11"/>
                  <a:gd name="T2" fmla="*/ 5 w 10"/>
                  <a:gd name="T3" fmla="*/ 11 h 11"/>
                  <a:gd name="T4" fmla="*/ 9 w 10"/>
                  <a:gd name="T5" fmla="*/ 8 h 11"/>
                  <a:gd name="T6" fmla="*/ 10 w 10"/>
                  <a:gd name="T7" fmla="*/ 4 h 11"/>
                  <a:gd name="T8" fmla="*/ 8 w 10"/>
                  <a:gd name="T9" fmla="*/ 0 h 11"/>
                  <a:gd name="T10" fmla="*/ 0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0" y="10"/>
                    </a:moveTo>
                    <a:lnTo>
                      <a:pt x="5" y="11"/>
                    </a:lnTo>
                    <a:lnTo>
                      <a:pt x="9" y="8"/>
                    </a:lnTo>
                    <a:lnTo>
                      <a:pt x="10" y="4"/>
                    </a:lnTo>
                    <a:lnTo>
                      <a:pt x="8"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5" name="Freeform 202">
                <a:extLst>
                  <a:ext uri="{FF2B5EF4-FFF2-40B4-BE49-F238E27FC236}">
                    <a16:creationId xmlns:a16="http://schemas.microsoft.com/office/drawing/2014/main" id="{5066D488-850C-4A6B-A90D-195022148C09}"/>
                  </a:ext>
                </a:extLst>
              </p:cNvPr>
              <p:cNvSpPr>
                <a:spLocks noChangeArrowheads="1"/>
              </p:cNvSpPr>
              <p:nvPr/>
            </p:nvSpPr>
            <p:spPr bwMode="auto">
              <a:xfrm>
                <a:off x="3571" y="2945"/>
                <a:ext cx="9" cy="11"/>
              </a:xfrm>
              <a:custGeom>
                <a:avLst/>
                <a:gdLst>
                  <a:gd name="T0" fmla="*/ 9 w 9"/>
                  <a:gd name="T1" fmla="*/ 1 h 11"/>
                  <a:gd name="T2" fmla="*/ 4 w 9"/>
                  <a:gd name="T3" fmla="*/ 0 h 11"/>
                  <a:gd name="T4" fmla="*/ 1 w 9"/>
                  <a:gd name="T5" fmla="*/ 2 h 11"/>
                  <a:gd name="T6" fmla="*/ 0 w 9"/>
                  <a:gd name="T7" fmla="*/ 6 h 11"/>
                  <a:gd name="T8" fmla="*/ 2 w 9"/>
                  <a:gd name="T9" fmla="*/ 11 h 11"/>
                  <a:gd name="T10" fmla="*/ 9 w 9"/>
                  <a:gd name="T11" fmla="*/ 1 h 11"/>
                </a:gdLst>
                <a:ahLst/>
                <a:cxnLst>
                  <a:cxn ang="0">
                    <a:pos x="T0" y="T1"/>
                  </a:cxn>
                  <a:cxn ang="0">
                    <a:pos x="T2" y="T3"/>
                  </a:cxn>
                  <a:cxn ang="0">
                    <a:pos x="T4" y="T5"/>
                  </a:cxn>
                  <a:cxn ang="0">
                    <a:pos x="T6" y="T7"/>
                  </a:cxn>
                  <a:cxn ang="0">
                    <a:pos x="T8" y="T9"/>
                  </a:cxn>
                  <a:cxn ang="0">
                    <a:pos x="T10" y="T11"/>
                  </a:cxn>
                </a:cxnLst>
                <a:rect l="0" t="0" r="r" b="b"/>
                <a:pathLst>
                  <a:path w="9" h="11">
                    <a:moveTo>
                      <a:pt x="9" y="1"/>
                    </a:moveTo>
                    <a:lnTo>
                      <a:pt x="4" y="0"/>
                    </a:lnTo>
                    <a:lnTo>
                      <a:pt x="1" y="2"/>
                    </a:lnTo>
                    <a:lnTo>
                      <a:pt x="0" y="6"/>
                    </a:lnTo>
                    <a:lnTo>
                      <a:pt x="2" y="11"/>
                    </a:lnTo>
                    <a:lnTo>
                      <a:pt x="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6" name="Freeform 203">
                <a:extLst>
                  <a:ext uri="{FF2B5EF4-FFF2-40B4-BE49-F238E27FC236}">
                    <a16:creationId xmlns:a16="http://schemas.microsoft.com/office/drawing/2014/main" id="{191242DB-31BC-42B9-9571-085CAFCD99E3}"/>
                  </a:ext>
                </a:extLst>
              </p:cNvPr>
              <p:cNvSpPr>
                <a:spLocks noChangeArrowheads="1"/>
              </p:cNvSpPr>
              <p:nvPr/>
            </p:nvSpPr>
            <p:spPr bwMode="auto">
              <a:xfrm>
                <a:off x="3573" y="2946"/>
                <a:ext cx="108" cy="100"/>
              </a:xfrm>
              <a:custGeom>
                <a:avLst/>
                <a:gdLst>
                  <a:gd name="T0" fmla="*/ 105 w 108"/>
                  <a:gd name="T1" fmla="*/ 95 h 100"/>
                  <a:gd name="T2" fmla="*/ 108 w 108"/>
                  <a:gd name="T3" fmla="*/ 90 h 100"/>
                  <a:gd name="T4" fmla="*/ 7 w 108"/>
                  <a:gd name="T5" fmla="*/ 0 h 100"/>
                  <a:gd name="T6" fmla="*/ 0 w 108"/>
                  <a:gd name="T7" fmla="*/ 10 h 100"/>
                  <a:gd name="T8" fmla="*/ 101 w 108"/>
                  <a:gd name="T9" fmla="*/ 100 h 100"/>
                  <a:gd name="T10" fmla="*/ 105 w 108"/>
                  <a:gd name="T11" fmla="*/ 95 h 100"/>
                </a:gdLst>
                <a:ahLst/>
                <a:cxnLst>
                  <a:cxn ang="0">
                    <a:pos x="T0" y="T1"/>
                  </a:cxn>
                  <a:cxn ang="0">
                    <a:pos x="T2" y="T3"/>
                  </a:cxn>
                  <a:cxn ang="0">
                    <a:pos x="T4" y="T5"/>
                  </a:cxn>
                  <a:cxn ang="0">
                    <a:pos x="T6" y="T7"/>
                  </a:cxn>
                  <a:cxn ang="0">
                    <a:pos x="T8" y="T9"/>
                  </a:cxn>
                  <a:cxn ang="0">
                    <a:pos x="T10" y="T11"/>
                  </a:cxn>
                </a:cxnLst>
                <a:rect l="0" t="0" r="r" b="b"/>
                <a:pathLst>
                  <a:path w="108" h="100">
                    <a:moveTo>
                      <a:pt x="105" y="95"/>
                    </a:moveTo>
                    <a:lnTo>
                      <a:pt x="108" y="90"/>
                    </a:lnTo>
                    <a:lnTo>
                      <a:pt x="7" y="0"/>
                    </a:lnTo>
                    <a:lnTo>
                      <a:pt x="0" y="10"/>
                    </a:lnTo>
                    <a:lnTo>
                      <a:pt x="101" y="100"/>
                    </a:lnTo>
                    <a:lnTo>
                      <a:pt x="105"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7" name="Freeform 204">
                <a:extLst>
                  <a:ext uri="{FF2B5EF4-FFF2-40B4-BE49-F238E27FC236}">
                    <a16:creationId xmlns:a16="http://schemas.microsoft.com/office/drawing/2014/main" id="{601A112F-7C2C-41A3-8BB9-E90C4F03D19A}"/>
                  </a:ext>
                </a:extLst>
              </p:cNvPr>
              <p:cNvSpPr>
                <a:spLocks noChangeArrowheads="1"/>
              </p:cNvSpPr>
              <p:nvPr/>
            </p:nvSpPr>
            <p:spPr bwMode="auto">
              <a:xfrm>
                <a:off x="3674" y="3036"/>
                <a:ext cx="10" cy="11"/>
              </a:xfrm>
              <a:custGeom>
                <a:avLst/>
                <a:gdLst>
                  <a:gd name="T0" fmla="*/ 0 w 10"/>
                  <a:gd name="T1" fmla="*/ 10 h 11"/>
                  <a:gd name="T2" fmla="*/ 5 w 10"/>
                  <a:gd name="T3" fmla="*/ 11 h 11"/>
                  <a:gd name="T4" fmla="*/ 9 w 10"/>
                  <a:gd name="T5" fmla="*/ 9 h 11"/>
                  <a:gd name="T6" fmla="*/ 10 w 10"/>
                  <a:gd name="T7" fmla="*/ 4 h 11"/>
                  <a:gd name="T8" fmla="*/ 7 w 10"/>
                  <a:gd name="T9" fmla="*/ 0 h 11"/>
                  <a:gd name="T10" fmla="*/ 0 w 10"/>
                  <a:gd name="T11" fmla="*/ 10 h 11"/>
                </a:gdLst>
                <a:ahLst/>
                <a:cxnLst>
                  <a:cxn ang="0">
                    <a:pos x="T0" y="T1"/>
                  </a:cxn>
                  <a:cxn ang="0">
                    <a:pos x="T2" y="T3"/>
                  </a:cxn>
                  <a:cxn ang="0">
                    <a:pos x="T4" y="T5"/>
                  </a:cxn>
                  <a:cxn ang="0">
                    <a:pos x="T6" y="T7"/>
                  </a:cxn>
                  <a:cxn ang="0">
                    <a:pos x="T8" y="T9"/>
                  </a:cxn>
                  <a:cxn ang="0">
                    <a:pos x="T10" y="T11"/>
                  </a:cxn>
                </a:cxnLst>
                <a:rect l="0" t="0" r="r" b="b"/>
                <a:pathLst>
                  <a:path w="10" h="11">
                    <a:moveTo>
                      <a:pt x="0" y="10"/>
                    </a:moveTo>
                    <a:lnTo>
                      <a:pt x="5" y="11"/>
                    </a:lnTo>
                    <a:lnTo>
                      <a:pt x="9" y="9"/>
                    </a:lnTo>
                    <a:lnTo>
                      <a:pt x="10" y="4"/>
                    </a:lnTo>
                    <a:lnTo>
                      <a:pt x="7"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8" name="Freeform 205">
                <a:extLst>
                  <a:ext uri="{FF2B5EF4-FFF2-40B4-BE49-F238E27FC236}">
                    <a16:creationId xmlns:a16="http://schemas.microsoft.com/office/drawing/2014/main" id="{3FA47B81-4C3D-42D9-82F2-CC1BC1AEEACE}"/>
                  </a:ext>
                </a:extLst>
              </p:cNvPr>
              <p:cNvSpPr>
                <a:spLocks noChangeArrowheads="1"/>
              </p:cNvSpPr>
              <p:nvPr/>
            </p:nvSpPr>
            <p:spPr bwMode="auto">
              <a:xfrm>
                <a:off x="3686" y="2820"/>
                <a:ext cx="9" cy="8"/>
              </a:xfrm>
              <a:custGeom>
                <a:avLst/>
                <a:gdLst>
                  <a:gd name="T0" fmla="*/ 9 w 9"/>
                  <a:gd name="T1" fmla="*/ 1 h 8"/>
                  <a:gd name="T2" fmla="*/ 5 w 9"/>
                  <a:gd name="T3" fmla="*/ 0 h 8"/>
                  <a:gd name="T4" fmla="*/ 1 w 9"/>
                  <a:gd name="T5" fmla="*/ 1 h 8"/>
                  <a:gd name="T6" fmla="*/ 0 w 9"/>
                  <a:gd name="T7" fmla="*/ 4 h 8"/>
                  <a:gd name="T8" fmla="*/ 1 w 9"/>
                  <a:gd name="T9" fmla="*/ 8 h 8"/>
                  <a:gd name="T10" fmla="*/ 9 w 9"/>
                  <a:gd name="T11" fmla="*/ 1 h 8"/>
                </a:gdLst>
                <a:ahLst/>
                <a:cxnLst>
                  <a:cxn ang="0">
                    <a:pos x="T0" y="T1"/>
                  </a:cxn>
                  <a:cxn ang="0">
                    <a:pos x="T2" y="T3"/>
                  </a:cxn>
                  <a:cxn ang="0">
                    <a:pos x="T4" y="T5"/>
                  </a:cxn>
                  <a:cxn ang="0">
                    <a:pos x="T6" y="T7"/>
                  </a:cxn>
                  <a:cxn ang="0">
                    <a:pos x="T8" y="T9"/>
                  </a:cxn>
                  <a:cxn ang="0">
                    <a:pos x="T10" y="T11"/>
                  </a:cxn>
                </a:cxnLst>
                <a:rect l="0" t="0" r="r" b="b"/>
                <a:pathLst>
                  <a:path w="9" h="8">
                    <a:moveTo>
                      <a:pt x="9" y="1"/>
                    </a:moveTo>
                    <a:lnTo>
                      <a:pt x="5" y="0"/>
                    </a:lnTo>
                    <a:lnTo>
                      <a:pt x="1" y="1"/>
                    </a:lnTo>
                    <a:lnTo>
                      <a:pt x="0" y="4"/>
                    </a:lnTo>
                    <a:lnTo>
                      <a:pt x="1" y="8"/>
                    </a:lnTo>
                    <a:lnTo>
                      <a:pt x="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89" name="Freeform 206">
                <a:extLst>
                  <a:ext uri="{FF2B5EF4-FFF2-40B4-BE49-F238E27FC236}">
                    <a16:creationId xmlns:a16="http://schemas.microsoft.com/office/drawing/2014/main" id="{5533CE03-B5D9-460A-B2D5-9B4EFA088016}"/>
                  </a:ext>
                </a:extLst>
              </p:cNvPr>
              <p:cNvSpPr>
                <a:spLocks noChangeArrowheads="1"/>
              </p:cNvSpPr>
              <p:nvPr/>
            </p:nvSpPr>
            <p:spPr bwMode="auto">
              <a:xfrm>
                <a:off x="3687" y="2821"/>
                <a:ext cx="220" cy="205"/>
              </a:xfrm>
              <a:custGeom>
                <a:avLst/>
                <a:gdLst>
                  <a:gd name="T0" fmla="*/ 216 w 220"/>
                  <a:gd name="T1" fmla="*/ 202 h 205"/>
                  <a:gd name="T2" fmla="*/ 220 w 220"/>
                  <a:gd name="T3" fmla="*/ 198 h 205"/>
                  <a:gd name="T4" fmla="*/ 8 w 220"/>
                  <a:gd name="T5" fmla="*/ 0 h 205"/>
                  <a:gd name="T6" fmla="*/ 0 w 220"/>
                  <a:gd name="T7" fmla="*/ 7 h 205"/>
                  <a:gd name="T8" fmla="*/ 212 w 220"/>
                  <a:gd name="T9" fmla="*/ 205 h 205"/>
                  <a:gd name="T10" fmla="*/ 216 w 220"/>
                  <a:gd name="T11" fmla="*/ 202 h 205"/>
                </a:gdLst>
                <a:ahLst/>
                <a:cxnLst>
                  <a:cxn ang="0">
                    <a:pos x="T0" y="T1"/>
                  </a:cxn>
                  <a:cxn ang="0">
                    <a:pos x="T2" y="T3"/>
                  </a:cxn>
                  <a:cxn ang="0">
                    <a:pos x="T4" y="T5"/>
                  </a:cxn>
                  <a:cxn ang="0">
                    <a:pos x="T6" y="T7"/>
                  </a:cxn>
                  <a:cxn ang="0">
                    <a:pos x="T8" y="T9"/>
                  </a:cxn>
                  <a:cxn ang="0">
                    <a:pos x="T10" y="T11"/>
                  </a:cxn>
                </a:cxnLst>
                <a:rect l="0" t="0" r="r" b="b"/>
                <a:pathLst>
                  <a:path w="220" h="205">
                    <a:moveTo>
                      <a:pt x="216" y="202"/>
                    </a:moveTo>
                    <a:lnTo>
                      <a:pt x="220" y="198"/>
                    </a:lnTo>
                    <a:lnTo>
                      <a:pt x="8" y="0"/>
                    </a:lnTo>
                    <a:lnTo>
                      <a:pt x="0" y="7"/>
                    </a:lnTo>
                    <a:lnTo>
                      <a:pt x="212" y="205"/>
                    </a:lnTo>
                    <a:lnTo>
                      <a:pt x="216"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0" name="Freeform 207">
                <a:extLst>
                  <a:ext uri="{FF2B5EF4-FFF2-40B4-BE49-F238E27FC236}">
                    <a16:creationId xmlns:a16="http://schemas.microsoft.com/office/drawing/2014/main" id="{E3F5F709-574D-40C2-8C43-8ACD0F5A5165}"/>
                  </a:ext>
                </a:extLst>
              </p:cNvPr>
              <p:cNvSpPr>
                <a:spLocks noChangeArrowheads="1"/>
              </p:cNvSpPr>
              <p:nvPr/>
            </p:nvSpPr>
            <p:spPr bwMode="auto">
              <a:xfrm>
                <a:off x="3899" y="3019"/>
                <a:ext cx="9" cy="9"/>
              </a:xfrm>
              <a:custGeom>
                <a:avLst/>
                <a:gdLst>
                  <a:gd name="T0" fmla="*/ 0 w 9"/>
                  <a:gd name="T1" fmla="*/ 7 h 9"/>
                  <a:gd name="T2" fmla="*/ 4 w 9"/>
                  <a:gd name="T3" fmla="*/ 9 h 9"/>
                  <a:gd name="T4" fmla="*/ 8 w 9"/>
                  <a:gd name="T5" fmla="*/ 7 h 9"/>
                  <a:gd name="T6" fmla="*/ 9 w 9"/>
                  <a:gd name="T7" fmla="*/ 4 h 9"/>
                  <a:gd name="T8" fmla="*/ 8 w 9"/>
                  <a:gd name="T9" fmla="*/ 0 h 9"/>
                  <a:gd name="T10" fmla="*/ 0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0" y="7"/>
                    </a:moveTo>
                    <a:lnTo>
                      <a:pt x="4" y="9"/>
                    </a:lnTo>
                    <a:lnTo>
                      <a:pt x="8" y="7"/>
                    </a:lnTo>
                    <a:lnTo>
                      <a:pt x="9" y="4"/>
                    </a:lnTo>
                    <a:lnTo>
                      <a:pt x="8"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1" name="Freeform 208">
                <a:extLst>
                  <a:ext uri="{FF2B5EF4-FFF2-40B4-BE49-F238E27FC236}">
                    <a16:creationId xmlns:a16="http://schemas.microsoft.com/office/drawing/2014/main" id="{A8AE6FB3-7AB8-4721-8953-82391F6EE2AA}"/>
                  </a:ext>
                </a:extLst>
              </p:cNvPr>
              <p:cNvSpPr>
                <a:spLocks noChangeArrowheads="1"/>
              </p:cNvSpPr>
              <p:nvPr/>
            </p:nvSpPr>
            <p:spPr bwMode="auto">
              <a:xfrm>
                <a:off x="3729" y="2771"/>
                <a:ext cx="8" cy="8"/>
              </a:xfrm>
              <a:custGeom>
                <a:avLst/>
                <a:gdLst>
                  <a:gd name="T0" fmla="*/ 8 w 8"/>
                  <a:gd name="T1" fmla="*/ 1 h 8"/>
                  <a:gd name="T2" fmla="*/ 5 w 8"/>
                  <a:gd name="T3" fmla="*/ 0 h 8"/>
                  <a:gd name="T4" fmla="*/ 1 w 8"/>
                  <a:gd name="T5" fmla="*/ 1 h 8"/>
                  <a:gd name="T6" fmla="*/ 0 w 8"/>
                  <a:gd name="T7" fmla="*/ 5 h 8"/>
                  <a:gd name="T8" fmla="*/ 1 w 8"/>
                  <a:gd name="T9" fmla="*/ 8 h 8"/>
                  <a:gd name="T10" fmla="*/ 8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8" y="1"/>
                    </a:moveTo>
                    <a:lnTo>
                      <a:pt x="5" y="0"/>
                    </a:lnTo>
                    <a:lnTo>
                      <a:pt x="1" y="1"/>
                    </a:lnTo>
                    <a:lnTo>
                      <a:pt x="0" y="5"/>
                    </a:lnTo>
                    <a:lnTo>
                      <a:pt x="1" y="8"/>
                    </a:ln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2" name="Freeform 209">
                <a:extLst>
                  <a:ext uri="{FF2B5EF4-FFF2-40B4-BE49-F238E27FC236}">
                    <a16:creationId xmlns:a16="http://schemas.microsoft.com/office/drawing/2014/main" id="{1EDAEB73-7ED9-4EF4-AD4F-CAA1B1100C8B}"/>
                  </a:ext>
                </a:extLst>
              </p:cNvPr>
              <p:cNvSpPr>
                <a:spLocks noChangeArrowheads="1"/>
              </p:cNvSpPr>
              <p:nvPr/>
            </p:nvSpPr>
            <p:spPr bwMode="auto">
              <a:xfrm>
                <a:off x="3730" y="2772"/>
                <a:ext cx="218" cy="207"/>
              </a:xfrm>
              <a:custGeom>
                <a:avLst/>
                <a:gdLst>
                  <a:gd name="T0" fmla="*/ 214 w 218"/>
                  <a:gd name="T1" fmla="*/ 203 h 207"/>
                  <a:gd name="T2" fmla="*/ 218 w 218"/>
                  <a:gd name="T3" fmla="*/ 200 h 207"/>
                  <a:gd name="T4" fmla="*/ 7 w 218"/>
                  <a:gd name="T5" fmla="*/ 0 h 207"/>
                  <a:gd name="T6" fmla="*/ 0 w 218"/>
                  <a:gd name="T7" fmla="*/ 7 h 207"/>
                  <a:gd name="T8" fmla="*/ 211 w 218"/>
                  <a:gd name="T9" fmla="*/ 207 h 207"/>
                  <a:gd name="T10" fmla="*/ 214 w 218"/>
                  <a:gd name="T11" fmla="*/ 203 h 207"/>
                </a:gdLst>
                <a:ahLst/>
                <a:cxnLst>
                  <a:cxn ang="0">
                    <a:pos x="T0" y="T1"/>
                  </a:cxn>
                  <a:cxn ang="0">
                    <a:pos x="T2" y="T3"/>
                  </a:cxn>
                  <a:cxn ang="0">
                    <a:pos x="T4" y="T5"/>
                  </a:cxn>
                  <a:cxn ang="0">
                    <a:pos x="T6" y="T7"/>
                  </a:cxn>
                  <a:cxn ang="0">
                    <a:pos x="T8" y="T9"/>
                  </a:cxn>
                  <a:cxn ang="0">
                    <a:pos x="T10" y="T11"/>
                  </a:cxn>
                </a:cxnLst>
                <a:rect l="0" t="0" r="r" b="b"/>
                <a:pathLst>
                  <a:path w="218" h="207">
                    <a:moveTo>
                      <a:pt x="214" y="203"/>
                    </a:moveTo>
                    <a:lnTo>
                      <a:pt x="218" y="200"/>
                    </a:lnTo>
                    <a:lnTo>
                      <a:pt x="7" y="0"/>
                    </a:lnTo>
                    <a:lnTo>
                      <a:pt x="0" y="7"/>
                    </a:lnTo>
                    <a:lnTo>
                      <a:pt x="211" y="207"/>
                    </a:lnTo>
                    <a:lnTo>
                      <a:pt x="214" y="2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3" name="Freeform 210">
                <a:extLst>
                  <a:ext uri="{FF2B5EF4-FFF2-40B4-BE49-F238E27FC236}">
                    <a16:creationId xmlns:a16="http://schemas.microsoft.com/office/drawing/2014/main" id="{E0A78EF7-C180-440A-BBFD-890C43108115}"/>
                  </a:ext>
                </a:extLst>
              </p:cNvPr>
              <p:cNvSpPr>
                <a:spLocks noChangeArrowheads="1"/>
              </p:cNvSpPr>
              <p:nvPr/>
            </p:nvSpPr>
            <p:spPr bwMode="auto">
              <a:xfrm>
                <a:off x="3941" y="2972"/>
                <a:ext cx="8" cy="8"/>
              </a:xfrm>
              <a:custGeom>
                <a:avLst/>
                <a:gdLst>
                  <a:gd name="T0" fmla="*/ 0 w 8"/>
                  <a:gd name="T1" fmla="*/ 7 h 8"/>
                  <a:gd name="T2" fmla="*/ 3 w 8"/>
                  <a:gd name="T3" fmla="*/ 8 h 8"/>
                  <a:gd name="T4" fmla="*/ 7 w 8"/>
                  <a:gd name="T5" fmla="*/ 7 h 8"/>
                  <a:gd name="T6" fmla="*/ 8 w 8"/>
                  <a:gd name="T7" fmla="*/ 3 h 8"/>
                  <a:gd name="T8" fmla="*/ 7 w 8"/>
                  <a:gd name="T9" fmla="*/ 0 h 8"/>
                  <a:gd name="T10" fmla="*/ 0 w 8"/>
                  <a:gd name="T11" fmla="*/ 7 h 8"/>
                </a:gdLst>
                <a:ahLst/>
                <a:cxnLst>
                  <a:cxn ang="0">
                    <a:pos x="T0" y="T1"/>
                  </a:cxn>
                  <a:cxn ang="0">
                    <a:pos x="T2" y="T3"/>
                  </a:cxn>
                  <a:cxn ang="0">
                    <a:pos x="T4" y="T5"/>
                  </a:cxn>
                  <a:cxn ang="0">
                    <a:pos x="T6" y="T7"/>
                  </a:cxn>
                  <a:cxn ang="0">
                    <a:pos x="T8" y="T9"/>
                  </a:cxn>
                  <a:cxn ang="0">
                    <a:pos x="T10" y="T11"/>
                  </a:cxn>
                </a:cxnLst>
                <a:rect l="0" t="0" r="r" b="b"/>
                <a:pathLst>
                  <a:path w="8" h="8">
                    <a:moveTo>
                      <a:pt x="0" y="7"/>
                    </a:moveTo>
                    <a:lnTo>
                      <a:pt x="3" y="8"/>
                    </a:lnTo>
                    <a:lnTo>
                      <a:pt x="7" y="7"/>
                    </a:lnTo>
                    <a:lnTo>
                      <a:pt x="8" y="3"/>
                    </a:lnTo>
                    <a:lnTo>
                      <a:pt x="7"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4" name="Freeform 211">
                <a:extLst>
                  <a:ext uri="{FF2B5EF4-FFF2-40B4-BE49-F238E27FC236}">
                    <a16:creationId xmlns:a16="http://schemas.microsoft.com/office/drawing/2014/main" id="{6A50F2CB-899C-4B4B-965A-BD9042CE4C16}"/>
                  </a:ext>
                </a:extLst>
              </p:cNvPr>
              <p:cNvSpPr>
                <a:spLocks noChangeArrowheads="1"/>
              </p:cNvSpPr>
              <p:nvPr/>
            </p:nvSpPr>
            <p:spPr bwMode="auto">
              <a:xfrm>
                <a:off x="3686" y="2905"/>
                <a:ext cx="11" cy="9"/>
              </a:xfrm>
              <a:custGeom>
                <a:avLst/>
                <a:gdLst>
                  <a:gd name="T0" fmla="*/ 1 w 11"/>
                  <a:gd name="T1" fmla="*/ 0 h 9"/>
                  <a:gd name="T2" fmla="*/ 0 w 11"/>
                  <a:gd name="T3" fmla="*/ 5 h 9"/>
                  <a:gd name="T4" fmla="*/ 3 w 11"/>
                  <a:gd name="T5" fmla="*/ 8 h 9"/>
                  <a:gd name="T6" fmla="*/ 7 w 11"/>
                  <a:gd name="T7" fmla="*/ 9 h 9"/>
                  <a:gd name="T8" fmla="*/ 11 w 11"/>
                  <a:gd name="T9" fmla="*/ 7 h 9"/>
                  <a:gd name="T10" fmla="*/ 1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1" y="0"/>
                    </a:moveTo>
                    <a:lnTo>
                      <a:pt x="0" y="5"/>
                    </a:lnTo>
                    <a:lnTo>
                      <a:pt x="3" y="8"/>
                    </a:lnTo>
                    <a:lnTo>
                      <a:pt x="7" y="9"/>
                    </a:lnTo>
                    <a:lnTo>
                      <a:pt x="11" y="7"/>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5" name="Freeform 212">
                <a:extLst>
                  <a:ext uri="{FF2B5EF4-FFF2-40B4-BE49-F238E27FC236}">
                    <a16:creationId xmlns:a16="http://schemas.microsoft.com/office/drawing/2014/main" id="{9A4A7A89-51B1-4475-B842-EED4E4C29D02}"/>
                  </a:ext>
                </a:extLst>
              </p:cNvPr>
              <p:cNvSpPr>
                <a:spLocks noChangeArrowheads="1"/>
              </p:cNvSpPr>
              <p:nvPr/>
            </p:nvSpPr>
            <p:spPr bwMode="auto">
              <a:xfrm>
                <a:off x="3687" y="2770"/>
                <a:ext cx="132" cy="142"/>
              </a:xfrm>
              <a:custGeom>
                <a:avLst/>
                <a:gdLst>
                  <a:gd name="T0" fmla="*/ 127 w 132"/>
                  <a:gd name="T1" fmla="*/ 3 h 142"/>
                  <a:gd name="T2" fmla="*/ 122 w 132"/>
                  <a:gd name="T3" fmla="*/ 0 h 142"/>
                  <a:gd name="T4" fmla="*/ 0 w 132"/>
                  <a:gd name="T5" fmla="*/ 135 h 142"/>
                  <a:gd name="T6" fmla="*/ 10 w 132"/>
                  <a:gd name="T7" fmla="*/ 142 h 142"/>
                  <a:gd name="T8" fmla="*/ 132 w 132"/>
                  <a:gd name="T9" fmla="*/ 7 h 142"/>
                  <a:gd name="T10" fmla="*/ 127 w 132"/>
                  <a:gd name="T11" fmla="*/ 3 h 142"/>
                </a:gdLst>
                <a:ahLst/>
                <a:cxnLst>
                  <a:cxn ang="0">
                    <a:pos x="T0" y="T1"/>
                  </a:cxn>
                  <a:cxn ang="0">
                    <a:pos x="T2" y="T3"/>
                  </a:cxn>
                  <a:cxn ang="0">
                    <a:pos x="T4" y="T5"/>
                  </a:cxn>
                  <a:cxn ang="0">
                    <a:pos x="T6" y="T7"/>
                  </a:cxn>
                  <a:cxn ang="0">
                    <a:pos x="T8" y="T9"/>
                  </a:cxn>
                  <a:cxn ang="0">
                    <a:pos x="T10" y="T11"/>
                  </a:cxn>
                </a:cxnLst>
                <a:rect l="0" t="0" r="r" b="b"/>
                <a:pathLst>
                  <a:path w="132" h="142">
                    <a:moveTo>
                      <a:pt x="127" y="3"/>
                    </a:moveTo>
                    <a:lnTo>
                      <a:pt x="122" y="0"/>
                    </a:lnTo>
                    <a:lnTo>
                      <a:pt x="0" y="135"/>
                    </a:lnTo>
                    <a:lnTo>
                      <a:pt x="10" y="142"/>
                    </a:lnTo>
                    <a:lnTo>
                      <a:pt x="132" y="7"/>
                    </a:lnTo>
                    <a:lnTo>
                      <a:pt x="12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6" name="Freeform 213">
                <a:extLst>
                  <a:ext uri="{FF2B5EF4-FFF2-40B4-BE49-F238E27FC236}">
                    <a16:creationId xmlns:a16="http://schemas.microsoft.com/office/drawing/2014/main" id="{4504F6B4-9891-4AF5-A061-C7012AEBD683}"/>
                  </a:ext>
                </a:extLst>
              </p:cNvPr>
              <p:cNvSpPr>
                <a:spLocks noChangeArrowheads="1"/>
              </p:cNvSpPr>
              <p:nvPr/>
            </p:nvSpPr>
            <p:spPr bwMode="auto">
              <a:xfrm>
                <a:off x="3809" y="2767"/>
                <a:ext cx="11" cy="10"/>
              </a:xfrm>
              <a:custGeom>
                <a:avLst/>
                <a:gdLst>
                  <a:gd name="T0" fmla="*/ 10 w 11"/>
                  <a:gd name="T1" fmla="*/ 10 h 10"/>
                  <a:gd name="T2" fmla="*/ 11 w 11"/>
                  <a:gd name="T3" fmla="*/ 5 h 10"/>
                  <a:gd name="T4" fmla="*/ 9 w 11"/>
                  <a:gd name="T5" fmla="*/ 1 h 10"/>
                  <a:gd name="T6" fmla="*/ 5 w 11"/>
                  <a:gd name="T7" fmla="*/ 0 h 10"/>
                  <a:gd name="T8" fmla="*/ 0 w 11"/>
                  <a:gd name="T9" fmla="*/ 3 h 10"/>
                  <a:gd name="T10" fmla="*/ 10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10" y="10"/>
                    </a:moveTo>
                    <a:lnTo>
                      <a:pt x="11" y="5"/>
                    </a:lnTo>
                    <a:lnTo>
                      <a:pt x="9" y="1"/>
                    </a:lnTo>
                    <a:lnTo>
                      <a:pt x="5" y="0"/>
                    </a:lnTo>
                    <a:lnTo>
                      <a:pt x="0" y="3"/>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7" name="Freeform 214">
                <a:extLst>
                  <a:ext uri="{FF2B5EF4-FFF2-40B4-BE49-F238E27FC236}">
                    <a16:creationId xmlns:a16="http://schemas.microsoft.com/office/drawing/2014/main" id="{F864C135-A142-49EA-9607-887F56FF5E6E}"/>
                  </a:ext>
                </a:extLst>
              </p:cNvPr>
              <p:cNvSpPr>
                <a:spLocks noChangeArrowheads="1"/>
              </p:cNvSpPr>
              <p:nvPr/>
            </p:nvSpPr>
            <p:spPr bwMode="auto">
              <a:xfrm>
                <a:off x="3732" y="2945"/>
                <a:ext cx="11" cy="10"/>
              </a:xfrm>
              <a:custGeom>
                <a:avLst/>
                <a:gdLst>
                  <a:gd name="T0" fmla="*/ 2 w 11"/>
                  <a:gd name="T1" fmla="*/ 0 h 10"/>
                  <a:gd name="T2" fmla="*/ 0 w 11"/>
                  <a:gd name="T3" fmla="*/ 5 h 10"/>
                  <a:gd name="T4" fmla="*/ 3 w 11"/>
                  <a:gd name="T5" fmla="*/ 8 h 10"/>
                  <a:gd name="T6" fmla="*/ 8 w 11"/>
                  <a:gd name="T7" fmla="*/ 10 h 10"/>
                  <a:gd name="T8" fmla="*/ 11 w 11"/>
                  <a:gd name="T9" fmla="*/ 7 h 10"/>
                  <a:gd name="T10" fmla="*/ 2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2" y="0"/>
                    </a:moveTo>
                    <a:lnTo>
                      <a:pt x="0" y="5"/>
                    </a:lnTo>
                    <a:lnTo>
                      <a:pt x="3" y="8"/>
                    </a:lnTo>
                    <a:lnTo>
                      <a:pt x="8" y="10"/>
                    </a:lnTo>
                    <a:lnTo>
                      <a:pt x="11" y="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8" name="Freeform 215">
                <a:extLst>
                  <a:ext uri="{FF2B5EF4-FFF2-40B4-BE49-F238E27FC236}">
                    <a16:creationId xmlns:a16="http://schemas.microsoft.com/office/drawing/2014/main" id="{5DF39EA5-5F68-44C6-9823-02629D10FECE}"/>
                  </a:ext>
                </a:extLst>
              </p:cNvPr>
              <p:cNvSpPr>
                <a:spLocks noChangeArrowheads="1"/>
              </p:cNvSpPr>
              <p:nvPr/>
            </p:nvSpPr>
            <p:spPr bwMode="auto">
              <a:xfrm>
                <a:off x="3734" y="2810"/>
                <a:ext cx="132" cy="142"/>
              </a:xfrm>
              <a:custGeom>
                <a:avLst/>
                <a:gdLst>
                  <a:gd name="T0" fmla="*/ 127 w 132"/>
                  <a:gd name="T1" fmla="*/ 3 h 142"/>
                  <a:gd name="T2" fmla="*/ 123 w 132"/>
                  <a:gd name="T3" fmla="*/ 0 h 142"/>
                  <a:gd name="T4" fmla="*/ 0 w 132"/>
                  <a:gd name="T5" fmla="*/ 135 h 142"/>
                  <a:gd name="T6" fmla="*/ 9 w 132"/>
                  <a:gd name="T7" fmla="*/ 142 h 142"/>
                  <a:gd name="T8" fmla="*/ 132 w 132"/>
                  <a:gd name="T9" fmla="*/ 7 h 142"/>
                  <a:gd name="T10" fmla="*/ 127 w 132"/>
                  <a:gd name="T11" fmla="*/ 3 h 142"/>
                </a:gdLst>
                <a:ahLst/>
                <a:cxnLst>
                  <a:cxn ang="0">
                    <a:pos x="T0" y="T1"/>
                  </a:cxn>
                  <a:cxn ang="0">
                    <a:pos x="T2" y="T3"/>
                  </a:cxn>
                  <a:cxn ang="0">
                    <a:pos x="T4" y="T5"/>
                  </a:cxn>
                  <a:cxn ang="0">
                    <a:pos x="T6" y="T7"/>
                  </a:cxn>
                  <a:cxn ang="0">
                    <a:pos x="T8" y="T9"/>
                  </a:cxn>
                  <a:cxn ang="0">
                    <a:pos x="T10" y="T11"/>
                  </a:cxn>
                </a:cxnLst>
                <a:rect l="0" t="0" r="r" b="b"/>
                <a:pathLst>
                  <a:path w="132" h="142">
                    <a:moveTo>
                      <a:pt x="127" y="3"/>
                    </a:moveTo>
                    <a:lnTo>
                      <a:pt x="123" y="0"/>
                    </a:lnTo>
                    <a:lnTo>
                      <a:pt x="0" y="135"/>
                    </a:lnTo>
                    <a:lnTo>
                      <a:pt x="9" y="142"/>
                    </a:lnTo>
                    <a:lnTo>
                      <a:pt x="132" y="7"/>
                    </a:lnTo>
                    <a:lnTo>
                      <a:pt x="12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199" name="Freeform 216">
                <a:extLst>
                  <a:ext uri="{FF2B5EF4-FFF2-40B4-BE49-F238E27FC236}">
                    <a16:creationId xmlns:a16="http://schemas.microsoft.com/office/drawing/2014/main" id="{3E4CBDF4-CF29-474E-9480-B5C3ACE7DF4A}"/>
                  </a:ext>
                </a:extLst>
              </p:cNvPr>
              <p:cNvSpPr>
                <a:spLocks noChangeArrowheads="1"/>
              </p:cNvSpPr>
              <p:nvPr/>
            </p:nvSpPr>
            <p:spPr bwMode="auto">
              <a:xfrm>
                <a:off x="3857" y="2807"/>
                <a:ext cx="11" cy="10"/>
              </a:xfrm>
              <a:custGeom>
                <a:avLst/>
                <a:gdLst>
                  <a:gd name="T0" fmla="*/ 9 w 11"/>
                  <a:gd name="T1" fmla="*/ 10 h 10"/>
                  <a:gd name="T2" fmla="*/ 11 w 11"/>
                  <a:gd name="T3" fmla="*/ 5 h 10"/>
                  <a:gd name="T4" fmla="*/ 8 w 11"/>
                  <a:gd name="T5" fmla="*/ 2 h 10"/>
                  <a:gd name="T6" fmla="*/ 4 w 11"/>
                  <a:gd name="T7" fmla="*/ 0 h 10"/>
                  <a:gd name="T8" fmla="*/ 0 w 11"/>
                  <a:gd name="T9" fmla="*/ 3 h 10"/>
                  <a:gd name="T10" fmla="*/ 9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9" y="10"/>
                    </a:moveTo>
                    <a:lnTo>
                      <a:pt x="11" y="5"/>
                    </a:lnTo>
                    <a:lnTo>
                      <a:pt x="8" y="2"/>
                    </a:lnTo>
                    <a:lnTo>
                      <a:pt x="4" y="0"/>
                    </a:lnTo>
                    <a:lnTo>
                      <a:pt x="0" y="3"/>
                    </a:lnTo>
                    <a:lnTo>
                      <a:pt x="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00" name="Freeform 217">
                <a:extLst>
                  <a:ext uri="{FF2B5EF4-FFF2-40B4-BE49-F238E27FC236}">
                    <a16:creationId xmlns:a16="http://schemas.microsoft.com/office/drawing/2014/main" id="{8FFA22CB-9268-4D31-8C15-E1A48CB3DAAF}"/>
                  </a:ext>
                </a:extLst>
              </p:cNvPr>
              <p:cNvSpPr>
                <a:spLocks noChangeArrowheads="1"/>
              </p:cNvSpPr>
              <p:nvPr/>
            </p:nvSpPr>
            <p:spPr bwMode="auto">
              <a:xfrm>
                <a:off x="3776" y="2987"/>
                <a:ext cx="11" cy="10"/>
              </a:xfrm>
              <a:custGeom>
                <a:avLst/>
                <a:gdLst>
                  <a:gd name="T0" fmla="*/ 1 w 11"/>
                  <a:gd name="T1" fmla="*/ 0 h 10"/>
                  <a:gd name="T2" fmla="*/ 0 w 11"/>
                  <a:gd name="T3" fmla="*/ 5 h 10"/>
                  <a:gd name="T4" fmla="*/ 3 w 11"/>
                  <a:gd name="T5" fmla="*/ 9 h 10"/>
                  <a:gd name="T6" fmla="*/ 8 w 11"/>
                  <a:gd name="T7" fmla="*/ 10 h 10"/>
                  <a:gd name="T8" fmla="*/ 11 w 11"/>
                  <a:gd name="T9" fmla="*/ 8 h 10"/>
                  <a:gd name="T10" fmla="*/ 1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1" y="0"/>
                    </a:moveTo>
                    <a:lnTo>
                      <a:pt x="0" y="5"/>
                    </a:lnTo>
                    <a:lnTo>
                      <a:pt x="3" y="9"/>
                    </a:lnTo>
                    <a:lnTo>
                      <a:pt x="8" y="10"/>
                    </a:lnTo>
                    <a:lnTo>
                      <a:pt x="11" y="8"/>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sp>
          <p:nvSpPr>
            <p:cNvPr id="42201" name="Freeform 218">
              <a:extLst>
                <a:ext uri="{FF2B5EF4-FFF2-40B4-BE49-F238E27FC236}">
                  <a16:creationId xmlns:a16="http://schemas.microsoft.com/office/drawing/2014/main" id="{34B21EE9-2A4E-4083-B33C-62FC90A5D081}"/>
                </a:ext>
              </a:extLst>
            </p:cNvPr>
            <p:cNvSpPr>
              <a:spLocks noChangeArrowheads="1"/>
            </p:cNvSpPr>
            <p:nvPr/>
          </p:nvSpPr>
          <p:spPr bwMode="auto">
            <a:xfrm>
              <a:off x="3777" y="2852"/>
              <a:ext cx="133" cy="143"/>
            </a:xfrm>
            <a:custGeom>
              <a:avLst/>
              <a:gdLst>
                <a:gd name="T0" fmla="*/ 128 w 133"/>
                <a:gd name="T1" fmla="*/ 4 h 143"/>
                <a:gd name="T2" fmla="*/ 123 w 133"/>
                <a:gd name="T3" fmla="*/ 0 h 143"/>
                <a:gd name="T4" fmla="*/ 0 w 133"/>
                <a:gd name="T5" fmla="*/ 135 h 143"/>
                <a:gd name="T6" fmla="*/ 10 w 133"/>
                <a:gd name="T7" fmla="*/ 143 h 143"/>
                <a:gd name="T8" fmla="*/ 133 w 133"/>
                <a:gd name="T9" fmla="*/ 8 h 143"/>
                <a:gd name="T10" fmla="*/ 128 w 133"/>
                <a:gd name="T11" fmla="*/ 4 h 143"/>
              </a:gdLst>
              <a:ahLst/>
              <a:cxnLst>
                <a:cxn ang="0">
                  <a:pos x="T0" y="T1"/>
                </a:cxn>
                <a:cxn ang="0">
                  <a:pos x="T2" y="T3"/>
                </a:cxn>
                <a:cxn ang="0">
                  <a:pos x="T4" y="T5"/>
                </a:cxn>
                <a:cxn ang="0">
                  <a:pos x="T6" y="T7"/>
                </a:cxn>
                <a:cxn ang="0">
                  <a:pos x="T8" y="T9"/>
                </a:cxn>
                <a:cxn ang="0">
                  <a:pos x="T10" y="T11"/>
                </a:cxn>
              </a:cxnLst>
              <a:rect l="0" t="0" r="r" b="b"/>
              <a:pathLst>
                <a:path w="133" h="143">
                  <a:moveTo>
                    <a:pt x="128" y="4"/>
                  </a:moveTo>
                  <a:lnTo>
                    <a:pt x="123" y="0"/>
                  </a:lnTo>
                  <a:lnTo>
                    <a:pt x="0" y="135"/>
                  </a:lnTo>
                  <a:lnTo>
                    <a:pt x="10" y="143"/>
                  </a:lnTo>
                  <a:lnTo>
                    <a:pt x="133" y="8"/>
                  </a:lnTo>
                  <a:lnTo>
                    <a:pt x="12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02" name="Freeform 219">
              <a:extLst>
                <a:ext uri="{FF2B5EF4-FFF2-40B4-BE49-F238E27FC236}">
                  <a16:creationId xmlns:a16="http://schemas.microsoft.com/office/drawing/2014/main" id="{0CD722F4-49DE-413A-8069-FD27CA8F11D6}"/>
                </a:ext>
              </a:extLst>
            </p:cNvPr>
            <p:cNvSpPr>
              <a:spLocks noChangeArrowheads="1"/>
            </p:cNvSpPr>
            <p:nvPr/>
          </p:nvSpPr>
          <p:spPr bwMode="auto">
            <a:xfrm>
              <a:off x="3900" y="2850"/>
              <a:ext cx="11" cy="10"/>
            </a:xfrm>
            <a:custGeom>
              <a:avLst/>
              <a:gdLst>
                <a:gd name="T0" fmla="*/ 10 w 11"/>
                <a:gd name="T1" fmla="*/ 10 h 10"/>
                <a:gd name="T2" fmla="*/ 11 w 11"/>
                <a:gd name="T3" fmla="*/ 5 h 10"/>
                <a:gd name="T4" fmla="*/ 9 w 11"/>
                <a:gd name="T5" fmla="*/ 1 h 10"/>
                <a:gd name="T6" fmla="*/ 5 w 11"/>
                <a:gd name="T7" fmla="*/ 0 h 10"/>
                <a:gd name="T8" fmla="*/ 0 w 11"/>
                <a:gd name="T9" fmla="*/ 2 h 10"/>
                <a:gd name="T10" fmla="*/ 10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10" y="10"/>
                  </a:moveTo>
                  <a:lnTo>
                    <a:pt x="11" y="5"/>
                  </a:lnTo>
                  <a:lnTo>
                    <a:pt x="9" y="1"/>
                  </a:lnTo>
                  <a:lnTo>
                    <a:pt x="5" y="0"/>
                  </a:lnTo>
                  <a:lnTo>
                    <a:pt x="0" y="2"/>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03" name="Freeform 220">
              <a:extLst>
                <a:ext uri="{FF2B5EF4-FFF2-40B4-BE49-F238E27FC236}">
                  <a16:creationId xmlns:a16="http://schemas.microsoft.com/office/drawing/2014/main" id="{CB7545D7-3216-44EE-9AF3-B532FA1584B6}"/>
                </a:ext>
              </a:extLst>
            </p:cNvPr>
            <p:cNvSpPr>
              <a:spLocks noChangeArrowheads="1"/>
            </p:cNvSpPr>
            <p:nvPr/>
          </p:nvSpPr>
          <p:spPr bwMode="auto">
            <a:xfrm>
              <a:off x="3820" y="3029"/>
              <a:ext cx="11" cy="10"/>
            </a:xfrm>
            <a:custGeom>
              <a:avLst/>
              <a:gdLst>
                <a:gd name="T0" fmla="*/ 1 w 11"/>
                <a:gd name="T1" fmla="*/ 0 h 10"/>
                <a:gd name="T2" fmla="*/ 0 w 11"/>
                <a:gd name="T3" fmla="*/ 5 h 10"/>
                <a:gd name="T4" fmla="*/ 3 w 11"/>
                <a:gd name="T5" fmla="*/ 8 h 10"/>
                <a:gd name="T6" fmla="*/ 7 w 11"/>
                <a:gd name="T7" fmla="*/ 10 h 10"/>
                <a:gd name="T8" fmla="*/ 11 w 11"/>
                <a:gd name="T9" fmla="*/ 7 h 10"/>
                <a:gd name="T10" fmla="*/ 1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1" y="0"/>
                  </a:moveTo>
                  <a:lnTo>
                    <a:pt x="0" y="5"/>
                  </a:lnTo>
                  <a:lnTo>
                    <a:pt x="3" y="8"/>
                  </a:lnTo>
                  <a:lnTo>
                    <a:pt x="7" y="10"/>
                  </a:lnTo>
                  <a:lnTo>
                    <a:pt x="11" y="7"/>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04" name="Freeform 221">
              <a:extLst>
                <a:ext uri="{FF2B5EF4-FFF2-40B4-BE49-F238E27FC236}">
                  <a16:creationId xmlns:a16="http://schemas.microsoft.com/office/drawing/2014/main" id="{D0F45D3B-1E01-430E-AF90-27D14F65ACB8}"/>
                </a:ext>
              </a:extLst>
            </p:cNvPr>
            <p:cNvSpPr>
              <a:spLocks noChangeArrowheads="1"/>
            </p:cNvSpPr>
            <p:nvPr/>
          </p:nvSpPr>
          <p:spPr bwMode="auto">
            <a:xfrm>
              <a:off x="3821" y="2894"/>
              <a:ext cx="133" cy="142"/>
            </a:xfrm>
            <a:custGeom>
              <a:avLst/>
              <a:gdLst>
                <a:gd name="T0" fmla="*/ 128 w 133"/>
                <a:gd name="T1" fmla="*/ 3 h 142"/>
                <a:gd name="T2" fmla="*/ 123 w 133"/>
                <a:gd name="T3" fmla="*/ 0 h 142"/>
                <a:gd name="T4" fmla="*/ 0 w 133"/>
                <a:gd name="T5" fmla="*/ 135 h 142"/>
                <a:gd name="T6" fmla="*/ 10 w 133"/>
                <a:gd name="T7" fmla="*/ 142 h 142"/>
                <a:gd name="T8" fmla="*/ 133 w 133"/>
                <a:gd name="T9" fmla="*/ 7 h 142"/>
                <a:gd name="T10" fmla="*/ 128 w 133"/>
                <a:gd name="T11" fmla="*/ 3 h 142"/>
              </a:gdLst>
              <a:ahLst/>
              <a:cxnLst>
                <a:cxn ang="0">
                  <a:pos x="T0" y="T1"/>
                </a:cxn>
                <a:cxn ang="0">
                  <a:pos x="T2" y="T3"/>
                </a:cxn>
                <a:cxn ang="0">
                  <a:pos x="T4" y="T5"/>
                </a:cxn>
                <a:cxn ang="0">
                  <a:pos x="T6" y="T7"/>
                </a:cxn>
                <a:cxn ang="0">
                  <a:pos x="T8" y="T9"/>
                </a:cxn>
                <a:cxn ang="0">
                  <a:pos x="T10" y="T11"/>
                </a:cxn>
              </a:cxnLst>
              <a:rect l="0" t="0" r="r" b="b"/>
              <a:pathLst>
                <a:path w="133" h="142">
                  <a:moveTo>
                    <a:pt x="128" y="3"/>
                  </a:moveTo>
                  <a:lnTo>
                    <a:pt x="123" y="0"/>
                  </a:lnTo>
                  <a:lnTo>
                    <a:pt x="0" y="135"/>
                  </a:lnTo>
                  <a:lnTo>
                    <a:pt x="10" y="142"/>
                  </a:lnTo>
                  <a:lnTo>
                    <a:pt x="133" y="7"/>
                  </a:lnTo>
                  <a:lnTo>
                    <a:pt x="12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05" name="Freeform 222">
              <a:extLst>
                <a:ext uri="{FF2B5EF4-FFF2-40B4-BE49-F238E27FC236}">
                  <a16:creationId xmlns:a16="http://schemas.microsoft.com/office/drawing/2014/main" id="{786199F8-A8AA-4106-B8FB-3ACCC35126CE}"/>
                </a:ext>
              </a:extLst>
            </p:cNvPr>
            <p:cNvSpPr>
              <a:spLocks noChangeArrowheads="1"/>
            </p:cNvSpPr>
            <p:nvPr/>
          </p:nvSpPr>
          <p:spPr bwMode="auto">
            <a:xfrm>
              <a:off x="3944" y="2891"/>
              <a:ext cx="11" cy="10"/>
            </a:xfrm>
            <a:custGeom>
              <a:avLst/>
              <a:gdLst>
                <a:gd name="T0" fmla="*/ 10 w 11"/>
                <a:gd name="T1" fmla="*/ 10 h 10"/>
                <a:gd name="T2" fmla="*/ 11 w 11"/>
                <a:gd name="T3" fmla="*/ 5 h 10"/>
                <a:gd name="T4" fmla="*/ 9 w 11"/>
                <a:gd name="T5" fmla="*/ 2 h 10"/>
                <a:gd name="T6" fmla="*/ 5 w 11"/>
                <a:gd name="T7" fmla="*/ 0 h 10"/>
                <a:gd name="T8" fmla="*/ 0 w 11"/>
                <a:gd name="T9" fmla="*/ 3 h 10"/>
                <a:gd name="T10" fmla="*/ 10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10" y="10"/>
                  </a:moveTo>
                  <a:lnTo>
                    <a:pt x="11" y="5"/>
                  </a:lnTo>
                  <a:lnTo>
                    <a:pt x="9" y="2"/>
                  </a:lnTo>
                  <a:lnTo>
                    <a:pt x="5" y="0"/>
                  </a:lnTo>
                  <a:lnTo>
                    <a:pt x="0" y="3"/>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06" name="Freeform 223">
              <a:extLst>
                <a:ext uri="{FF2B5EF4-FFF2-40B4-BE49-F238E27FC236}">
                  <a16:creationId xmlns:a16="http://schemas.microsoft.com/office/drawing/2014/main" id="{6C19C2A0-B8BD-4C8A-8AA0-96505C7265DD}"/>
                </a:ext>
              </a:extLst>
            </p:cNvPr>
            <p:cNvSpPr>
              <a:spLocks noChangeArrowheads="1"/>
            </p:cNvSpPr>
            <p:nvPr/>
          </p:nvSpPr>
          <p:spPr bwMode="auto">
            <a:xfrm>
              <a:off x="1733" y="2598"/>
              <a:ext cx="608" cy="899"/>
            </a:xfrm>
            <a:custGeom>
              <a:avLst/>
              <a:gdLst>
                <a:gd name="T0" fmla="*/ 228 w 608"/>
                <a:gd name="T1" fmla="*/ 10 h 899"/>
                <a:gd name="T2" fmla="*/ 195 w 608"/>
                <a:gd name="T3" fmla="*/ 37 h 899"/>
                <a:gd name="T4" fmla="*/ 174 w 608"/>
                <a:gd name="T5" fmla="*/ 71 h 899"/>
                <a:gd name="T6" fmla="*/ 134 w 608"/>
                <a:gd name="T7" fmla="*/ 99 h 899"/>
                <a:gd name="T8" fmla="*/ 93 w 608"/>
                <a:gd name="T9" fmla="*/ 125 h 899"/>
                <a:gd name="T10" fmla="*/ 65 w 608"/>
                <a:gd name="T11" fmla="*/ 157 h 899"/>
                <a:gd name="T12" fmla="*/ 39 w 608"/>
                <a:gd name="T13" fmla="*/ 190 h 899"/>
                <a:gd name="T14" fmla="*/ 23 w 608"/>
                <a:gd name="T15" fmla="*/ 233 h 899"/>
                <a:gd name="T16" fmla="*/ 14 w 608"/>
                <a:gd name="T17" fmla="*/ 274 h 899"/>
                <a:gd name="T18" fmla="*/ 10 w 608"/>
                <a:gd name="T19" fmla="*/ 315 h 899"/>
                <a:gd name="T20" fmla="*/ 26 w 608"/>
                <a:gd name="T21" fmla="*/ 355 h 899"/>
                <a:gd name="T22" fmla="*/ 31 w 608"/>
                <a:gd name="T23" fmla="*/ 391 h 899"/>
                <a:gd name="T24" fmla="*/ 45 w 608"/>
                <a:gd name="T25" fmla="*/ 426 h 899"/>
                <a:gd name="T26" fmla="*/ 60 w 608"/>
                <a:gd name="T27" fmla="*/ 466 h 899"/>
                <a:gd name="T28" fmla="*/ 65 w 608"/>
                <a:gd name="T29" fmla="*/ 512 h 899"/>
                <a:gd name="T30" fmla="*/ 70 w 608"/>
                <a:gd name="T31" fmla="*/ 567 h 899"/>
                <a:gd name="T32" fmla="*/ 94 w 608"/>
                <a:gd name="T33" fmla="*/ 619 h 899"/>
                <a:gd name="T34" fmla="*/ 128 w 608"/>
                <a:gd name="T35" fmla="*/ 652 h 899"/>
                <a:gd name="T36" fmla="*/ 168 w 608"/>
                <a:gd name="T37" fmla="*/ 684 h 899"/>
                <a:gd name="T38" fmla="*/ 205 w 608"/>
                <a:gd name="T39" fmla="*/ 719 h 899"/>
                <a:gd name="T40" fmla="*/ 249 w 608"/>
                <a:gd name="T41" fmla="*/ 745 h 899"/>
                <a:gd name="T42" fmla="*/ 297 w 608"/>
                <a:gd name="T43" fmla="*/ 769 h 899"/>
                <a:gd name="T44" fmla="*/ 333 w 608"/>
                <a:gd name="T45" fmla="*/ 782 h 899"/>
                <a:gd name="T46" fmla="*/ 370 w 608"/>
                <a:gd name="T47" fmla="*/ 801 h 899"/>
                <a:gd name="T48" fmla="*/ 418 w 608"/>
                <a:gd name="T49" fmla="*/ 823 h 899"/>
                <a:gd name="T50" fmla="*/ 460 w 608"/>
                <a:gd name="T51" fmla="*/ 841 h 899"/>
                <a:gd name="T52" fmla="*/ 502 w 608"/>
                <a:gd name="T53" fmla="*/ 844 h 899"/>
                <a:gd name="T54" fmla="*/ 541 w 608"/>
                <a:gd name="T55" fmla="*/ 871 h 899"/>
                <a:gd name="T56" fmla="*/ 574 w 608"/>
                <a:gd name="T57" fmla="*/ 899 h 899"/>
                <a:gd name="T58" fmla="*/ 608 w 608"/>
                <a:gd name="T59" fmla="*/ 852 h 899"/>
                <a:gd name="T60" fmla="*/ 577 w 608"/>
                <a:gd name="T61" fmla="*/ 858 h 899"/>
                <a:gd name="T62" fmla="*/ 542 w 608"/>
                <a:gd name="T63" fmla="*/ 843 h 899"/>
                <a:gd name="T64" fmla="*/ 510 w 608"/>
                <a:gd name="T65" fmla="*/ 816 h 899"/>
                <a:gd name="T66" fmla="*/ 480 w 608"/>
                <a:gd name="T67" fmla="*/ 805 h 899"/>
                <a:gd name="T68" fmla="*/ 457 w 608"/>
                <a:gd name="T69" fmla="*/ 787 h 899"/>
                <a:gd name="T70" fmla="*/ 424 w 608"/>
                <a:gd name="T71" fmla="*/ 763 h 899"/>
                <a:gd name="T72" fmla="*/ 381 w 608"/>
                <a:gd name="T73" fmla="*/ 745 h 899"/>
                <a:gd name="T74" fmla="*/ 346 w 608"/>
                <a:gd name="T75" fmla="*/ 734 h 899"/>
                <a:gd name="T76" fmla="*/ 301 w 608"/>
                <a:gd name="T77" fmla="*/ 731 h 899"/>
                <a:gd name="T78" fmla="*/ 261 w 608"/>
                <a:gd name="T79" fmla="*/ 711 h 899"/>
                <a:gd name="T80" fmla="*/ 227 w 608"/>
                <a:gd name="T81" fmla="*/ 687 h 899"/>
                <a:gd name="T82" fmla="*/ 200 w 608"/>
                <a:gd name="T83" fmla="*/ 664 h 899"/>
                <a:gd name="T84" fmla="*/ 176 w 608"/>
                <a:gd name="T85" fmla="*/ 634 h 899"/>
                <a:gd name="T86" fmla="*/ 155 w 608"/>
                <a:gd name="T87" fmla="*/ 610 h 899"/>
                <a:gd name="T88" fmla="*/ 129 w 608"/>
                <a:gd name="T89" fmla="*/ 572 h 899"/>
                <a:gd name="T90" fmla="*/ 129 w 608"/>
                <a:gd name="T91" fmla="*/ 528 h 899"/>
                <a:gd name="T92" fmla="*/ 134 w 608"/>
                <a:gd name="T93" fmla="*/ 487 h 899"/>
                <a:gd name="T94" fmla="*/ 122 w 608"/>
                <a:gd name="T95" fmla="*/ 447 h 899"/>
                <a:gd name="T96" fmla="*/ 99 w 608"/>
                <a:gd name="T97" fmla="*/ 416 h 899"/>
                <a:gd name="T98" fmla="*/ 71 w 608"/>
                <a:gd name="T99" fmla="*/ 382 h 899"/>
                <a:gd name="T100" fmla="*/ 40 w 608"/>
                <a:gd name="T101" fmla="*/ 341 h 899"/>
                <a:gd name="T102" fmla="*/ 66 w 608"/>
                <a:gd name="T103" fmla="*/ 267 h 899"/>
                <a:gd name="T104" fmla="*/ 88 w 608"/>
                <a:gd name="T105" fmla="*/ 224 h 899"/>
                <a:gd name="T106" fmla="*/ 96 w 608"/>
                <a:gd name="T107" fmla="*/ 183 h 899"/>
                <a:gd name="T108" fmla="*/ 120 w 608"/>
                <a:gd name="T109" fmla="*/ 145 h 899"/>
                <a:gd name="T110" fmla="*/ 172 w 608"/>
                <a:gd name="T111" fmla="*/ 122 h 899"/>
                <a:gd name="T112" fmla="*/ 201 w 608"/>
                <a:gd name="T113" fmla="*/ 89 h 899"/>
                <a:gd name="T114" fmla="*/ 234 w 608"/>
                <a:gd name="T115" fmla="*/ 68 h 899"/>
                <a:gd name="T116" fmla="*/ 256 w 608"/>
                <a:gd name="T117" fmla="*/ 45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8" h="899">
                  <a:moveTo>
                    <a:pt x="254" y="16"/>
                  </a:moveTo>
                  <a:lnTo>
                    <a:pt x="249" y="5"/>
                  </a:lnTo>
                  <a:lnTo>
                    <a:pt x="245" y="0"/>
                  </a:lnTo>
                  <a:lnTo>
                    <a:pt x="243" y="5"/>
                  </a:lnTo>
                  <a:lnTo>
                    <a:pt x="241" y="18"/>
                  </a:lnTo>
                  <a:lnTo>
                    <a:pt x="235" y="12"/>
                  </a:lnTo>
                  <a:lnTo>
                    <a:pt x="228" y="10"/>
                  </a:lnTo>
                  <a:lnTo>
                    <a:pt x="222" y="11"/>
                  </a:lnTo>
                  <a:lnTo>
                    <a:pt x="217" y="15"/>
                  </a:lnTo>
                  <a:lnTo>
                    <a:pt x="212" y="21"/>
                  </a:lnTo>
                  <a:lnTo>
                    <a:pt x="208" y="27"/>
                  </a:lnTo>
                  <a:lnTo>
                    <a:pt x="207" y="34"/>
                  </a:lnTo>
                  <a:lnTo>
                    <a:pt x="207" y="42"/>
                  </a:lnTo>
                  <a:lnTo>
                    <a:pt x="195" y="37"/>
                  </a:lnTo>
                  <a:lnTo>
                    <a:pt x="185" y="37"/>
                  </a:lnTo>
                  <a:lnTo>
                    <a:pt x="178" y="39"/>
                  </a:lnTo>
                  <a:lnTo>
                    <a:pt x="173" y="43"/>
                  </a:lnTo>
                  <a:lnTo>
                    <a:pt x="171" y="50"/>
                  </a:lnTo>
                  <a:lnTo>
                    <a:pt x="169" y="56"/>
                  </a:lnTo>
                  <a:lnTo>
                    <a:pt x="171" y="63"/>
                  </a:lnTo>
                  <a:lnTo>
                    <a:pt x="174" y="71"/>
                  </a:lnTo>
                  <a:lnTo>
                    <a:pt x="161" y="67"/>
                  </a:lnTo>
                  <a:lnTo>
                    <a:pt x="150" y="67"/>
                  </a:lnTo>
                  <a:lnTo>
                    <a:pt x="143" y="71"/>
                  </a:lnTo>
                  <a:lnTo>
                    <a:pt x="138" y="77"/>
                  </a:lnTo>
                  <a:lnTo>
                    <a:pt x="134" y="84"/>
                  </a:lnTo>
                  <a:lnTo>
                    <a:pt x="133" y="91"/>
                  </a:lnTo>
                  <a:lnTo>
                    <a:pt x="134" y="99"/>
                  </a:lnTo>
                  <a:lnTo>
                    <a:pt x="137" y="106"/>
                  </a:lnTo>
                  <a:lnTo>
                    <a:pt x="122" y="100"/>
                  </a:lnTo>
                  <a:lnTo>
                    <a:pt x="111" y="99"/>
                  </a:lnTo>
                  <a:lnTo>
                    <a:pt x="103" y="101"/>
                  </a:lnTo>
                  <a:lnTo>
                    <a:pt x="96" y="107"/>
                  </a:lnTo>
                  <a:lnTo>
                    <a:pt x="94" y="116"/>
                  </a:lnTo>
                  <a:lnTo>
                    <a:pt x="93" y="125"/>
                  </a:lnTo>
                  <a:lnTo>
                    <a:pt x="94" y="134"/>
                  </a:lnTo>
                  <a:lnTo>
                    <a:pt x="99" y="141"/>
                  </a:lnTo>
                  <a:lnTo>
                    <a:pt x="87" y="141"/>
                  </a:lnTo>
                  <a:lnTo>
                    <a:pt x="78" y="144"/>
                  </a:lnTo>
                  <a:lnTo>
                    <a:pt x="71" y="146"/>
                  </a:lnTo>
                  <a:lnTo>
                    <a:pt x="66" y="151"/>
                  </a:lnTo>
                  <a:lnTo>
                    <a:pt x="65" y="157"/>
                  </a:lnTo>
                  <a:lnTo>
                    <a:pt x="64" y="162"/>
                  </a:lnTo>
                  <a:lnTo>
                    <a:pt x="66" y="168"/>
                  </a:lnTo>
                  <a:lnTo>
                    <a:pt x="70" y="174"/>
                  </a:lnTo>
                  <a:lnTo>
                    <a:pt x="54" y="175"/>
                  </a:lnTo>
                  <a:lnTo>
                    <a:pt x="43" y="179"/>
                  </a:lnTo>
                  <a:lnTo>
                    <a:pt x="39" y="184"/>
                  </a:lnTo>
                  <a:lnTo>
                    <a:pt x="39" y="190"/>
                  </a:lnTo>
                  <a:lnTo>
                    <a:pt x="42" y="196"/>
                  </a:lnTo>
                  <a:lnTo>
                    <a:pt x="45" y="202"/>
                  </a:lnTo>
                  <a:lnTo>
                    <a:pt x="50" y="208"/>
                  </a:lnTo>
                  <a:lnTo>
                    <a:pt x="55" y="214"/>
                  </a:lnTo>
                  <a:lnTo>
                    <a:pt x="39" y="218"/>
                  </a:lnTo>
                  <a:lnTo>
                    <a:pt x="29" y="224"/>
                  </a:lnTo>
                  <a:lnTo>
                    <a:pt x="23" y="233"/>
                  </a:lnTo>
                  <a:lnTo>
                    <a:pt x="20" y="241"/>
                  </a:lnTo>
                  <a:lnTo>
                    <a:pt x="21" y="251"/>
                  </a:lnTo>
                  <a:lnTo>
                    <a:pt x="23" y="259"/>
                  </a:lnTo>
                  <a:lnTo>
                    <a:pt x="28" y="265"/>
                  </a:lnTo>
                  <a:lnTo>
                    <a:pt x="34" y="270"/>
                  </a:lnTo>
                  <a:lnTo>
                    <a:pt x="22" y="271"/>
                  </a:lnTo>
                  <a:lnTo>
                    <a:pt x="14" y="274"/>
                  </a:lnTo>
                  <a:lnTo>
                    <a:pt x="10" y="278"/>
                  </a:lnTo>
                  <a:lnTo>
                    <a:pt x="8" y="282"/>
                  </a:lnTo>
                  <a:lnTo>
                    <a:pt x="9" y="288"/>
                  </a:lnTo>
                  <a:lnTo>
                    <a:pt x="11" y="295"/>
                  </a:lnTo>
                  <a:lnTo>
                    <a:pt x="16" y="302"/>
                  </a:lnTo>
                  <a:lnTo>
                    <a:pt x="22" y="308"/>
                  </a:lnTo>
                  <a:lnTo>
                    <a:pt x="10" y="315"/>
                  </a:lnTo>
                  <a:lnTo>
                    <a:pt x="3" y="323"/>
                  </a:lnTo>
                  <a:lnTo>
                    <a:pt x="0" y="330"/>
                  </a:lnTo>
                  <a:lnTo>
                    <a:pt x="3" y="336"/>
                  </a:lnTo>
                  <a:lnTo>
                    <a:pt x="6" y="342"/>
                  </a:lnTo>
                  <a:lnTo>
                    <a:pt x="12" y="348"/>
                  </a:lnTo>
                  <a:lnTo>
                    <a:pt x="19" y="353"/>
                  </a:lnTo>
                  <a:lnTo>
                    <a:pt x="26" y="355"/>
                  </a:lnTo>
                  <a:lnTo>
                    <a:pt x="17" y="364"/>
                  </a:lnTo>
                  <a:lnTo>
                    <a:pt x="12" y="370"/>
                  </a:lnTo>
                  <a:lnTo>
                    <a:pt x="12" y="376"/>
                  </a:lnTo>
                  <a:lnTo>
                    <a:pt x="14" y="381"/>
                  </a:lnTo>
                  <a:lnTo>
                    <a:pt x="19" y="385"/>
                  </a:lnTo>
                  <a:lnTo>
                    <a:pt x="23" y="388"/>
                  </a:lnTo>
                  <a:lnTo>
                    <a:pt x="31" y="391"/>
                  </a:lnTo>
                  <a:lnTo>
                    <a:pt x="37" y="393"/>
                  </a:lnTo>
                  <a:lnTo>
                    <a:pt x="26" y="404"/>
                  </a:lnTo>
                  <a:lnTo>
                    <a:pt x="21" y="411"/>
                  </a:lnTo>
                  <a:lnTo>
                    <a:pt x="22" y="417"/>
                  </a:lnTo>
                  <a:lnTo>
                    <a:pt x="28" y="421"/>
                  </a:lnTo>
                  <a:lnTo>
                    <a:pt x="36" y="423"/>
                  </a:lnTo>
                  <a:lnTo>
                    <a:pt x="45" y="426"/>
                  </a:lnTo>
                  <a:lnTo>
                    <a:pt x="54" y="427"/>
                  </a:lnTo>
                  <a:lnTo>
                    <a:pt x="62" y="430"/>
                  </a:lnTo>
                  <a:lnTo>
                    <a:pt x="51" y="442"/>
                  </a:lnTo>
                  <a:lnTo>
                    <a:pt x="47" y="450"/>
                  </a:lnTo>
                  <a:lnTo>
                    <a:pt x="48" y="458"/>
                  </a:lnTo>
                  <a:lnTo>
                    <a:pt x="53" y="462"/>
                  </a:lnTo>
                  <a:lnTo>
                    <a:pt x="60" y="466"/>
                  </a:lnTo>
                  <a:lnTo>
                    <a:pt x="68" y="467"/>
                  </a:lnTo>
                  <a:lnTo>
                    <a:pt x="78" y="470"/>
                  </a:lnTo>
                  <a:lnTo>
                    <a:pt x="85" y="471"/>
                  </a:lnTo>
                  <a:lnTo>
                    <a:pt x="73" y="483"/>
                  </a:lnTo>
                  <a:lnTo>
                    <a:pt x="66" y="493"/>
                  </a:lnTo>
                  <a:lnTo>
                    <a:pt x="64" y="504"/>
                  </a:lnTo>
                  <a:lnTo>
                    <a:pt x="65" y="512"/>
                  </a:lnTo>
                  <a:lnTo>
                    <a:pt x="68" y="520"/>
                  </a:lnTo>
                  <a:lnTo>
                    <a:pt x="75" y="524"/>
                  </a:lnTo>
                  <a:lnTo>
                    <a:pt x="82" y="528"/>
                  </a:lnTo>
                  <a:lnTo>
                    <a:pt x="88" y="529"/>
                  </a:lnTo>
                  <a:lnTo>
                    <a:pt x="76" y="543"/>
                  </a:lnTo>
                  <a:lnTo>
                    <a:pt x="71" y="556"/>
                  </a:lnTo>
                  <a:lnTo>
                    <a:pt x="70" y="567"/>
                  </a:lnTo>
                  <a:lnTo>
                    <a:pt x="72" y="578"/>
                  </a:lnTo>
                  <a:lnTo>
                    <a:pt x="78" y="585"/>
                  </a:lnTo>
                  <a:lnTo>
                    <a:pt x="85" y="593"/>
                  </a:lnTo>
                  <a:lnTo>
                    <a:pt x="94" y="596"/>
                  </a:lnTo>
                  <a:lnTo>
                    <a:pt x="103" y="597"/>
                  </a:lnTo>
                  <a:lnTo>
                    <a:pt x="98" y="608"/>
                  </a:lnTo>
                  <a:lnTo>
                    <a:pt x="94" y="619"/>
                  </a:lnTo>
                  <a:lnTo>
                    <a:pt x="94" y="629"/>
                  </a:lnTo>
                  <a:lnTo>
                    <a:pt x="95" y="638"/>
                  </a:lnTo>
                  <a:lnTo>
                    <a:pt x="100" y="644"/>
                  </a:lnTo>
                  <a:lnTo>
                    <a:pt x="107" y="646"/>
                  </a:lnTo>
                  <a:lnTo>
                    <a:pt x="118" y="646"/>
                  </a:lnTo>
                  <a:lnTo>
                    <a:pt x="132" y="641"/>
                  </a:lnTo>
                  <a:lnTo>
                    <a:pt x="128" y="652"/>
                  </a:lnTo>
                  <a:lnTo>
                    <a:pt x="128" y="663"/>
                  </a:lnTo>
                  <a:lnTo>
                    <a:pt x="131" y="670"/>
                  </a:lnTo>
                  <a:lnTo>
                    <a:pt x="137" y="677"/>
                  </a:lnTo>
                  <a:lnTo>
                    <a:pt x="144" y="681"/>
                  </a:lnTo>
                  <a:lnTo>
                    <a:pt x="152" y="684"/>
                  </a:lnTo>
                  <a:lnTo>
                    <a:pt x="161" y="685"/>
                  </a:lnTo>
                  <a:lnTo>
                    <a:pt x="168" y="684"/>
                  </a:lnTo>
                  <a:lnTo>
                    <a:pt x="167" y="700"/>
                  </a:lnTo>
                  <a:lnTo>
                    <a:pt x="168" y="709"/>
                  </a:lnTo>
                  <a:lnTo>
                    <a:pt x="173" y="717"/>
                  </a:lnTo>
                  <a:lnTo>
                    <a:pt x="179" y="720"/>
                  </a:lnTo>
                  <a:lnTo>
                    <a:pt x="188" y="722"/>
                  </a:lnTo>
                  <a:lnTo>
                    <a:pt x="196" y="720"/>
                  </a:lnTo>
                  <a:lnTo>
                    <a:pt x="205" y="719"/>
                  </a:lnTo>
                  <a:lnTo>
                    <a:pt x="212" y="717"/>
                  </a:lnTo>
                  <a:lnTo>
                    <a:pt x="212" y="731"/>
                  </a:lnTo>
                  <a:lnTo>
                    <a:pt x="216" y="741"/>
                  </a:lnTo>
                  <a:lnTo>
                    <a:pt x="222" y="746"/>
                  </a:lnTo>
                  <a:lnTo>
                    <a:pt x="229" y="748"/>
                  </a:lnTo>
                  <a:lnTo>
                    <a:pt x="238" y="747"/>
                  </a:lnTo>
                  <a:lnTo>
                    <a:pt x="249" y="745"/>
                  </a:lnTo>
                  <a:lnTo>
                    <a:pt x="260" y="742"/>
                  </a:lnTo>
                  <a:lnTo>
                    <a:pt x="272" y="740"/>
                  </a:lnTo>
                  <a:lnTo>
                    <a:pt x="274" y="748"/>
                  </a:lnTo>
                  <a:lnTo>
                    <a:pt x="278" y="757"/>
                  </a:lnTo>
                  <a:lnTo>
                    <a:pt x="283" y="763"/>
                  </a:lnTo>
                  <a:lnTo>
                    <a:pt x="289" y="768"/>
                  </a:lnTo>
                  <a:lnTo>
                    <a:pt x="297" y="769"/>
                  </a:lnTo>
                  <a:lnTo>
                    <a:pt x="306" y="768"/>
                  </a:lnTo>
                  <a:lnTo>
                    <a:pt x="316" y="762"/>
                  </a:lnTo>
                  <a:lnTo>
                    <a:pt x="327" y="752"/>
                  </a:lnTo>
                  <a:lnTo>
                    <a:pt x="327" y="759"/>
                  </a:lnTo>
                  <a:lnTo>
                    <a:pt x="328" y="768"/>
                  </a:lnTo>
                  <a:lnTo>
                    <a:pt x="329" y="775"/>
                  </a:lnTo>
                  <a:lnTo>
                    <a:pt x="333" y="782"/>
                  </a:lnTo>
                  <a:lnTo>
                    <a:pt x="338" y="787"/>
                  </a:lnTo>
                  <a:lnTo>
                    <a:pt x="344" y="788"/>
                  </a:lnTo>
                  <a:lnTo>
                    <a:pt x="353" y="786"/>
                  </a:lnTo>
                  <a:lnTo>
                    <a:pt x="364" y="778"/>
                  </a:lnTo>
                  <a:lnTo>
                    <a:pt x="366" y="785"/>
                  </a:lnTo>
                  <a:lnTo>
                    <a:pt x="368" y="792"/>
                  </a:lnTo>
                  <a:lnTo>
                    <a:pt x="370" y="801"/>
                  </a:lnTo>
                  <a:lnTo>
                    <a:pt x="374" y="807"/>
                  </a:lnTo>
                  <a:lnTo>
                    <a:pt x="380" y="812"/>
                  </a:lnTo>
                  <a:lnTo>
                    <a:pt x="389" y="814"/>
                  </a:lnTo>
                  <a:lnTo>
                    <a:pt x="400" y="812"/>
                  </a:lnTo>
                  <a:lnTo>
                    <a:pt x="414" y="807"/>
                  </a:lnTo>
                  <a:lnTo>
                    <a:pt x="415" y="814"/>
                  </a:lnTo>
                  <a:lnTo>
                    <a:pt x="418" y="823"/>
                  </a:lnTo>
                  <a:lnTo>
                    <a:pt x="420" y="832"/>
                  </a:lnTo>
                  <a:lnTo>
                    <a:pt x="424" y="840"/>
                  </a:lnTo>
                  <a:lnTo>
                    <a:pt x="429" y="844"/>
                  </a:lnTo>
                  <a:lnTo>
                    <a:pt x="436" y="846"/>
                  </a:lnTo>
                  <a:lnTo>
                    <a:pt x="446" y="843"/>
                  </a:lnTo>
                  <a:lnTo>
                    <a:pt x="458" y="836"/>
                  </a:lnTo>
                  <a:lnTo>
                    <a:pt x="460" y="841"/>
                  </a:lnTo>
                  <a:lnTo>
                    <a:pt x="462" y="847"/>
                  </a:lnTo>
                  <a:lnTo>
                    <a:pt x="464" y="853"/>
                  </a:lnTo>
                  <a:lnTo>
                    <a:pt x="468" y="858"/>
                  </a:lnTo>
                  <a:lnTo>
                    <a:pt x="473" y="861"/>
                  </a:lnTo>
                  <a:lnTo>
                    <a:pt x="480" y="860"/>
                  </a:lnTo>
                  <a:lnTo>
                    <a:pt x="490" y="855"/>
                  </a:lnTo>
                  <a:lnTo>
                    <a:pt x="502" y="844"/>
                  </a:lnTo>
                  <a:lnTo>
                    <a:pt x="501" y="855"/>
                  </a:lnTo>
                  <a:lnTo>
                    <a:pt x="503" y="865"/>
                  </a:lnTo>
                  <a:lnTo>
                    <a:pt x="508" y="871"/>
                  </a:lnTo>
                  <a:lnTo>
                    <a:pt x="515" y="876"/>
                  </a:lnTo>
                  <a:lnTo>
                    <a:pt x="523" y="877"/>
                  </a:lnTo>
                  <a:lnTo>
                    <a:pt x="532" y="876"/>
                  </a:lnTo>
                  <a:lnTo>
                    <a:pt x="541" y="871"/>
                  </a:lnTo>
                  <a:lnTo>
                    <a:pt x="549" y="863"/>
                  </a:lnTo>
                  <a:lnTo>
                    <a:pt x="547" y="872"/>
                  </a:lnTo>
                  <a:lnTo>
                    <a:pt x="548" y="882"/>
                  </a:lnTo>
                  <a:lnTo>
                    <a:pt x="553" y="889"/>
                  </a:lnTo>
                  <a:lnTo>
                    <a:pt x="559" y="894"/>
                  </a:lnTo>
                  <a:lnTo>
                    <a:pt x="566" y="898"/>
                  </a:lnTo>
                  <a:lnTo>
                    <a:pt x="574" y="899"/>
                  </a:lnTo>
                  <a:lnTo>
                    <a:pt x="580" y="897"/>
                  </a:lnTo>
                  <a:lnTo>
                    <a:pt x="585" y="892"/>
                  </a:lnTo>
                  <a:lnTo>
                    <a:pt x="591" y="881"/>
                  </a:lnTo>
                  <a:lnTo>
                    <a:pt x="597" y="871"/>
                  </a:lnTo>
                  <a:lnTo>
                    <a:pt x="603" y="863"/>
                  </a:lnTo>
                  <a:lnTo>
                    <a:pt x="608" y="854"/>
                  </a:lnTo>
                  <a:lnTo>
                    <a:pt x="608" y="852"/>
                  </a:lnTo>
                  <a:lnTo>
                    <a:pt x="604" y="853"/>
                  </a:lnTo>
                  <a:lnTo>
                    <a:pt x="598" y="857"/>
                  </a:lnTo>
                  <a:lnTo>
                    <a:pt x="591" y="861"/>
                  </a:lnTo>
                  <a:lnTo>
                    <a:pt x="585" y="865"/>
                  </a:lnTo>
                  <a:lnTo>
                    <a:pt x="579" y="866"/>
                  </a:lnTo>
                  <a:lnTo>
                    <a:pt x="576" y="864"/>
                  </a:lnTo>
                  <a:lnTo>
                    <a:pt x="577" y="858"/>
                  </a:lnTo>
                  <a:lnTo>
                    <a:pt x="579" y="850"/>
                  </a:lnTo>
                  <a:lnTo>
                    <a:pt x="576" y="844"/>
                  </a:lnTo>
                  <a:lnTo>
                    <a:pt x="571" y="841"/>
                  </a:lnTo>
                  <a:lnTo>
                    <a:pt x="564" y="840"/>
                  </a:lnTo>
                  <a:lnTo>
                    <a:pt x="557" y="838"/>
                  </a:lnTo>
                  <a:lnTo>
                    <a:pt x="549" y="841"/>
                  </a:lnTo>
                  <a:lnTo>
                    <a:pt x="542" y="843"/>
                  </a:lnTo>
                  <a:lnTo>
                    <a:pt x="536" y="847"/>
                  </a:lnTo>
                  <a:lnTo>
                    <a:pt x="537" y="836"/>
                  </a:lnTo>
                  <a:lnTo>
                    <a:pt x="536" y="827"/>
                  </a:lnTo>
                  <a:lnTo>
                    <a:pt x="532" y="820"/>
                  </a:lnTo>
                  <a:lnTo>
                    <a:pt x="526" y="816"/>
                  </a:lnTo>
                  <a:lnTo>
                    <a:pt x="519" y="815"/>
                  </a:lnTo>
                  <a:lnTo>
                    <a:pt x="510" y="816"/>
                  </a:lnTo>
                  <a:lnTo>
                    <a:pt x="503" y="820"/>
                  </a:lnTo>
                  <a:lnTo>
                    <a:pt x="495" y="826"/>
                  </a:lnTo>
                  <a:lnTo>
                    <a:pt x="498" y="815"/>
                  </a:lnTo>
                  <a:lnTo>
                    <a:pt x="497" y="808"/>
                  </a:lnTo>
                  <a:lnTo>
                    <a:pt x="493" y="804"/>
                  </a:lnTo>
                  <a:lnTo>
                    <a:pt x="487" y="804"/>
                  </a:lnTo>
                  <a:lnTo>
                    <a:pt x="480" y="805"/>
                  </a:lnTo>
                  <a:lnTo>
                    <a:pt x="473" y="810"/>
                  </a:lnTo>
                  <a:lnTo>
                    <a:pt x="467" y="815"/>
                  </a:lnTo>
                  <a:lnTo>
                    <a:pt x="462" y="821"/>
                  </a:lnTo>
                  <a:lnTo>
                    <a:pt x="465" y="809"/>
                  </a:lnTo>
                  <a:lnTo>
                    <a:pt x="465" y="799"/>
                  </a:lnTo>
                  <a:lnTo>
                    <a:pt x="462" y="792"/>
                  </a:lnTo>
                  <a:lnTo>
                    <a:pt x="457" y="787"/>
                  </a:lnTo>
                  <a:lnTo>
                    <a:pt x="450" y="785"/>
                  </a:lnTo>
                  <a:lnTo>
                    <a:pt x="442" y="785"/>
                  </a:lnTo>
                  <a:lnTo>
                    <a:pt x="435" y="786"/>
                  </a:lnTo>
                  <a:lnTo>
                    <a:pt x="429" y="790"/>
                  </a:lnTo>
                  <a:lnTo>
                    <a:pt x="431" y="779"/>
                  </a:lnTo>
                  <a:lnTo>
                    <a:pt x="429" y="770"/>
                  </a:lnTo>
                  <a:lnTo>
                    <a:pt x="424" y="763"/>
                  </a:lnTo>
                  <a:lnTo>
                    <a:pt x="415" y="759"/>
                  </a:lnTo>
                  <a:lnTo>
                    <a:pt x="407" y="757"/>
                  </a:lnTo>
                  <a:lnTo>
                    <a:pt x="397" y="758"/>
                  </a:lnTo>
                  <a:lnTo>
                    <a:pt x="389" y="760"/>
                  </a:lnTo>
                  <a:lnTo>
                    <a:pt x="383" y="767"/>
                  </a:lnTo>
                  <a:lnTo>
                    <a:pt x="383" y="754"/>
                  </a:lnTo>
                  <a:lnTo>
                    <a:pt x="381" y="745"/>
                  </a:lnTo>
                  <a:lnTo>
                    <a:pt x="376" y="739"/>
                  </a:lnTo>
                  <a:lnTo>
                    <a:pt x="370" y="736"/>
                  </a:lnTo>
                  <a:lnTo>
                    <a:pt x="363" y="736"/>
                  </a:lnTo>
                  <a:lnTo>
                    <a:pt x="356" y="737"/>
                  </a:lnTo>
                  <a:lnTo>
                    <a:pt x="350" y="741"/>
                  </a:lnTo>
                  <a:lnTo>
                    <a:pt x="345" y="746"/>
                  </a:lnTo>
                  <a:lnTo>
                    <a:pt x="346" y="734"/>
                  </a:lnTo>
                  <a:lnTo>
                    <a:pt x="344" y="725"/>
                  </a:lnTo>
                  <a:lnTo>
                    <a:pt x="339" y="720"/>
                  </a:lnTo>
                  <a:lnTo>
                    <a:pt x="331" y="718"/>
                  </a:lnTo>
                  <a:lnTo>
                    <a:pt x="323" y="718"/>
                  </a:lnTo>
                  <a:lnTo>
                    <a:pt x="314" y="720"/>
                  </a:lnTo>
                  <a:lnTo>
                    <a:pt x="307" y="725"/>
                  </a:lnTo>
                  <a:lnTo>
                    <a:pt x="301" y="731"/>
                  </a:lnTo>
                  <a:lnTo>
                    <a:pt x="297" y="722"/>
                  </a:lnTo>
                  <a:lnTo>
                    <a:pt x="294" y="714"/>
                  </a:lnTo>
                  <a:lnTo>
                    <a:pt x="288" y="709"/>
                  </a:lnTo>
                  <a:lnTo>
                    <a:pt x="280" y="706"/>
                  </a:lnTo>
                  <a:lnTo>
                    <a:pt x="274" y="706"/>
                  </a:lnTo>
                  <a:lnTo>
                    <a:pt x="267" y="707"/>
                  </a:lnTo>
                  <a:lnTo>
                    <a:pt x="261" y="711"/>
                  </a:lnTo>
                  <a:lnTo>
                    <a:pt x="256" y="717"/>
                  </a:lnTo>
                  <a:lnTo>
                    <a:pt x="257" y="706"/>
                  </a:lnTo>
                  <a:lnTo>
                    <a:pt x="255" y="697"/>
                  </a:lnTo>
                  <a:lnTo>
                    <a:pt x="250" y="691"/>
                  </a:lnTo>
                  <a:lnTo>
                    <a:pt x="244" y="687"/>
                  </a:lnTo>
                  <a:lnTo>
                    <a:pt x="235" y="686"/>
                  </a:lnTo>
                  <a:lnTo>
                    <a:pt x="227" y="687"/>
                  </a:lnTo>
                  <a:lnTo>
                    <a:pt x="217" y="692"/>
                  </a:lnTo>
                  <a:lnTo>
                    <a:pt x="207" y="698"/>
                  </a:lnTo>
                  <a:lnTo>
                    <a:pt x="212" y="686"/>
                  </a:lnTo>
                  <a:lnTo>
                    <a:pt x="212" y="678"/>
                  </a:lnTo>
                  <a:lnTo>
                    <a:pt x="210" y="670"/>
                  </a:lnTo>
                  <a:lnTo>
                    <a:pt x="206" y="666"/>
                  </a:lnTo>
                  <a:lnTo>
                    <a:pt x="200" y="664"/>
                  </a:lnTo>
                  <a:lnTo>
                    <a:pt x="193" y="663"/>
                  </a:lnTo>
                  <a:lnTo>
                    <a:pt x="187" y="664"/>
                  </a:lnTo>
                  <a:lnTo>
                    <a:pt x="180" y="667"/>
                  </a:lnTo>
                  <a:lnTo>
                    <a:pt x="184" y="656"/>
                  </a:lnTo>
                  <a:lnTo>
                    <a:pt x="184" y="647"/>
                  </a:lnTo>
                  <a:lnTo>
                    <a:pt x="180" y="640"/>
                  </a:lnTo>
                  <a:lnTo>
                    <a:pt x="176" y="634"/>
                  </a:lnTo>
                  <a:lnTo>
                    <a:pt x="168" y="629"/>
                  </a:lnTo>
                  <a:lnTo>
                    <a:pt x="161" y="628"/>
                  </a:lnTo>
                  <a:lnTo>
                    <a:pt x="152" y="628"/>
                  </a:lnTo>
                  <a:lnTo>
                    <a:pt x="145" y="632"/>
                  </a:lnTo>
                  <a:lnTo>
                    <a:pt x="149" y="625"/>
                  </a:lnTo>
                  <a:lnTo>
                    <a:pt x="152" y="617"/>
                  </a:lnTo>
                  <a:lnTo>
                    <a:pt x="155" y="610"/>
                  </a:lnTo>
                  <a:lnTo>
                    <a:pt x="156" y="602"/>
                  </a:lnTo>
                  <a:lnTo>
                    <a:pt x="154" y="596"/>
                  </a:lnTo>
                  <a:lnTo>
                    <a:pt x="149" y="593"/>
                  </a:lnTo>
                  <a:lnTo>
                    <a:pt x="139" y="593"/>
                  </a:lnTo>
                  <a:lnTo>
                    <a:pt x="124" y="596"/>
                  </a:lnTo>
                  <a:lnTo>
                    <a:pt x="131" y="583"/>
                  </a:lnTo>
                  <a:lnTo>
                    <a:pt x="129" y="572"/>
                  </a:lnTo>
                  <a:lnTo>
                    <a:pt x="124" y="563"/>
                  </a:lnTo>
                  <a:lnTo>
                    <a:pt x="116" y="560"/>
                  </a:lnTo>
                  <a:lnTo>
                    <a:pt x="127" y="554"/>
                  </a:lnTo>
                  <a:lnTo>
                    <a:pt x="133" y="548"/>
                  </a:lnTo>
                  <a:lnTo>
                    <a:pt x="135" y="542"/>
                  </a:lnTo>
                  <a:lnTo>
                    <a:pt x="134" y="534"/>
                  </a:lnTo>
                  <a:lnTo>
                    <a:pt x="129" y="528"/>
                  </a:lnTo>
                  <a:lnTo>
                    <a:pt x="123" y="523"/>
                  </a:lnTo>
                  <a:lnTo>
                    <a:pt x="117" y="518"/>
                  </a:lnTo>
                  <a:lnTo>
                    <a:pt x="110" y="516"/>
                  </a:lnTo>
                  <a:lnTo>
                    <a:pt x="122" y="510"/>
                  </a:lnTo>
                  <a:lnTo>
                    <a:pt x="129" y="504"/>
                  </a:lnTo>
                  <a:lnTo>
                    <a:pt x="134" y="495"/>
                  </a:lnTo>
                  <a:lnTo>
                    <a:pt x="134" y="487"/>
                  </a:lnTo>
                  <a:lnTo>
                    <a:pt x="132" y="479"/>
                  </a:lnTo>
                  <a:lnTo>
                    <a:pt x="128" y="473"/>
                  </a:lnTo>
                  <a:lnTo>
                    <a:pt x="122" y="469"/>
                  </a:lnTo>
                  <a:lnTo>
                    <a:pt x="116" y="466"/>
                  </a:lnTo>
                  <a:lnTo>
                    <a:pt x="122" y="460"/>
                  </a:lnTo>
                  <a:lnTo>
                    <a:pt x="124" y="453"/>
                  </a:lnTo>
                  <a:lnTo>
                    <a:pt x="122" y="447"/>
                  </a:lnTo>
                  <a:lnTo>
                    <a:pt x="118" y="439"/>
                  </a:lnTo>
                  <a:lnTo>
                    <a:pt x="112" y="433"/>
                  </a:lnTo>
                  <a:lnTo>
                    <a:pt x="104" y="430"/>
                  </a:lnTo>
                  <a:lnTo>
                    <a:pt x="96" y="427"/>
                  </a:lnTo>
                  <a:lnTo>
                    <a:pt x="89" y="428"/>
                  </a:lnTo>
                  <a:lnTo>
                    <a:pt x="96" y="422"/>
                  </a:lnTo>
                  <a:lnTo>
                    <a:pt x="99" y="416"/>
                  </a:lnTo>
                  <a:lnTo>
                    <a:pt x="98" y="410"/>
                  </a:lnTo>
                  <a:lnTo>
                    <a:pt x="94" y="404"/>
                  </a:lnTo>
                  <a:lnTo>
                    <a:pt x="89" y="399"/>
                  </a:lnTo>
                  <a:lnTo>
                    <a:pt x="82" y="394"/>
                  </a:lnTo>
                  <a:lnTo>
                    <a:pt x="75" y="392"/>
                  </a:lnTo>
                  <a:lnTo>
                    <a:pt x="66" y="391"/>
                  </a:lnTo>
                  <a:lnTo>
                    <a:pt x="71" y="382"/>
                  </a:lnTo>
                  <a:lnTo>
                    <a:pt x="71" y="374"/>
                  </a:lnTo>
                  <a:lnTo>
                    <a:pt x="68" y="364"/>
                  </a:lnTo>
                  <a:lnTo>
                    <a:pt x="65" y="355"/>
                  </a:lnTo>
                  <a:lnTo>
                    <a:pt x="59" y="348"/>
                  </a:lnTo>
                  <a:lnTo>
                    <a:pt x="51" y="343"/>
                  </a:lnTo>
                  <a:lnTo>
                    <a:pt x="45" y="341"/>
                  </a:lnTo>
                  <a:lnTo>
                    <a:pt x="40" y="341"/>
                  </a:lnTo>
                  <a:lnTo>
                    <a:pt x="57" y="331"/>
                  </a:lnTo>
                  <a:lnTo>
                    <a:pt x="62" y="319"/>
                  </a:lnTo>
                  <a:lnTo>
                    <a:pt x="59" y="307"/>
                  </a:lnTo>
                  <a:lnTo>
                    <a:pt x="51" y="297"/>
                  </a:lnTo>
                  <a:lnTo>
                    <a:pt x="68" y="288"/>
                  </a:lnTo>
                  <a:lnTo>
                    <a:pt x="71" y="278"/>
                  </a:lnTo>
                  <a:lnTo>
                    <a:pt x="66" y="267"/>
                  </a:lnTo>
                  <a:lnTo>
                    <a:pt x="57" y="256"/>
                  </a:lnTo>
                  <a:lnTo>
                    <a:pt x="70" y="256"/>
                  </a:lnTo>
                  <a:lnTo>
                    <a:pt x="79" y="252"/>
                  </a:lnTo>
                  <a:lnTo>
                    <a:pt x="85" y="247"/>
                  </a:lnTo>
                  <a:lnTo>
                    <a:pt x="89" y="240"/>
                  </a:lnTo>
                  <a:lnTo>
                    <a:pt x="89" y="231"/>
                  </a:lnTo>
                  <a:lnTo>
                    <a:pt x="88" y="224"/>
                  </a:lnTo>
                  <a:lnTo>
                    <a:pt x="85" y="218"/>
                  </a:lnTo>
                  <a:lnTo>
                    <a:pt x="81" y="214"/>
                  </a:lnTo>
                  <a:lnTo>
                    <a:pt x="95" y="208"/>
                  </a:lnTo>
                  <a:lnTo>
                    <a:pt x="99" y="195"/>
                  </a:lnTo>
                  <a:lnTo>
                    <a:pt x="94" y="183"/>
                  </a:lnTo>
                  <a:lnTo>
                    <a:pt x="84" y="177"/>
                  </a:lnTo>
                  <a:lnTo>
                    <a:pt x="96" y="183"/>
                  </a:lnTo>
                  <a:lnTo>
                    <a:pt x="106" y="184"/>
                  </a:lnTo>
                  <a:lnTo>
                    <a:pt x="112" y="181"/>
                  </a:lnTo>
                  <a:lnTo>
                    <a:pt x="117" y="175"/>
                  </a:lnTo>
                  <a:lnTo>
                    <a:pt x="120" y="168"/>
                  </a:lnTo>
                  <a:lnTo>
                    <a:pt x="121" y="161"/>
                  </a:lnTo>
                  <a:lnTo>
                    <a:pt x="121" y="152"/>
                  </a:lnTo>
                  <a:lnTo>
                    <a:pt x="120" y="145"/>
                  </a:lnTo>
                  <a:lnTo>
                    <a:pt x="133" y="145"/>
                  </a:lnTo>
                  <a:lnTo>
                    <a:pt x="141" y="135"/>
                  </a:lnTo>
                  <a:lnTo>
                    <a:pt x="144" y="124"/>
                  </a:lnTo>
                  <a:lnTo>
                    <a:pt x="145" y="118"/>
                  </a:lnTo>
                  <a:lnTo>
                    <a:pt x="156" y="123"/>
                  </a:lnTo>
                  <a:lnTo>
                    <a:pt x="165" y="124"/>
                  </a:lnTo>
                  <a:lnTo>
                    <a:pt x="172" y="122"/>
                  </a:lnTo>
                  <a:lnTo>
                    <a:pt x="177" y="117"/>
                  </a:lnTo>
                  <a:lnTo>
                    <a:pt x="179" y="111"/>
                  </a:lnTo>
                  <a:lnTo>
                    <a:pt x="182" y="104"/>
                  </a:lnTo>
                  <a:lnTo>
                    <a:pt x="183" y="97"/>
                  </a:lnTo>
                  <a:lnTo>
                    <a:pt x="183" y="91"/>
                  </a:lnTo>
                  <a:lnTo>
                    <a:pt x="195" y="94"/>
                  </a:lnTo>
                  <a:lnTo>
                    <a:pt x="201" y="89"/>
                  </a:lnTo>
                  <a:lnTo>
                    <a:pt x="205" y="79"/>
                  </a:lnTo>
                  <a:lnTo>
                    <a:pt x="207" y="68"/>
                  </a:lnTo>
                  <a:lnTo>
                    <a:pt x="212" y="69"/>
                  </a:lnTo>
                  <a:lnTo>
                    <a:pt x="218" y="71"/>
                  </a:lnTo>
                  <a:lnTo>
                    <a:pt x="223" y="71"/>
                  </a:lnTo>
                  <a:lnTo>
                    <a:pt x="229" y="71"/>
                  </a:lnTo>
                  <a:lnTo>
                    <a:pt x="234" y="68"/>
                  </a:lnTo>
                  <a:lnTo>
                    <a:pt x="236" y="65"/>
                  </a:lnTo>
                  <a:lnTo>
                    <a:pt x="238" y="60"/>
                  </a:lnTo>
                  <a:lnTo>
                    <a:pt x="236" y="51"/>
                  </a:lnTo>
                  <a:lnTo>
                    <a:pt x="246" y="55"/>
                  </a:lnTo>
                  <a:lnTo>
                    <a:pt x="252" y="55"/>
                  </a:lnTo>
                  <a:lnTo>
                    <a:pt x="256" y="52"/>
                  </a:lnTo>
                  <a:lnTo>
                    <a:pt x="256" y="45"/>
                  </a:lnTo>
                  <a:lnTo>
                    <a:pt x="255" y="37"/>
                  </a:lnTo>
                  <a:lnTo>
                    <a:pt x="255" y="29"/>
                  </a:lnTo>
                  <a:lnTo>
                    <a:pt x="254" y="23"/>
                  </a:lnTo>
                  <a:lnTo>
                    <a:pt x="254" y="16"/>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07" name="Freeform 224">
              <a:extLst>
                <a:ext uri="{FF2B5EF4-FFF2-40B4-BE49-F238E27FC236}">
                  <a16:creationId xmlns:a16="http://schemas.microsoft.com/office/drawing/2014/main" id="{774247AF-2A6E-4688-B258-D3CBF7A87B3D}"/>
                </a:ext>
              </a:extLst>
            </p:cNvPr>
            <p:cNvSpPr>
              <a:spLocks noChangeArrowheads="1"/>
            </p:cNvSpPr>
            <p:nvPr/>
          </p:nvSpPr>
          <p:spPr bwMode="auto">
            <a:xfrm>
              <a:off x="1968" y="2592"/>
              <a:ext cx="25" cy="29"/>
            </a:xfrm>
            <a:custGeom>
              <a:avLst/>
              <a:gdLst>
                <a:gd name="T0" fmla="*/ 1 w 25"/>
                <a:gd name="T1" fmla="*/ 28 h 29"/>
                <a:gd name="T2" fmla="*/ 12 w 25"/>
                <a:gd name="T3" fmla="*/ 24 h 29"/>
                <a:gd name="T4" fmla="*/ 14 w 25"/>
                <a:gd name="T5" fmla="*/ 12 h 29"/>
                <a:gd name="T6" fmla="*/ 10 w 25"/>
                <a:gd name="T7" fmla="*/ 12 h 29"/>
                <a:gd name="T8" fmla="*/ 9 w 25"/>
                <a:gd name="T9" fmla="*/ 13 h 29"/>
                <a:gd name="T10" fmla="*/ 12 w 25"/>
                <a:gd name="T11" fmla="*/ 23 h 29"/>
                <a:gd name="T12" fmla="*/ 25 w 25"/>
                <a:gd name="T13" fmla="*/ 21 h 29"/>
                <a:gd name="T14" fmla="*/ 19 w 25"/>
                <a:gd name="T15" fmla="*/ 9 h 29"/>
                <a:gd name="T16" fmla="*/ 10 w 25"/>
                <a:gd name="T17" fmla="*/ 0 h 29"/>
                <a:gd name="T18" fmla="*/ 1 w 25"/>
                <a:gd name="T19" fmla="*/ 10 h 29"/>
                <a:gd name="T20" fmla="*/ 0 w 25"/>
                <a:gd name="T21" fmla="*/ 24 h 29"/>
                <a:gd name="T22" fmla="*/ 11 w 25"/>
                <a:gd name="T23" fmla="*/ 21 h 29"/>
                <a:gd name="T24" fmla="*/ 0 w 25"/>
                <a:gd name="T25" fmla="*/ 24 h 29"/>
                <a:gd name="T26" fmla="*/ 3 w 25"/>
                <a:gd name="T27" fmla="*/ 28 h 29"/>
                <a:gd name="T28" fmla="*/ 6 w 25"/>
                <a:gd name="T29" fmla="*/ 29 h 29"/>
                <a:gd name="T30" fmla="*/ 10 w 25"/>
                <a:gd name="T31" fmla="*/ 28 h 29"/>
                <a:gd name="T32" fmla="*/ 12 w 25"/>
                <a:gd name="T33" fmla="*/ 24 h 29"/>
                <a:gd name="T34" fmla="*/ 1 w 25"/>
                <a:gd name="T3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9">
                  <a:moveTo>
                    <a:pt x="1" y="28"/>
                  </a:moveTo>
                  <a:lnTo>
                    <a:pt x="12" y="24"/>
                  </a:lnTo>
                  <a:lnTo>
                    <a:pt x="14" y="12"/>
                  </a:lnTo>
                  <a:lnTo>
                    <a:pt x="10" y="12"/>
                  </a:lnTo>
                  <a:lnTo>
                    <a:pt x="9" y="13"/>
                  </a:lnTo>
                  <a:lnTo>
                    <a:pt x="12" y="23"/>
                  </a:lnTo>
                  <a:lnTo>
                    <a:pt x="25" y="21"/>
                  </a:lnTo>
                  <a:lnTo>
                    <a:pt x="19" y="9"/>
                  </a:lnTo>
                  <a:lnTo>
                    <a:pt x="10" y="0"/>
                  </a:lnTo>
                  <a:lnTo>
                    <a:pt x="1" y="10"/>
                  </a:lnTo>
                  <a:lnTo>
                    <a:pt x="0" y="24"/>
                  </a:lnTo>
                  <a:lnTo>
                    <a:pt x="11" y="21"/>
                  </a:lnTo>
                  <a:lnTo>
                    <a:pt x="0" y="24"/>
                  </a:lnTo>
                  <a:lnTo>
                    <a:pt x="3" y="28"/>
                  </a:lnTo>
                  <a:lnTo>
                    <a:pt x="6" y="29"/>
                  </a:lnTo>
                  <a:lnTo>
                    <a:pt x="10" y="28"/>
                  </a:lnTo>
                  <a:lnTo>
                    <a:pt x="12" y="24"/>
                  </a:lnTo>
                  <a:lnTo>
                    <a:pt x="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08" name="Freeform 225">
              <a:extLst>
                <a:ext uri="{FF2B5EF4-FFF2-40B4-BE49-F238E27FC236}">
                  <a16:creationId xmlns:a16="http://schemas.microsoft.com/office/drawing/2014/main" id="{623E72AA-FA20-42DF-9D87-968E8316DB34}"/>
                </a:ext>
              </a:extLst>
            </p:cNvPr>
            <p:cNvSpPr>
              <a:spLocks noChangeArrowheads="1"/>
            </p:cNvSpPr>
            <p:nvPr/>
          </p:nvSpPr>
          <p:spPr bwMode="auto">
            <a:xfrm>
              <a:off x="1934" y="2602"/>
              <a:ext cx="45" cy="42"/>
            </a:xfrm>
            <a:custGeom>
              <a:avLst/>
              <a:gdLst>
                <a:gd name="T0" fmla="*/ 4 w 45"/>
                <a:gd name="T1" fmla="*/ 42 h 42"/>
                <a:gd name="T2" fmla="*/ 12 w 45"/>
                <a:gd name="T3" fmla="*/ 36 h 42"/>
                <a:gd name="T4" fmla="*/ 12 w 45"/>
                <a:gd name="T5" fmla="*/ 30 h 42"/>
                <a:gd name="T6" fmla="*/ 14 w 45"/>
                <a:gd name="T7" fmla="*/ 24 h 42"/>
                <a:gd name="T8" fmla="*/ 16 w 45"/>
                <a:gd name="T9" fmla="*/ 20 h 42"/>
                <a:gd name="T10" fmla="*/ 20 w 45"/>
                <a:gd name="T11" fmla="*/ 14 h 42"/>
                <a:gd name="T12" fmla="*/ 23 w 45"/>
                <a:gd name="T13" fmla="*/ 13 h 42"/>
                <a:gd name="T14" fmla="*/ 27 w 45"/>
                <a:gd name="T15" fmla="*/ 12 h 42"/>
                <a:gd name="T16" fmla="*/ 32 w 45"/>
                <a:gd name="T17" fmla="*/ 13 h 42"/>
                <a:gd name="T18" fmla="*/ 35 w 45"/>
                <a:gd name="T19" fmla="*/ 18 h 42"/>
                <a:gd name="T20" fmla="*/ 45 w 45"/>
                <a:gd name="T21" fmla="*/ 11 h 42"/>
                <a:gd name="T22" fmla="*/ 37 w 45"/>
                <a:gd name="T23" fmla="*/ 3 h 42"/>
                <a:gd name="T24" fmla="*/ 27 w 45"/>
                <a:gd name="T25" fmla="*/ 0 h 42"/>
                <a:gd name="T26" fmla="*/ 18 w 45"/>
                <a:gd name="T27" fmla="*/ 1 h 42"/>
                <a:gd name="T28" fmla="*/ 12 w 45"/>
                <a:gd name="T29" fmla="*/ 7 h 42"/>
                <a:gd name="T30" fmla="*/ 6 w 45"/>
                <a:gd name="T31" fmla="*/ 13 h 42"/>
                <a:gd name="T32" fmla="*/ 1 w 45"/>
                <a:gd name="T33" fmla="*/ 22 h 42"/>
                <a:gd name="T34" fmla="*/ 0 w 45"/>
                <a:gd name="T35" fmla="*/ 30 h 42"/>
                <a:gd name="T36" fmla="*/ 0 w 45"/>
                <a:gd name="T37" fmla="*/ 39 h 42"/>
                <a:gd name="T38" fmla="*/ 9 w 45"/>
                <a:gd name="T39" fmla="*/ 33 h 42"/>
                <a:gd name="T40" fmla="*/ 0 w 45"/>
                <a:gd name="T41" fmla="*/ 39 h 42"/>
                <a:gd name="T42" fmla="*/ 3 w 45"/>
                <a:gd name="T43" fmla="*/ 42 h 42"/>
                <a:gd name="T44" fmla="*/ 7 w 45"/>
                <a:gd name="T45" fmla="*/ 42 h 42"/>
                <a:gd name="T46" fmla="*/ 11 w 45"/>
                <a:gd name="T47" fmla="*/ 41 h 42"/>
                <a:gd name="T48" fmla="*/ 12 w 45"/>
                <a:gd name="T49" fmla="*/ 36 h 42"/>
                <a:gd name="T50" fmla="*/ 4 w 45"/>
                <a:gd name="T5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2">
                  <a:moveTo>
                    <a:pt x="4" y="42"/>
                  </a:moveTo>
                  <a:lnTo>
                    <a:pt x="12" y="36"/>
                  </a:lnTo>
                  <a:lnTo>
                    <a:pt x="12" y="30"/>
                  </a:lnTo>
                  <a:lnTo>
                    <a:pt x="14" y="24"/>
                  </a:lnTo>
                  <a:lnTo>
                    <a:pt x="16" y="20"/>
                  </a:lnTo>
                  <a:lnTo>
                    <a:pt x="20" y="14"/>
                  </a:lnTo>
                  <a:lnTo>
                    <a:pt x="23" y="13"/>
                  </a:lnTo>
                  <a:lnTo>
                    <a:pt x="27" y="12"/>
                  </a:lnTo>
                  <a:lnTo>
                    <a:pt x="32" y="13"/>
                  </a:lnTo>
                  <a:lnTo>
                    <a:pt x="35" y="18"/>
                  </a:lnTo>
                  <a:lnTo>
                    <a:pt x="45" y="11"/>
                  </a:lnTo>
                  <a:lnTo>
                    <a:pt x="37" y="3"/>
                  </a:lnTo>
                  <a:lnTo>
                    <a:pt x="27" y="0"/>
                  </a:lnTo>
                  <a:lnTo>
                    <a:pt x="18" y="1"/>
                  </a:lnTo>
                  <a:lnTo>
                    <a:pt x="12" y="7"/>
                  </a:lnTo>
                  <a:lnTo>
                    <a:pt x="6" y="13"/>
                  </a:lnTo>
                  <a:lnTo>
                    <a:pt x="1" y="22"/>
                  </a:lnTo>
                  <a:lnTo>
                    <a:pt x="0" y="30"/>
                  </a:lnTo>
                  <a:lnTo>
                    <a:pt x="0" y="39"/>
                  </a:lnTo>
                  <a:lnTo>
                    <a:pt x="9" y="33"/>
                  </a:lnTo>
                  <a:lnTo>
                    <a:pt x="0" y="39"/>
                  </a:lnTo>
                  <a:lnTo>
                    <a:pt x="3" y="42"/>
                  </a:lnTo>
                  <a:lnTo>
                    <a:pt x="7" y="42"/>
                  </a:lnTo>
                  <a:lnTo>
                    <a:pt x="11" y="41"/>
                  </a:lnTo>
                  <a:lnTo>
                    <a:pt x="12" y="36"/>
                  </a:lnTo>
                  <a:lnTo>
                    <a:pt x="4"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09" name="Freeform 226">
              <a:extLst>
                <a:ext uri="{FF2B5EF4-FFF2-40B4-BE49-F238E27FC236}">
                  <a16:creationId xmlns:a16="http://schemas.microsoft.com/office/drawing/2014/main" id="{2243E14B-B141-4E9B-8BA9-012112464221}"/>
                </a:ext>
              </a:extLst>
            </p:cNvPr>
            <p:cNvSpPr>
              <a:spLocks noChangeArrowheads="1"/>
            </p:cNvSpPr>
            <p:nvPr/>
          </p:nvSpPr>
          <p:spPr bwMode="auto">
            <a:xfrm>
              <a:off x="1896" y="2629"/>
              <a:ext cx="47" cy="46"/>
            </a:xfrm>
            <a:custGeom>
              <a:avLst/>
              <a:gdLst>
                <a:gd name="T0" fmla="*/ 10 w 47"/>
                <a:gd name="T1" fmla="*/ 46 h 46"/>
                <a:gd name="T2" fmla="*/ 16 w 47"/>
                <a:gd name="T3" fmla="*/ 37 h 46"/>
                <a:gd name="T4" fmla="*/ 14 w 47"/>
                <a:gd name="T5" fmla="*/ 31 h 46"/>
                <a:gd name="T6" fmla="*/ 13 w 47"/>
                <a:gd name="T7" fmla="*/ 25 h 46"/>
                <a:gd name="T8" fmla="*/ 14 w 47"/>
                <a:gd name="T9" fmla="*/ 20 h 46"/>
                <a:gd name="T10" fmla="*/ 15 w 47"/>
                <a:gd name="T11" fmla="*/ 15 h 46"/>
                <a:gd name="T12" fmla="*/ 17 w 47"/>
                <a:gd name="T13" fmla="*/ 13 h 46"/>
                <a:gd name="T14" fmla="*/ 22 w 47"/>
                <a:gd name="T15" fmla="*/ 12 h 46"/>
                <a:gd name="T16" fmla="*/ 31 w 47"/>
                <a:gd name="T17" fmla="*/ 12 h 46"/>
                <a:gd name="T18" fmla="*/ 42 w 47"/>
                <a:gd name="T19" fmla="*/ 15 h 46"/>
                <a:gd name="T20" fmla="*/ 47 w 47"/>
                <a:gd name="T21" fmla="*/ 6 h 46"/>
                <a:gd name="T22" fmla="*/ 33 w 47"/>
                <a:gd name="T23" fmla="*/ 0 h 46"/>
                <a:gd name="T24" fmla="*/ 22 w 47"/>
                <a:gd name="T25" fmla="*/ 0 h 46"/>
                <a:gd name="T26" fmla="*/ 13 w 47"/>
                <a:gd name="T27" fmla="*/ 3 h 46"/>
                <a:gd name="T28" fmla="*/ 5 w 47"/>
                <a:gd name="T29" fmla="*/ 8 h 46"/>
                <a:gd name="T30" fmla="*/ 2 w 47"/>
                <a:gd name="T31" fmla="*/ 18 h 46"/>
                <a:gd name="T32" fmla="*/ 0 w 47"/>
                <a:gd name="T33" fmla="*/ 25 h 46"/>
                <a:gd name="T34" fmla="*/ 2 w 47"/>
                <a:gd name="T35" fmla="*/ 34 h 46"/>
                <a:gd name="T36" fmla="*/ 6 w 47"/>
                <a:gd name="T37" fmla="*/ 42 h 46"/>
                <a:gd name="T38" fmla="*/ 13 w 47"/>
                <a:gd name="T39" fmla="*/ 34 h 46"/>
                <a:gd name="T40" fmla="*/ 6 w 47"/>
                <a:gd name="T41" fmla="*/ 42 h 46"/>
                <a:gd name="T42" fmla="*/ 9 w 47"/>
                <a:gd name="T43" fmla="*/ 45 h 46"/>
                <a:gd name="T44" fmla="*/ 14 w 47"/>
                <a:gd name="T45" fmla="*/ 45 h 46"/>
                <a:gd name="T46" fmla="*/ 16 w 47"/>
                <a:gd name="T47" fmla="*/ 41 h 46"/>
                <a:gd name="T48" fmla="*/ 16 w 47"/>
                <a:gd name="T49" fmla="*/ 37 h 46"/>
                <a:gd name="T50" fmla="*/ 10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10" y="46"/>
                  </a:moveTo>
                  <a:lnTo>
                    <a:pt x="16" y="37"/>
                  </a:lnTo>
                  <a:lnTo>
                    <a:pt x="14" y="31"/>
                  </a:lnTo>
                  <a:lnTo>
                    <a:pt x="13" y="25"/>
                  </a:lnTo>
                  <a:lnTo>
                    <a:pt x="14" y="20"/>
                  </a:lnTo>
                  <a:lnTo>
                    <a:pt x="15" y="15"/>
                  </a:lnTo>
                  <a:lnTo>
                    <a:pt x="17" y="13"/>
                  </a:lnTo>
                  <a:lnTo>
                    <a:pt x="22" y="12"/>
                  </a:lnTo>
                  <a:lnTo>
                    <a:pt x="31" y="12"/>
                  </a:lnTo>
                  <a:lnTo>
                    <a:pt x="42" y="15"/>
                  </a:lnTo>
                  <a:lnTo>
                    <a:pt x="47" y="6"/>
                  </a:lnTo>
                  <a:lnTo>
                    <a:pt x="33" y="0"/>
                  </a:lnTo>
                  <a:lnTo>
                    <a:pt x="22" y="0"/>
                  </a:lnTo>
                  <a:lnTo>
                    <a:pt x="13" y="3"/>
                  </a:lnTo>
                  <a:lnTo>
                    <a:pt x="5" y="8"/>
                  </a:lnTo>
                  <a:lnTo>
                    <a:pt x="2" y="18"/>
                  </a:lnTo>
                  <a:lnTo>
                    <a:pt x="0" y="25"/>
                  </a:lnTo>
                  <a:lnTo>
                    <a:pt x="2" y="34"/>
                  </a:lnTo>
                  <a:lnTo>
                    <a:pt x="6" y="42"/>
                  </a:lnTo>
                  <a:lnTo>
                    <a:pt x="13" y="34"/>
                  </a:lnTo>
                  <a:lnTo>
                    <a:pt x="6" y="42"/>
                  </a:lnTo>
                  <a:lnTo>
                    <a:pt x="9" y="45"/>
                  </a:lnTo>
                  <a:lnTo>
                    <a:pt x="14" y="45"/>
                  </a:lnTo>
                  <a:lnTo>
                    <a:pt x="16" y="41"/>
                  </a:lnTo>
                  <a:lnTo>
                    <a:pt x="16" y="37"/>
                  </a:lnTo>
                  <a:lnTo>
                    <a:pt x="1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0" name="Freeform 227">
              <a:extLst>
                <a:ext uri="{FF2B5EF4-FFF2-40B4-BE49-F238E27FC236}">
                  <a16:creationId xmlns:a16="http://schemas.microsoft.com/office/drawing/2014/main" id="{153DF578-8CFA-4A39-8C1D-3DD55ED30BFB}"/>
                </a:ext>
              </a:extLst>
            </p:cNvPr>
            <p:cNvSpPr>
              <a:spLocks noChangeArrowheads="1"/>
            </p:cNvSpPr>
            <p:nvPr/>
          </p:nvSpPr>
          <p:spPr bwMode="auto">
            <a:xfrm>
              <a:off x="1860" y="2659"/>
              <a:ext cx="49" cy="50"/>
            </a:xfrm>
            <a:custGeom>
              <a:avLst/>
              <a:gdLst>
                <a:gd name="T0" fmla="*/ 7 w 49"/>
                <a:gd name="T1" fmla="*/ 50 h 50"/>
                <a:gd name="T2" fmla="*/ 14 w 49"/>
                <a:gd name="T3" fmla="*/ 43 h 50"/>
                <a:gd name="T4" fmla="*/ 13 w 49"/>
                <a:gd name="T5" fmla="*/ 36 h 50"/>
                <a:gd name="T6" fmla="*/ 12 w 49"/>
                <a:gd name="T7" fmla="*/ 30 h 50"/>
                <a:gd name="T8" fmla="*/ 13 w 49"/>
                <a:gd name="T9" fmla="*/ 24 h 50"/>
                <a:gd name="T10" fmla="*/ 16 w 49"/>
                <a:gd name="T11" fmla="*/ 18 h 50"/>
                <a:gd name="T12" fmla="*/ 19 w 49"/>
                <a:gd name="T13" fmla="*/ 15 h 50"/>
                <a:gd name="T14" fmla="*/ 24 w 49"/>
                <a:gd name="T15" fmla="*/ 12 h 50"/>
                <a:gd name="T16" fmla="*/ 34 w 49"/>
                <a:gd name="T17" fmla="*/ 12 h 50"/>
                <a:gd name="T18" fmla="*/ 46 w 49"/>
                <a:gd name="T19" fmla="*/ 16 h 50"/>
                <a:gd name="T20" fmla="*/ 49 w 49"/>
                <a:gd name="T21" fmla="*/ 4 h 50"/>
                <a:gd name="T22" fmla="*/ 34 w 49"/>
                <a:gd name="T23" fmla="*/ 0 h 50"/>
                <a:gd name="T24" fmla="*/ 22 w 49"/>
                <a:gd name="T25" fmla="*/ 0 h 50"/>
                <a:gd name="T26" fmla="*/ 12 w 49"/>
                <a:gd name="T27" fmla="*/ 5 h 50"/>
                <a:gd name="T28" fmla="*/ 6 w 49"/>
                <a:gd name="T29" fmla="*/ 13 h 50"/>
                <a:gd name="T30" fmla="*/ 1 w 49"/>
                <a:gd name="T31" fmla="*/ 22 h 50"/>
                <a:gd name="T32" fmla="*/ 0 w 49"/>
                <a:gd name="T33" fmla="*/ 30 h 50"/>
                <a:gd name="T34" fmla="*/ 1 w 49"/>
                <a:gd name="T35" fmla="*/ 39 h 50"/>
                <a:gd name="T36" fmla="*/ 5 w 49"/>
                <a:gd name="T37" fmla="*/ 47 h 50"/>
                <a:gd name="T38" fmla="*/ 12 w 49"/>
                <a:gd name="T39" fmla="*/ 40 h 50"/>
                <a:gd name="T40" fmla="*/ 5 w 49"/>
                <a:gd name="T41" fmla="*/ 47 h 50"/>
                <a:gd name="T42" fmla="*/ 7 w 49"/>
                <a:gd name="T43" fmla="*/ 50 h 50"/>
                <a:gd name="T44" fmla="*/ 12 w 49"/>
                <a:gd name="T45" fmla="*/ 50 h 50"/>
                <a:gd name="T46" fmla="*/ 14 w 49"/>
                <a:gd name="T47" fmla="*/ 46 h 50"/>
                <a:gd name="T48" fmla="*/ 14 w 49"/>
                <a:gd name="T49" fmla="*/ 43 h 50"/>
                <a:gd name="T50" fmla="*/ 7 w 49"/>
                <a:gd name="T5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0">
                  <a:moveTo>
                    <a:pt x="7" y="50"/>
                  </a:moveTo>
                  <a:lnTo>
                    <a:pt x="14" y="43"/>
                  </a:lnTo>
                  <a:lnTo>
                    <a:pt x="13" y="36"/>
                  </a:lnTo>
                  <a:lnTo>
                    <a:pt x="12" y="30"/>
                  </a:lnTo>
                  <a:lnTo>
                    <a:pt x="13" y="24"/>
                  </a:lnTo>
                  <a:lnTo>
                    <a:pt x="16" y="18"/>
                  </a:lnTo>
                  <a:lnTo>
                    <a:pt x="19" y="15"/>
                  </a:lnTo>
                  <a:lnTo>
                    <a:pt x="24" y="12"/>
                  </a:lnTo>
                  <a:lnTo>
                    <a:pt x="34" y="12"/>
                  </a:lnTo>
                  <a:lnTo>
                    <a:pt x="46" y="16"/>
                  </a:lnTo>
                  <a:lnTo>
                    <a:pt x="49" y="4"/>
                  </a:lnTo>
                  <a:lnTo>
                    <a:pt x="34" y="0"/>
                  </a:lnTo>
                  <a:lnTo>
                    <a:pt x="22" y="0"/>
                  </a:lnTo>
                  <a:lnTo>
                    <a:pt x="12" y="5"/>
                  </a:lnTo>
                  <a:lnTo>
                    <a:pt x="6" y="13"/>
                  </a:lnTo>
                  <a:lnTo>
                    <a:pt x="1" y="22"/>
                  </a:lnTo>
                  <a:lnTo>
                    <a:pt x="0" y="30"/>
                  </a:lnTo>
                  <a:lnTo>
                    <a:pt x="1" y="39"/>
                  </a:lnTo>
                  <a:lnTo>
                    <a:pt x="5" y="47"/>
                  </a:lnTo>
                  <a:lnTo>
                    <a:pt x="12" y="40"/>
                  </a:lnTo>
                  <a:lnTo>
                    <a:pt x="5" y="47"/>
                  </a:lnTo>
                  <a:lnTo>
                    <a:pt x="7" y="50"/>
                  </a:lnTo>
                  <a:lnTo>
                    <a:pt x="12" y="50"/>
                  </a:lnTo>
                  <a:lnTo>
                    <a:pt x="14" y="46"/>
                  </a:lnTo>
                  <a:lnTo>
                    <a:pt x="14" y="43"/>
                  </a:lnTo>
                  <a:lnTo>
                    <a:pt x="7"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1" name="Freeform 228">
              <a:extLst>
                <a:ext uri="{FF2B5EF4-FFF2-40B4-BE49-F238E27FC236}">
                  <a16:creationId xmlns:a16="http://schemas.microsoft.com/office/drawing/2014/main" id="{E896F9A2-DF06-4B76-8472-9AB7CB0DF46E}"/>
                </a:ext>
              </a:extLst>
            </p:cNvPr>
            <p:cNvSpPr>
              <a:spLocks noChangeArrowheads="1"/>
            </p:cNvSpPr>
            <p:nvPr/>
          </p:nvSpPr>
          <p:spPr bwMode="auto">
            <a:xfrm>
              <a:off x="1820" y="2691"/>
              <a:ext cx="52" cy="54"/>
            </a:xfrm>
            <a:custGeom>
              <a:avLst/>
              <a:gdLst>
                <a:gd name="T0" fmla="*/ 12 w 52"/>
                <a:gd name="T1" fmla="*/ 54 h 54"/>
                <a:gd name="T2" fmla="*/ 17 w 52"/>
                <a:gd name="T3" fmla="*/ 45 h 54"/>
                <a:gd name="T4" fmla="*/ 13 w 52"/>
                <a:gd name="T5" fmla="*/ 40 h 54"/>
                <a:gd name="T6" fmla="*/ 12 w 52"/>
                <a:gd name="T7" fmla="*/ 32 h 54"/>
                <a:gd name="T8" fmla="*/ 13 w 52"/>
                <a:gd name="T9" fmla="*/ 24 h 54"/>
                <a:gd name="T10" fmla="*/ 14 w 52"/>
                <a:gd name="T11" fmla="*/ 17 h 54"/>
                <a:gd name="T12" fmla="*/ 18 w 52"/>
                <a:gd name="T13" fmla="*/ 13 h 54"/>
                <a:gd name="T14" fmla="*/ 24 w 52"/>
                <a:gd name="T15" fmla="*/ 12 h 54"/>
                <a:gd name="T16" fmla="*/ 34 w 52"/>
                <a:gd name="T17" fmla="*/ 13 h 54"/>
                <a:gd name="T18" fmla="*/ 47 w 52"/>
                <a:gd name="T19" fmla="*/ 18 h 54"/>
                <a:gd name="T20" fmla="*/ 52 w 52"/>
                <a:gd name="T21" fmla="*/ 8 h 54"/>
                <a:gd name="T22" fmla="*/ 36 w 52"/>
                <a:gd name="T23" fmla="*/ 1 h 54"/>
                <a:gd name="T24" fmla="*/ 24 w 52"/>
                <a:gd name="T25" fmla="*/ 0 h 54"/>
                <a:gd name="T26" fmla="*/ 13 w 52"/>
                <a:gd name="T27" fmla="*/ 3 h 54"/>
                <a:gd name="T28" fmla="*/ 5 w 52"/>
                <a:gd name="T29" fmla="*/ 12 h 54"/>
                <a:gd name="T30" fmla="*/ 1 w 52"/>
                <a:gd name="T31" fmla="*/ 22 h 54"/>
                <a:gd name="T32" fmla="*/ 0 w 52"/>
                <a:gd name="T33" fmla="*/ 32 h 54"/>
                <a:gd name="T34" fmla="*/ 1 w 52"/>
                <a:gd name="T35" fmla="*/ 42 h 54"/>
                <a:gd name="T36" fmla="*/ 7 w 52"/>
                <a:gd name="T37" fmla="*/ 52 h 54"/>
                <a:gd name="T38" fmla="*/ 12 w 52"/>
                <a:gd name="T39" fmla="*/ 42 h 54"/>
                <a:gd name="T40" fmla="*/ 7 w 52"/>
                <a:gd name="T41" fmla="*/ 52 h 54"/>
                <a:gd name="T42" fmla="*/ 12 w 52"/>
                <a:gd name="T43" fmla="*/ 54 h 54"/>
                <a:gd name="T44" fmla="*/ 16 w 52"/>
                <a:gd name="T45" fmla="*/ 53 h 54"/>
                <a:gd name="T46" fmla="*/ 18 w 52"/>
                <a:gd name="T47" fmla="*/ 49 h 54"/>
                <a:gd name="T48" fmla="*/ 17 w 52"/>
                <a:gd name="T49" fmla="*/ 45 h 54"/>
                <a:gd name="T50" fmla="*/ 12 w 52"/>
                <a:gd name="T5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54">
                  <a:moveTo>
                    <a:pt x="12" y="54"/>
                  </a:moveTo>
                  <a:lnTo>
                    <a:pt x="17" y="45"/>
                  </a:lnTo>
                  <a:lnTo>
                    <a:pt x="13" y="40"/>
                  </a:lnTo>
                  <a:lnTo>
                    <a:pt x="12" y="32"/>
                  </a:lnTo>
                  <a:lnTo>
                    <a:pt x="13" y="24"/>
                  </a:lnTo>
                  <a:lnTo>
                    <a:pt x="14" y="17"/>
                  </a:lnTo>
                  <a:lnTo>
                    <a:pt x="18" y="13"/>
                  </a:lnTo>
                  <a:lnTo>
                    <a:pt x="24" y="12"/>
                  </a:lnTo>
                  <a:lnTo>
                    <a:pt x="34" y="13"/>
                  </a:lnTo>
                  <a:lnTo>
                    <a:pt x="47" y="18"/>
                  </a:lnTo>
                  <a:lnTo>
                    <a:pt x="52" y="8"/>
                  </a:lnTo>
                  <a:lnTo>
                    <a:pt x="36" y="1"/>
                  </a:lnTo>
                  <a:lnTo>
                    <a:pt x="24" y="0"/>
                  </a:lnTo>
                  <a:lnTo>
                    <a:pt x="13" y="3"/>
                  </a:lnTo>
                  <a:lnTo>
                    <a:pt x="5" y="12"/>
                  </a:lnTo>
                  <a:lnTo>
                    <a:pt x="1" y="22"/>
                  </a:lnTo>
                  <a:lnTo>
                    <a:pt x="0" y="32"/>
                  </a:lnTo>
                  <a:lnTo>
                    <a:pt x="1" y="42"/>
                  </a:lnTo>
                  <a:lnTo>
                    <a:pt x="7" y="52"/>
                  </a:lnTo>
                  <a:lnTo>
                    <a:pt x="12" y="42"/>
                  </a:lnTo>
                  <a:lnTo>
                    <a:pt x="7" y="52"/>
                  </a:lnTo>
                  <a:lnTo>
                    <a:pt x="12" y="54"/>
                  </a:lnTo>
                  <a:lnTo>
                    <a:pt x="16" y="53"/>
                  </a:lnTo>
                  <a:lnTo>
                    <a:pt x="18" y="49"/>
                  </a:lnTo>
                  <a:lnTo>
                    <a:pt x="17" y="45"/>
                  </a:lnTo>
                  <a:lnTo>
                    <a:pt x="12"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2" name="Freeform 229">
              <a:extLst>
                <a:ext uri="{FF2B5EF4-FFF2-40B4-BE49-F238E27FC236}">
                  <a16:creationId xmlns:a16="http://schemas.microsoft.com/office/drawing/2014/main" id="{EA4DDADA-CCCC-4FAF-BB2C-4B4F1B02ADB1}"/>
                </a:ext>
              </a:extLst>
            </p:cNvPr>
            <p:cNvSpPr>
              <a:spLocks noChangeArrowheads="1"/>
            </p:cNvSpPr>
            <p:nvPr/>
          </p:nvSpPr>
          <p:spPr bwMode="auto">
            <a:xfrm>
              <a:off x="1790" y="2733"/>
              <a:ext cx="42" cy="45"/>
            </a:xfrm>
            <a:custGeom>
              <a:avLst/>
              <a:gdLst>
                <a:gd name="T0" fmla="*/ 13 w 42"/>
                <a:gd name="T1" fmla="*/ 45 h 45"/>
                <a:gd name="T2" fmla="*/ 18 w 42"/>
                <a:gd name="T3" fmla="*/ 35 h 45"/>
                <a:gd name="T4" fmla="*/ 14 w 42"/>
                <a:gd name="T5" fmla="*/ 31 h 45"/>
                <a:gd name="T6" fmla="*/ 13 w 42"/>
                <a:gd name="T7" fmla="*/ 27 h 45"/>
                <a:gd name="T8" fmla="*/ 14 w 42"/>
                <a:gd name="T9" fmla="*/ 23 h 45"/>
                <a:gd name="T10" fmla="*/ 14 w 42"/>
                <a:gd name="T11" fmla="*/ 18 h 45"/>
                <a:gd name="T12" fmla="*/ 16 w 42"/>
                <a:gd name="T13" fmla="*/ 16 h 45"/>
                <a:gd name="T14" fmla="*/ 22 w 42"/>
                <a:gd name="T15" fmla="*/ 15 h 45"/>
                <a:gd name="T16" fmla="*/ 30 w 42"/>
                <a:gd name="T17" fmla="*/ 12 h 45"/>
                <a:gd name="T18" fmla="*/ 42 w 42"/>
                <a:gd name="T19" fmla="*/ 12 h 45"/>
                <a:gd name="T20" fmla="*/ 42 w 42"/>
                <a:gd name="T21" fmla="*/ 0 h 45"/>
                <a:gd name="T22" fmla="*/ 30 w 42"/>
                <a:gd name="T23" fmla="*/ 0 h 45"/>
                <a:gd name="T24" fmla="*/ 20 w 42"/>
                <a:gd name="T25" fmla="*/ 3 h 45"/>
                <a:gd name="T26" fmla="*/ 11 w 42"/>
                <a:gd name="T27" fmla="*/ 6 h 45"/>
                <a:gd name="T28" fmla="*/ 4 w 42"/>
                <a:gd name="T29" fmla="*/ 14 h 45"/>
                <a:gd name="T30" fmla="*/ 2 w 42"/>
                <a:gd name="T31" fmla="*/ 21 h 45"/>
                <a:gd name="T32" fmla="*/ 0 w 42"/>
                <a:gd name="T33" fmla="*/ 27 h 45"/>
                <a:gd name="T34" fmla="*/ 4 w 42"/>
                <a:gd name="T35" fmla="*/ 35 h 45"/>
                <a:gd name="T36" fmla="*/ 8 w 42"/>
                <a:gd name="T37" fmla="*/ 43 h 45"/>
                <a:gd name="T38" fmla="*/ 13 w 42"/>
                <a:gd name="T39" fmla="*/ 33 h 45"/>
                <a:gd name="T40" fmla="*/ 8 w 42"/>
                <a:gd name="T41" fmla="*/ 43 h 45"/>
                <a:gd name="T42" fmla="*/ 13 w 42"/>
                <a:gd name="T43" fmla="*/ 45 h 45"/>
                <a:gd name="T44" fmla="*/ 16 w 42"/>
                <a:gd name="T45" fmla="*/ 44 h 45"/>
                <a:gd name="T46" fmla="*/ 19 w 42"/>
                <a:gd name="T47" fmla="*/ 40 h 45"/>
                <a:gd name="T48" fmla="*/ 18 w 42"/>
                <a:gd name="T49" fmla="*/ 35 h 45"/>
                <a:gd name="T50" fmla="*/ 13 w 42"/>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45">
                  <a:moveTo>
                    <a:pt x="13" y="45"/>
                  </a:moveTo>
                  <a:lnTo>
                    <a:pt x="18" y="35"/>
                  </a:lnTo>
                  <a:lnTo>
                    <a:pt x="14" y="31"/>
                  </a:lnTo>
                  <a:lnTo>
                    <a:pt x="13" y="27"/>
                  </a:lnTo>
                  <a:lnTo>
                    <a:pt x="14" y="23"/>
                  </a:lnTo>
                  <a:lnTo>
                    <a:pt x="14" y="18"/>
                  </a:lnTo>
                  <a:lnTo>
                    <a:pt x="16" y="16"/>
                  </a:lnTo>
                  <a:lnTo>
                    <a:pt x="22" y="15"/>
                  </a:lnTo>
                  <a:lnTo>
                    <a:pt x="30" y="12"/>
                  </a:lnTo>
                  <a:lnTo>
                    <a:pt x="42" y="12"/>
                  </a:lnTo>
                  <a:lnTo>
                    <a:pt x="42" y="0"/>
                  </a:lnTo>
                  <a:lnTo>
                    <a:pt x="30" y="0"/>
                  </a:lnTo>
                  <a:lnTo>
                    <a:pt x="20" y="3"/>
                  </a:lnTo>
                  <a:lnTo>
                    <a:pt x="11" y="6"/>
                  </a:lnTo>
                  <a:lnTo>
                    <a:pt x="4" y="14"/>
                  </a:lnTo>
                  <a:lnTo>
                    <a:pt x="2" y="21"/>
                  </a:lnTo>
                  <a:lnTo>
                    <a:pt x="0" y="27"/>
                  </a:lnTo>
                  <a:lnTo>
                    <a:pt x="4" y="35"/>
                  </a:lnTo>
                  <a:lnTo>
                    <a:pt x="8" y="43"/>
                  </a:lnTo>
                  <a:lnTo>
                    <a:pt x="13" y="33"/>
                  </a:lnTo>
                  <a:lnTo>
                    <a:pt x="8" y="43"/>
                  </a:lnTo>
                  <a:lnTo>
                    <a:pt x="13" y="45"/>
                  </a:lnTo>
                  <a:lnTo>
                    <a:pt x="16" y="44"/>
                  </a:lnTo>
                  <a:lnTo>
                    <a:pt x="19" y="40"/>
                  </a:lnTo>
                  <a:lnTo>
                    <a:pt x="18" y="35"/>
                  </a:lnTo>
                  <a:lnTo>
                    <a:pt x="13"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3" name="Freeform 230">
              <a:extLst>
                <a:ext uri="{FF2B5EF4-FFF2-40B4-BE49-F238E27FC236}">
                  <a16:creationId xmlns:a16="http://schemas.microsoft.com/office/drawing/2014/main" id="{7222F0E1-CC9C-488D-831E-2FACF0CC7D14}"/>
                </a:ext>
              </a:extLst>
            </p:cNvPr>
            <p:cNvSpPr>
              <a:spLocks noChangeArrowheads="1"/>
            </p:cNvSpPr>
            <p:nvPr/>
          </p:nvSpPr>
          <p:spPr bwMode="auto">
            <a:xfrm>
              <a:off x="1766" y="2766"/>
              <a:ext cx="37" cy="52"/>
            </a:xfrm>
            <a:custGeom>
              <a:avLst/>
              <a:gdLst>
                <a:gd name="T0" fmla="*/ 22 w 37"/>
                <a:gd name="T1" fmla="*/ 52 h 52"/>
                <a:gd name="T2" fmla="*/ 27 w 37"/>
                <a:gd name="T3" fmla="*/ 43 h 52"/>
                <a:gd name="T4" fmla="*/ 22 w 37"/>
                <a:gd name="T5" fmla="*/ 37 h 52"/>
                <a:gd name="T6" fmla="*/ 17 w 37"/>
                <a:gd name="T7" fmla="*/ 30 h 52"/>
                <a:gd name="T8" fmla="*/ 14 w 37"/>
                <a:gd name="T9" fmla="*/ 26 h 52"/>
                <a:gd name="T10" fmla="*/ 12 w 37"/>
                <a:gd name="T11" fmla="*/ 21 h 52"/>
                <a:gd name="T12" fmla="*/ 12 w 37"/>
                <a:gd name="T13" fmla="*/ 17 h 52"/>
                <a:gd name="T14" fmla="*/ 12 w 37"/>
                <a:gd name="T15" fmla="*/ 16 h 52"/>
                <a:gd name="T16" fmla="*/ 21 w 37"/>
                <a:gd name="T17" fmla="*/ 13 h 52"/>
                <a:gd name="T18" fmla="*/ 37 w 37"/>
                <a:gd name="T19" fmla="*/ 12 h 52"/>
                <a:gd name="T20" fmla="*/ 37 w 37"/>
                <a:gd name="T21" fmla="*/ 0 h 52"/>
                <a:gd name="T22" fmla="*/ 21 w 37"/>
                <a:gd name="T23" fmla="*/ 1 h 52"/>
                <a:gd name="T24" fmla="*/ 7 w 37"/>
                <a:gd name="T25" fmla="*/ 6 h 52"/>
                <a:gd name="T26" fmla="*/ 0 w 37"/>
                <a:gd name="T27" fmla="*/ 15 h 52"/>
                <a:gd name="T28" fmla="*/ 0 w 37"/>
                <a:gd name="T29" fmla="*/ 23 h 52"/>
                <a:gd name="T30" fmla="*/ 4 w 37"/>
                <a:gd name="T31" fmla="*/ 30 h 52"/>
                <a:gd name="T32" fmla="*/ 7 w 37"/>
                <a:gd name="T33" fmla="*/ 38 h 52"/>
                <a:gd name="T34" fmla="*/ 12 w 37"/>
                <a:gd name="T35" fmla="*/ 44 h 52"/>
                <a:gd name="T36" fmla="*/ 17 w 37"/>
                <a:gd name="T37" fmla="*/ 50 h 52"/>
                <a:gd name="T38" fmla="*/ 22 w 37"/>
                <a:gd name="T39" fmla="*/ 40 h 52"/>
                <a:gd name="T40" fmla="*/ 17 w 37"/>
                <a:gd name="T41" fmla="*/ 50 h 52"/>
                <a:gd name="T42" fmla="*/ 22 w 37"/>
                <a:gd name="T43" fmla="*/ 52 h 52"/>
                <a:gd name="T44" fmla="*/ 26 w 37"/>
                <a:gd name="T45" fmla="*/ 51 h 52"/>
                <a:gd name="T46" fmla="*/ 28 w 37"/>
                <a:gd name="T47" fmla="*/ 47 h 52"/>
                <a:gd name="T48" fmla="*/ 27 w 37"/>
                <a:gd name="T49" fmla="*/ 43 h 52"/>
                <a:gd name="T50" fmla="*/ 22 w 37"/>
                <a:gd name="T5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52">
                  <a:moveTo>
                    <a:pt x="22" y="52"/>
                  </a:moveTo>
                  <a:lnTo>
                    <a:pt x="27" y="43"/>
                  </a:lnTo>
                  <a:lnTo>
                    <a:pt x="22" y="37"/>
                  </a:lnTo>
                  <a:lnTo>
                    <a:pt x="17" y="30"/>
                  </a:lnTo>
                  <a:lnTo>
                    <a:pt x="14" y="26"/>
                  </a:lnTo>
                  <a:lnTo>
                    <a:pt x="12" y="21"/>
                  </a:lnTo>
                  <a:lnTo>
                    <a:pt x="12" y="17"/>
                  </a:lnTo>
                  <a:lnTo>
                    <a:pt x="12" y="16"/>
                  </a:lnTo>
                  <a:lnTo>
                    <a:pt x="21" y="13"/>
                  </a:lnTo>
                  <a:lnTo>
                    <a:pt x="37" y="12"/>
                  </a:lnTo>
                  <a:lnTo>
                    <a:pt x="37" y="0"/>
                  </a:lnTo>
                  <a:lnTo>
                    <a:pt x="21" y="1"/>
                  </a:lnTo>
                  <a:lnTo>
                    <a:pt x="7" y="6"/>
                  </a:lnTo>
                  <a:lnTo>
                    <a:pt x="0" y="15"/>
                  </a:lnTo>
                  <a:lnTo>
                    <a:pt x="0" y="23"/>
                  </a:lnTo>
                  <a:lnTo>
                    <a:pt x="4" y="30"/>
                  </a:lnTo>
                  <a:lnTo>
                    <a:pt x="7" y="38"/>
                  </a:lnTo>
                  <a:lnTo>
                    <a:pt x="12" y="44"/>
                  </a:lnTo>
                  <a:lnTo>
                    <a:pt x="17" y="50"/>
                  </a:lnTo>
                  <a:lnTo>
                    <a:pt x="22" y="40"/>
                  </a:lnTo>
                  <a:lnTo>
                    <a:pt x="17" y="50"/>
                  </a:lnTo>
                  <a:lnTo>
                    <a:pt x="22" y="52"/>
                  </a:lnTo>
                  <a:lnTo>
                    <a:pt x="26" y="51"/>
                  </a:lnTo>
                  <a:lnTo>
                    <a:pt x="28" y="47"/>
                  </a:lnTo>
                  <a:lnTo>
                    <a:pt x="27" y="43"/>
                  </a:lnTo>
                  <a:lnTo>
                    <a:pt x="22"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4" name="Freeform 231">
              <a:extLst>
                <a:ext uri="{FF2B5EF4-FFF2-40B4-BE49-F238E27FC236}">
                  <a16:creationId xmlns:a16="http://schemas.microsoft.com/office/drawing/2014/main" id="{6B529C30-2B37-433B-8DE3-5CC26602CF07}"/>
                </a:ext>
              </a:extLst>
            </p:cNvPr>
            <p:cNvSpPr>
              <a:spLocks noChangeArrowheads="1"/>
            </p:cNvSpPr>
            <p:nvPr/>
          </p:nvSpPr>
          <p:spPr bwMode="auto">
            <a:xfrm>
              <a:off x="1747" y="2806"/>
              <a:ext cx="41" cy="68"/>
            </a:xfrm>
            <a:custGeom>
              <a:avLst/>
              <a:gdLst>
                <a:gd name="T0" fmla="*/ 20 w 41"/>
                <a:gd name="T1" fmla="*/ 68 h 68"/>
                <a:gd name="T2" fmla="*/ 23 w 41"/>
                <a:gd name="T3" fmla="*/ 57 h 68"/>
                <a:gd name="T4" fmla="*/ 18 w 41"/>
                <a:gd name="T5" fmla="*/ 54 h 68"/>
                <a:gd name="T6" fmla="*/ 14 w 41"/>
                <a:gd name="T7" fmla="*/ 49 h 68"/>
                <a:gd name="T8" fmla="*/ 13 w 41"/>
                <a:gd name="T9" fmla="*/ 42 h 68"/>
                <a:gd name="T10" fmla="*/ 12 w 41"/>
                <a:gd name="T11" fmla="*/ 33 h 68"/>
                <a:gd name="T12" fmla="*/ 14 w 41"/>
                <a:gd name="T13" fmla="*/ 27 h 68"/>
                <a:gd name="T14" fmla="*/ 19 w 41"/>
                <a:gd name="T15" fmla="*/ 21 h 68"/>
                <a:gd name="T16" fmla="*/ 26 w 41"/>
                <a:gd name="T17" fmla="*/ 16 h 68"/>
                <a:gd name="T18" fmla="*/ 41 w 41"/>
                <a:gd name="T19" fmla="*/ 12 h 68"/>
                <a:gd name="T20" fmla="*/ 41 w 41"/>
                <a:gd name="T21" fmla="*/ 0 h 68"/>
                <a:gd name="T22" fmla="*/ 24 w 41"/>
                <a:gd name="T23" fmla="*/ 4 h 68"/>
                <a:gd name="T24" fmla="*/ 12 w 41"/>
                <a:gd name="T25" fmla="*/ 11 h 68"/>
                <a:gd name="T26" fmla="*/ 5 w 41"/>
                <a:gd name="T27" fmla="*/ 22 h 68"/>
                <a:gd name="T28" fmla="*/ 0 w 41"/>
                <a:gd name="T29" fmla="*/ 33 h 68"/>
                <a:gd name="T30" fmla="*/ 1 w 41"/>
                <a:gd name="T31" fmla="*/ 44 h 68"/>
                <a:gd name="T32" fmla="*/ 5 w 41"/>
                <a:gd name="T33" fmla="*/ 54 h 68"/>
                <a:gd name="T34" fmla="*/ 11 w 41"/>
                <a:gd name="T35" fmla="*/ 61 h 68"/>
                <a:gd name="T36" fmla="*/ 18 w 41"/>
                <a:gd name="T37" fmla="*/ 67 h 68"/>
                <a:gd name="T38" fmla="*/ 20 w 41"/>
                <a:gd name="T39" fmla="*/ 56 h 68"/>
                <a:gd name="T40" fmla="*/ 18 w 41"/>
                <a:gd name="T41" fmla="*/ 67 h 68"/>
                <a:gd name="T42" fmla="*/ 22 w 41"/>
                <a:gd name="T43" fmla="*/ 67 h 68"/>
                <a:gd name="T44" fmla="*/ 25 w 41"/>
                <a:gd name="T45" fmla="*/ 63 h 68"/>
                <a:gd name="T46" fmla="*/ 25 w 41"/>
                <a:gd name="T47" fmla="*/ 60 h 68"/>
                <a:gd name="T48" fmla="*/ 23 w 41"/>
                <a:gd name="T49" fmla="*/ 57 h 68"/>
                <a:gd name="T50" fmla="*/ 20 w 41"/>
                <a:gd name="T5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68">
                  <a:moveTo>
                    <a:pt x="20" y="68"/>
                  </a:moveTo>
                  <a:lnTo>
                    <a:pt x="23" y="57"/>
                  </a:lnTo>
                  <a:lnTo>
                    <a:pt x="18" y="54"/>
                  </a:lnTo>
                  <a:lnTo>
                    <a:pt x="14" y="49"/>
                  </a:lnTo>
                  <a:lnTo>
                    <a:pt x="13" y="42"/>
                  </a:lnTo>
                  <a:lnTo>
                    <a:pt x="12" y="33"/>
                  </a:lnTo>
                  <a:lnTo>
                    <a:pt x="14" y="27"/>
                  </a:lnTo>
                  <a:lnTo>
                    <a:pt x="19" y="21"/>
                  </a:lnTo>
                  <a:lnTo>
                    <a:pt x="26" y="16"/>
                  </a:lnTo>
                  <a:lnTo>
                    <a:pt x="41" y="12"/>
                  </a:lnTo>
                  <a:lnTo>
                    <a:pt x="41" y="0"/>
                  </a:lnTo>
                  <a:lnTo>
                    <a:pt x="24" y="4"/>
                  </a:lnTo>
                  <a:lnTo>
                    <a:pt x="12" y="11"/>
                  </a:lnTo>
                  <a:lnTo>
                    <a:pt x="5" y="22"/>
                  </a:lnTo>
                  <a:lnTo>
                    <a:pt x="0" y="33"/>
                  </a:lnTo>
                  <a:lnTo>
                    <a:pt x="1" y="44"/>
                  </a:lnTo>
                  <a:lnTo>
                    <a:pt x="5" y="54"/>
                  </a:lnTo>
                  <a:lnTo>
                    <a:pt x="11" y="61"/>
                  </a:lnTo>
                  <a:lnTo>
                    <a:pt x="18" y="67"/>
                  </a:lnTo>
                  <a:lnTo>
                    <a:pt x="20" y="56"/>
                  </a:lnTo>
                  <a:lnTo>
                    <a:pt x="18" y="67"/>
                  </a:lnTo>
                  <a:lnTo>
                    <a:pt x="22" y="67"/>
                  </a:lnTo>
                  <a:lnTo>
                    <a:pt x="25" y="63"/>
                  </a:lnTo>
                  <a:lnTo>
                    <a:pt x="25" y="60"/>
                  </a:lnTo>
                  <a:lnTo>
                    <a:pt x="23" y="57"/>
                  </a:lnTo>
                  <a:lnTo>
                    <a:pt x="20"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5" name="Freeform 232">
              <a:extLst>
                <a:ext uri="{FF2B5EF4-FFF2-40B4-BE49-F238E27FC236}">
                  <a16:creationId xmlns:a16="http://schemas.microsoft.com/office/drawing/2014/main" id="{01D09633-BAC8-4C84-BF3C-8F7145567684}"/>
                </a:ext>
              </a:extLst>
            </p:cNvPr>
            <p:cNvSpPr>
              <a:spLocks noChangeArrowheads="1"/>
            </p:cNvSpPr>
            <p:nvPr/>
          </p:nvSpPr>
          <p:spPr bwMode="auto">
            <a:xfrm>
              <a:off x="1734" y="2862"/>
              <a:ext cx="33" cy="50"/>
            </a:xfrm>
            <a:custGeom>
              <a:avLst/>
              <a:gdLst>
                <a:gd name="T0" fmla="*/ 24 w 33"/>
                <a:gd name="T1" fmla="*/ 50 h 50"/>
                <a:gd name="T2" fmla="*/ 25 w 33"/>
                <a:gd name="T3" fmla="*/ 40 h 50"/>
                <a:gd name="T4" fmla="*/ 20 w 33"/>
                <a:gd name="T5" fmla="*/ 34 h 50"/>
                <a:gd name="T6" fmla="*/ 15 w 33"/>
                <a:gd name="T7" fmla="*/ 28 h 50"/>
                <a:gd name="T8" fmla="*/ 14 w 33"/>
                <a:gd name="T9" fmla="*/ 23 h 50"/>
                <a:gd name="T10" fmla="*/ 13 w 33"/>
                <a:gd name="T11" fmla="*/ 18 h 50"/>
                <a:gd name="T12" fmla="*/ 14 w 33"/>
                <a:gd name="T13" fmla="*/ 17 h 50"/>
                <a:gd name="T14" fmla="*/ 15 w 33"/>
                <a:gd name="T15" fmla="*/ 15 h 50"/>
                <a:gd name="T16" fmla="*/ 21 w 33"/>
                <a:gd name="T17" fmla="*/ 14 h 50"/>
                <a:gd name="T18" fmla="*/ 33 w 33"/>
                <a:gd name="T19" fmla="*/ 12 h 50"/>
                <a:gd name="T20" fmla="*/ 33 w 33"/>
                <a:gd name="T21" fmla="*/ 0 h 50"/>
                <a:gd name="T22" fmla="*/ 21 w 33"/>
                <a:gd name="T23" fmla="*/ 1 h 50"/>
                <a:gd name="T24" fmla="*/ 10 w 33"/>
                <a:gd name="T25" fmla="*/ 5 h 50"/>
                <a:gd name="T26" fmla="*/ 4 w 33"/>
                <a:gd name="T27" fmla="*/ 10 h 50"/>
                <a:gd name="T28" fmla="*/ 0 w 33"/>
                <a:gd name="T29" fmla="*/ 18 h 50"/>
                <a:gd name="T30" fmla="*/ 2 w 33"/>
                <a:gd name="T31" fmla="*/ 26 h 50"/>
                <a:gd name="T32" fmla="*/ 5 w 33"/>
                <a:gd name="T33" fmla="*/ 33 h 50"/>
                <a:gd name="T34" fmla="*/ 10 w 33"/>
                <a:gd name="T35" fmla="*/ 41 h 50"/>
                <a:gd name="T36" fmla="*/ 18 w 33"/>
                <a:gd name="T37" fmla="*/ 48 h 50"/>
                <a:gd name="T38" fmla="*/ 19 w 33"/>
                <a:gd name="T39" fmla="*/ 38 h 50"/>
                <a:gd name="T40" fmla="*/ 18 w 33"/>
                <a:gd name="T41" fmla="*/ 48 h 50"/>
                <a:gd name="T42" fmla="*/ 21 w 33"/>
                <a:gd name="T43" fmla="*/ 49 h 50"/>
                <a:gd name="T44" fmla="*/ 25 w 33"/>
                <a:gd name="T45" fmla="*/ 48 h 50"/>
                <a:gd name="T46" fmla="*/ 26 w 33"/>
                <a:gd name="T47" fmla="*/ 44 h 50"/>
                <a:gd name="T48" fmla="*/ 25 w 33"/>
                <a:gd name="T49" fmla="*/ 40 h 50"/>
                <a:gd name="T50" fmla="*/ 24 w 33"/>
                <a:gd name="T5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24" y="50"/>
                  </a:moveTo>
                  <a:lnTo>
                    <a:pt x="25" y="40"/>
                  </a:lnTo>
                  <a:lnTo>
                    <a:pt x="20" y="34"/>
                  </a:lnTo>
                  <a:lnTo>
                    <a:pt x="15" y="28"/>
                  </a:lnTo>
                  <a:lnTo>
                    <a:pt x="14" y="23"/>
                  </a:lnTo>
                  <a:lnTo>
                    <a:pt x="13" y="18"/>
                  </a:lnTo>
                  <a:lnTo>
                    <a:pt x="14" y="17"/>
                  </a:lnTo>
                  <a:lnTo>
                    <a:pt x="15" y="15"/>
                  </a:lnTo>
                  <a:lnTo>
                    <a:pt x="21" y="14"/>
                  </a:lnTo>
                  <a:lnTo>
                    <a:pt x="33" y="12"/>
                  </a:lnTo>
                  <a:lnTo>
                    <a:pt x="33" y="0"/>
                  </a:lnTo>
                  <a:lnTo>
                    <a:pt x="21" y="1"/>
                  </a:lnTo>
                  <a:lnTo>
                    <a:pt x="10" y="5"/>
                  </a:lnTo>
                  <a:lnTo>
                    <a:pt x="4" y="10"/>
                  </a:lnTo>
                  <a:lnTo>
                    <a:pt x="0" y="18"/>
                  </a:lnTo>
                  <a:lnTo>
                    <a:pt x="2" y="26"/>
                  </a:lnTo>
                  <a:lnTo>
                    <a:pt x="5" y="33"/>
                  </a:lnTo>
                  <a:lnTo>
                    <a:pt x="10" y="41"/>
                  </a:lnTo>
                  <a:lnTo>
                    <a:pt x="18" y="48"/>
                  </a:lnTo>
                  <a:lnTo>
                    <a:pt x="19" y="38"/>
                  </a:lnTo>
                  <a:lnTo>
                    <a:pt x="18" y="48"/>
                  </a:lnTo>
                  <a:lnTo>
                    <a:pt x="21" y="49"/>
                  </a:lnTo>
                  <a:lnTo>
                    <a:pt x="25" y="48"/>
                  </a:lnTo>
                  <a:lnTo>
                    <a:pt x="26" y="44"/>
                  </a:lnTo>
                  <a:lnTo>
                    <a:pt x="25" y="40"/>
                  </a:lnTo>
                  <a:lnTo>
                    <a:pt x="24"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6" name="Freeform 233">
              <a:extLst>
                <a:ext uri="{FF2B5EF4-FFF2-40B4-BE49-F238E27FC236}">
                  <a16:creationId xmlns:a16="http://schemas.microsoft.com/office/drawing/2014/main" id="{741313D2-58B4-457A-82B5-58438AB1D392}"/>
                </a:ext>
              </a:extLst>
            </p:cNvPr>
            <p:cNvSpPr>
              <a:spLocks noChangeArrowheads="1"/>
            </p:cNvSpPr>
            <p:nvPr/>
          </p:nvSpPr>
          <p:spPr bwMode="auto">
            <a:xfrm>
              <a:off x="1727" y="2900"/>
              <a:ext cx="38" cy="59"/>
            </a:xfrm>
            <a:custGeom>
              <a:avLst/>
              <a:gdLst>
                <a:gd name="T0" fmla="*/ 35 w 38"/>
                <a:gd name="T1" fmla="*/ 58 h 59"/>
                <a:gd name="T2" fmla="*/ 33 w 38"/>
                <a:gd name="T3" fmla="*/ 47 h 59"/>
                <a:gd name="T4" fmla="*/ 27 w 38"/>
                <a:gd name="T5" fmla="*/ 46 h 59"/>
                <a:gd name="T6" fmla="*/ 22 w 38"/>
                <a:gd name="T7" fmla="*/ 41 h 59"/>
                <a:gd name="T8" fmla="*/ 17 w 38"/>
                <a:gd name="T9" fmla="*/ 36 h 59"/>
                <a:gd name="T10" fmla="*/ 14 w 38"/>
                <a:gd name="T11" fmla="*/ 31 h 59"/>
                <a:gd name="T12" fmla="*/ 12 w 38"/>
                <a:gd name="T13" fmla="*/ 28 h 59"/>
                <a:gd name="T14" fmla="*/ 14 w 38"/>
                <a:gd name="T15" fmla="*/ 24 h 59"/>
                <a:gd name="T16" fmla="*/ 20 w 38"/>
                <a:gd name="T17" fmla="*/ 18 h 59"/>
                <a:gd name="T18" fmla="*/ 31 w 38"/>
                <a:gd name="T19" fmla="*/ 12 h 59"/>
                <a:gd name="T20" fmla="*/ 26 w 38"/>
                <a:gd name="T21" fmla="*/ 0 h 59"/>
                <a:gd name="T22" fmla="*/ 12 w 38"/>
                <a:gd name="T23" fmla="*/ 8 h 59"/>
                <a:gd name="T24" fmla="*/ 4 w 38"/>
                <a:gd name="T25" fmla="*/ 17 h 59"/>
                <a:gd name="T26" fmla="*/ 0 w 38"/>
                <a:gd name="T27" fmla="*/ 28 h 59"/>
                <a:gd name="T28" fmla="*/ 4 w 38"/>
                <a:gd name="T29" fmla="*/ 36 h 59"/>
                <a:gd name="T30" fmla="*/ 7 w 38"/>
                <a:gd name="T31" fmla="*/ 44 h 59"/>
                <a:gd name="T32" fmla="*/ 15 w 38"/>
                <a:gd name="T33" fmla="*/ 51 h 59"/>
                <a:gd name="T34" fmla="*/ 22 w 38"/>
                <a:gd name="T35" fmla="*/ 56 h 59"/>
                <a:gd name="T36" fmla="*/ 31 w 38"/>
                <a:gd name="T37" fmla="*/ 59 h 59"/>
                <a:gd name="T38" fmla="*/ 28 w 38"/>
                <a:gd name="T39" fmla="*/ 49 h 59"/>
                <a:gd name="T40" fmla="*/ 31 w 38"/>
                <a:gd name="T41" fmla="*/ 59 h 59"/>
                <a:gd name="T42" fmla="*/ 35 w 38"/>
                <a:gd name="T43" fmla="*/ 58 h 59"/>
                <a:gd name="T44" fmla="*/ 38 w 38"/>
                <a:gd name="T45" fmla="*/ 55 h 59"/>
                <a:gd name="T46" fmla="*/ 37 w 38"/>
                <a:gd name="T47" fmla="*/ 50 h 59"/>
                <a:gd name="T48" fmla="*/ 33 w 38"/>
                <a:gd name="T49" fmla="*/ 47 h 59"/>
                <a:gd name="T50" fmla="*/ 35 w 38"/>
                <a:gd name="T51"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59">
                  <a:moveTo>
                    <a:pt x="35" y="58"/>
                  </a:moveTo>
                  <a:lnTo>
                    <a:pt x="33" y="47"/>
                  </a:lnTo>
                  <a:lnTo>
                    <a:pt x="27" y="46"/>
                  </a:lnTo>
                  <a:lnTo>
                    <a:pt x="22" y="41"/>
                  </a:lnTo>
                  <a:lnTo>
                    <a:pt x="17" y="36"/>
                  </a:lnTo>
                  <a:lnTo>
                    <a:pt x="14" y="31"/>
                  </a:lnTo>
                  <a:lnTo>
                    <a:pt x="12" y="28"/>
                  </a:lnTo>
                  <a:lnTo>
                    <a:pt x="14" y="24"/>
                  </a:lnTo>
                  <a:lnTo>
                    <a:pt x="20" y="18"/>
                  </a:lnTo>
                  <a:lnTo>
                    <a:pt x="31" y="12"/>
                  </a:lnTo>
                  <a:lnTo>
                    <a:pt x="26" y="0"/>
                  </a:lnTo>
                  <a:lnTo>
                    <a:pt x="12" y="8"/>
                  </a:lnTo>
                  <a:lnTo>
                    <a:pt x="4" y="17"/>
                  </a:lnTo>
                  <a:lnTo>
                    <a:pt x="0" y="28"/>
                  </a:lnTo>
                  <a:lnTo>
                    <a:pt x="4" y="36"/>
                  </a:lnTo>
                  <a:lnTo>
                    <a:pt x="7" y="44"/>
                  </a:lnTo>
                  <a:lnTo>
                    <a:pt x="15" y="51"/>
                  </a:lnTo>
                  <a:lnTo>
                    <a:pt x="22" y="56"/>
                  </a:lnTo>
                  <a:lnTo>
                    <a:pt x="31" y="59"/>
                  </a:lnTo>
                  <a:lnTo>
                    <a:pt x="28" y="49"/>
                  </a:lnTo>
                  <a:lnTo>
                    <a:pt x="31" y="59"/>
                  </a:lnTo>
                  <a:lnTo>
                    <a:pt x="35" y="58"/>
                  </a:lnTo>
                  <a:lnTo>
                    <a:pt x="38" y="55"/>
                  </a:lnTo>
                  <a:lnTo>
                    <a:pt x="37" y="50"/>
                  </a:lnTo>
                  <a:lnTo>
                    <a:pt x="33" y="47"/>
                  </a:lnTo>
                  <a:lnTo>
                    <a:pt x="3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7" name="Freeform 234">
              <a:extLst>
                <a:ext uri="{FF2B5EF4-FFF2-40B4-BE49-F238E27FC236}">
                  <a16:creationId xmlns:a16="http://schemas.microsoft.com/office/drawing/2014/main" id="{262C7637-E184-44B0-B09C-F51D98968A75}"/>
                </a:ext>
              </a:extLst>
            </p:cNvPr>
            <p:cNvSpPr>
              <a:spLocks noChangeArrowheads="1"/>
            </p:cNvSpPr>
            <p:nvPr/>
          </p:nvSpPr>
          <p:spPr bwMode="auto">
            <a:xfrm>
              <a:off x="1739" y="2949"/>
              <a:ext cx="37" cy="48"/>
            </a:xfrm>
            <a:custGeom>
              <a:avLst/>
              <a:gdLst>
                <a:gd name="T0" fmla="*/ 34 w 37"/>
                <a:gd name="T1" fmla="*/ 47 h 48"/>
                <a:gd name="T2" fmla="*/ 32 w 37"/>
                <a:gd name="T3" fmla="*/ 36 h 48"/>
                <a:gd name="T4" fmla="*/ 26 w 37"/>
                <a:gd name="T5" fmla="*/ 34 h 48"/>
                <a:gd name="T6" fmla="*/ 20 w 37"/>
                <a:gd name="T7" fmla="*/ 32 h 48"/>
                <a:gd name="T8" fmla="*/ 16 w 37"/>
                <a:gd name="T9" fmla="*/ 29 h 48"/>
                <a:gd name="T10" fmla="*/ 13 w 37"/>
                <a:gd name="T11" fmla="*/ 26 h 48"/>
                <a:gd name="T12" fmla="*/ 13 w 37"/>
                <a:gd name="T13" fmla="*/ 25 h 48"/>
                <a:gd name="T14" fmla="*/ 13 w 37"/>
                <a:gd name="T15" fmla="*/ 21 h 48"/>
                <a:gd name="T16" fmla="*/ 16 w 37"/>
                <a:gd name="T17" fmla="*/ 17 h 48"/>
                <a:gd name="T18" fmla="*/ 23 w 37"/>
                <a:gd name="T19" fmla="*/ 9 h 48"/>
                <a:gd name="T20" fmla="*/ 16 w 37"/>
                <a:gd name="T21" fmla="*/ 0 h 48"/>
                <a:gd name="T22" fmla="*/ 6 w 37"/>
                <a:gd name="T23" fmla="*/ 9 h 48"/>
                <a:gd name="T24" fmla="*/ 0 w 37"/>
                <a:gd name="T25" fmla="*/ 17 h 48"/>
                <a:gd name="T26" fmla="*/ 0 w 37"/>
                <a:gd name="T27" fmla="*/ 25 h 48"/>
                <a:gd name="T28" fmla="*/ 3 w 37"/>
                <a:gd name="T29" fmla="*/ 34 h 48"/>
                <a:gd name="T30" fmla="*/ 9 w 37"/>
                <a:gd name="T31" fmla="*/ 38 h 48"/>
                <a:gd name="T32" fmla="*/ 15 w 37"/>
                <a:gd name="T33" fmla="*/ 42 h 48"/>
                <a:gd name="T34" fmla="*/ 23 w 37"/>
                <a:gd name="T35" fmla="*/ 46 h 48"/>
                <a:gd name="T36" fmla="*/ 30 w 37"/>
                <a:gd name="T37" fmla="*/ 48 h 48"/>
                <a:gd name="T38" fmla="*/ 27 w 37"/>
                <a:gd name="T39" fmla="*/ 37 h 48"/>
                <a:gd name="T40" fmla="*/ 30 w 37"/>
                <a:gd name="T41" fmla="*/ 48 h 48"/>
                <a:gd name="T42" fmla="*/ 34 w 37"/>
                <a:gd name="T43" fmla="*/ 47 h 48"/>
                <a:gd name="T44" fmla="*/ 37 w 37"/>
                <a:gd name="T45" fmla="*/ 43 h 48"/>
                <a:gd name="T46" fmla="*/ 36 w 37"/>
                <a:gd name="T47" fmla="*/ 38 h 48"/>
                <a:gd name="T48" fmla="*/ 32 w 37"/>
                <a:gd name="T49" fmla="*/ 36 h 48"/>
                <a:gd name="T50" fmla="*/ 34 w 37"/>
                <a:gd name="T5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8">
                  <a:moveTo>
                    <a:pt x="34" y="47"/>
                  </a:moveTo>
                  <a:lnTo>
                    <a:pt x="32" y="36"/>
                  </a:lnTo>
                  <a:lnTo>
                    <a:pt x="26" y="34"/>
                  </a:lnTo>
                  <a:lnTo>
                    <a:pt x="20" y="32"/>
                  </a:lnTo>
                  <a:lnTo>
                    <a:pt x="16" y="29"/>
                  </a:lnTo>
                  <a:lnTo>
                    <a:pt x="13" y="26"/>
                  </a:lnTo>
                  <a:lnTo>
                    <a:pt x="13" y="25"/>
                  </a:lnTo>
                  <a:lnTo>
                    <a:pt x="13" y="21"/>
                  </a:lnTo>
                  <a:lnTo>
                    <a:pt x="16" y="17"/>
                  </a:lnTo>
                  <a:lnTo>
                    <a:pt x="23" y="9"/>
                  </a:lnTo>
                  <a:lnTo>
                    <a:pt x="16" y="0"/>
                  </a:lnTo>
                  <a:lnTo>
                    <a:pt x="6" y="9"/>
                  </a:lnTo>
                  <a:lnTo>
                    <a:pt x="0" y="17"/>
                  </a:lnTo>
                  <a:lnTo>
                    <a:pt x="0" y="25"/>
                  </a:lnTo>
                  <a:lnTo>
                    <a:pt x="3" y="34"/>
                  </a:lnTo>
                  <a:lnTo>
                    <a:pt x="9" y="38"/>
                  </a:lnTo>
                  <a:lnTo>
                    <a:pt x="15" y="42"/>
                  </a:lnTo>
                  <a:lnTo>
                    <a:pt x="23" y="46"/>
                  </a:lnTo>
                  <a:lnTo>
                    <a:pt x="30" y="48"/>
                  </a:lnTo>
                  <a:lnTo>
                    <a:pt x="27" y="37"/>
                  </a:lnTo>
                  <a:lnTo>
                    <a:pt x="30" y="48"/>
                  </a:lnTo>
                  <a:lnTo>
                    <a:pt x="34" y="47"/>
                  </a:lnTo>
                  <a:lnTo>
                    <a:pt x="37" y="43"/>
                  </a:lnTo>
                  <a:lnTo>
                    <a:pt x="36" y="38"/>
                  </a:lnTo>
                  <a:lnTo>
                    <a:pt x="32" y="36"/>
                  </a:lnTo>
                  <a:lnTo>
                    <a:pt x="34"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8" name="Freeform 235">
              <a:extLst>
                <a:ext uri="{FF2B5EF4-FFF2-40B4-BE49-F238E27FC236}">
                  <a16:creationId xmlns:a16="http://schemas.microsoft.com/office/drawing/2014/main" id="{4CDB991F-9BBA-4DEA-81E2-3DA074135C23}"/>
                </a:ext>
              </a:extLst>
            </p:cNvPr>
            <p:cNvSpPr>
              <a:spLocks noChangeArrowheads="1"/>
            </p:cNvSpPr>
            <p:nvPr/>
          </p:nvSpPr>
          <p:spPr bwMode="auto">
            <a:xfrm>
              <a:off x="1748" y="2986"/>
              <a:ext cx="53" cy="48"/>
            </a:xfrm>
            <a:custGeom>
              <a:avLst/>
              <a:gdLst>
                <a:gd name="T0" fmla="*/ 51 w 53"/>
                <a:gd name="T1" fmla="*/ 46 h 48"/>
                <a:gd name="T2" fmla="*/ 49 w 53"/>
                <a:gd name="T3" fmla="*/ 35 h 48"/>
                <a:gd name="T4" fmla="*/ 40 w 53"/>
                <a:gd name="T5" fmla="*/ 33 h 48"/>
                <a:gd name="T6" fmla="*/ 32 w 53"/>
                <a:gd name="T7" fmla="*/ 32 h 48"/>
                <a:gd name="T8" fmla="*/ 22 w 53"/>
                <a:gd name="T9" fmla="*/ 29 h 48"/>
                <a:gd name="T10" fmla="*/ 16 w 53"/>
                <a:gd name="T11" fmla="*/ 27 h 48"/>
                <a:gd name="T12" fmla="*/ 12 w 53"/>
                <a:gd name="T13" fmla="*/ 26 h 48"/>
                <a:gd name="T14" fmla="*/ 12 w 53"/>
                <a:gd name="T15" fmla="*/ 25 h 48"/>
                <a:gd name="T16" fmla="*/ 16 w 53"/>
                <a:gd name="T17" fmla="*/ 20 h 48"/>
                <a:gd name="T18" fmla="*/ 25 w 53"/>
                <a:gd name="T19" fmla="*/ 10 h 48"/>
                <a:gd name="T20" fmla="*/ 18 w 53"/>
                <a:gd name="T21" fmla="*/ 0 h 48"/>
                <a:gd name="T22" fmla="*/ 6 w 53"/>
                <a:gd name="T23" fmla="*/ 12 h 48"/>
                <a:gd name="T24" fmla="*/ 0 w 53"/>
                <a:gd name="T25" fmla="*/ 22 h 48"/>
                <a:gd name="T26" fmla="*/ 2 w 53"/>
                <a:gd name="T27" fmla="*/ 33 h 48"/>
                <a:gd name="T28" fmla="*/ 11 w 53"/>
                <a:gd name="T29" fmla="*/ 39 h 48"/>
                <a:gd name="T30" fmla="*/ 19 w 53"/>
                <a:gd name="T31" fmla="*/ 42 h 48"/>
                <a:gd name="T32" fmla="*/ 29 w 53"/>
                <a:gd name="T33" fmla="*/ 44 h 48"/>
                <a:gd name="T34" fmla="*/ 38 w 53"/>
                <a:gd name="T35" fmla="*/ 45 h 48"/>
                <a:gd name="T36" fmla="*/ 46 w 53"/>
                <a:gd name="T37" fmla="*/ 48 h 48"/>
                <a:gd name="T38" fmla="*/ 44 w 53"/>
                <a:gd name="T39" fmla="*/ 37 h 48"/>
                <a:gd name="T40" fmla="*/ 46 w 53"/>
                <a:gd name="T41" fmla="*/ 48 h 48"/>
                <a:gd name="T42" fmla="*/ 51 w 53"/>
                <a:gd name="T43" fmla="*/ 46 h 48"/>
                <a:gd name="T44" fmla="*/ 53 w 53"/>
                <a:gd name="T45" fmla="*/ 43 h 48"/>
                <a:gd name="T46" fmla="*/ 52 w 53"/>
                <a:gd name="T47" fmla="*/ 38 h 48"/>
                <a:gd name="T48" fmla="*/ 49 w 53"/>
                <a:gd name="T49" fmla="*/ 35 h 48"/>
                <a:gd name="T50" fmla="*/ 51 w 53"/>
                <a:gd name="T51"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48">
                  <a:moveTo>
                    <a:pt x="51" y="46"/>
                  </a:moveTo>
                  <a:lnTo>
                    <a:pt x="49" y="35"/>
                  </a:lnTo>
                  <a:lnTo>
                    <a:pt x="40" y="33"/>
                  </a:lnTo>
                  <a:lnTo>
                    <a:pt x="32" y="32"/>
                  </a:lnTo>
                  <a:lnTo>
                    <a:pt x="22" y="29"/>
                  </a:lnTo>
                  <a:lnTo>
                    <a:pt x="16" y="27"/>
                  </a:lnTo>
                  <a:lnTo>
                    <a:pt x="12" y="26"/>
                  </a:lnTo>
                  <a:lnTo>
                    <a:pt x="12" y="25"/>
                  </a:lnTo>
                  <a:lnTo>
                    <a:pt x="16" y="20"/>
                  </a:lnTo>
                  <a:lnTo>
                    <a:pt x="25" y="10"/>
                  </a:lnTo>
                  <a:lnTo>
                    <a:pt x="18" y="0"/>
                  </a:lnTo>
                  <a:lnTo>
                    <a:pt x="6" y="12"/>
                  </a:lnTo>
                  <a:lnTo>
                    <a:pt x="0" y="22"/>
                  </a:lnTo>
                  <a:lnTo>
                    <a:pt x="2" y="33"/>
                  </a:lnTo>
                  <a:lnTo>
                    <a:pt x="11" y="39"/>
                  </a:lnTo>
                  <a:lnTo>
                    <a:pt x="19" y="42"/>
                  </a:lnTo>
                  <a:lnTo>
                    <a:pt x="29" y="44"/>
                  </a:lnTo>
                  <a:lnTo>
                    <a:pt x="38" y="45"/>
                  </a:lnTo>
                  <a:lnTo>
                    <a:pt x="46" y="48"/>
                  </a:lnTo>
                  <a:lnTo>
                    <a:pt x="44" y="37"/>
                  </a:lnTo>
                  <a:lnTo>
                    <a:pt x="46" y="48"/>
                  </a:lnTo>
                  <a:lnTo>
                    <a:pt x="51" y="46"/>
                  </a:lnTo>
                  <a:lnTo>
                    <a:pt x="53" y="43"/>
                  </a:lnTo>
                  <a:lnTo>
                    <a:pt x="52" y="38"/>
                  </a:lnTo>
                  <a:lnTo>
                    <a:pt x="49" y="35"/>
                  </a:lnTo>
                  <a:lnTo>
                    <a:pt x="51"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19" name="Freeform 236">
              <a:extLst>
                <a:ext uri="{FF2B5EF4-FFF2-40B4-BE49-F238E27FC236}">
                  <a16:creationId xmlns:a16="http://schemas.microsoft.com/office/drawing/2014/main" id="{30DA98F0-A42B-4AD5-84B1-3CF96A7A00D4}"/>
                </a:ext>
              </a:extLst>
            </p:cNvPr>
            <p:cNvSpPr>
              <a:spLocks noChangeArrowheads="1"/>
            </p:cNvSpPr>
            <p:nvPr/>
          </p:nvSpPr>
          <p:spPr bwMode="auto">
            <a:xfrm>
              <a:off x="1773" y="3023"/>
              <a:ext cx="52" cy="52"/>
            </a:xfrm>
            <a:custGeom>
              <a:avLst/>
              <a:gdLst>
                <a:gd name="T0" fmla="*/ 49 w 52"/>
                <a:gd name="T1" fmla="*/ 51 h 52"/>
                <a:gd name="T2" fmla="*/ 47 w 52"/>
                <a:gd name="T3" fmla="*/ 40 h 52"/>
                <a:gd name="T4" fmla="*/ 39 w 52"/>
                <a:gd name="T5" fmla="*/ 39 h 52"/>
                <a:gd name="T6" fmla="*/ 30 w 52"/>
                <a:gd name="T7" fmla="*/ 36 h 52"/>
                <a:gd name="T8" fmla="*/ 21 w 52"/>
                <a:gd name="T9" fmla="*/ 35 h 52"/>
                <a:gd name="T10" fmla="*/ 16 w 52"/>
                <a:gd name="T11" fmla="*/ 33 h 52"/>
                <a:gd name="T12" fmla="*/ 13 w 52"/>
                <a:gd name="T13" fmla="*/ 30 h 52"/>
                <a:gd name="T14" fmla="*/ 13 w 52"/>
                <a:gd name="T15" fmla="*/ 26 h 52"/>
                <a:gd name="T16" fmla="*/ 16 w 52"/>
                <a:gd name="T17" fmla="*/ 20 h 52"/>
                <a:gd name="T18" fmla="*/ 26 w 52"/>
                <a:gd name="T19" fmla="*/ 9 h 52"/>
                <a:gd name="T20" fmla="*/ 19 w 52"/>
                <a:gd name="T21" fmla="*/ 0 h 52"/>
                <a:gd name="T22" fmla="*/ 7 w 52"/>
                <a:gd name="T23" fmla="*/ 13 h 52"/>
                <a:gd name="T24" fmla="*/ 0 w 52"/>
                <a:gd name="T25" fmla="*/ 24 h 52"/>
                <a:gd name="T26" fmla="*/ 3 w 52"/>
                <a:gd name="T27" fmla="*/ 35 h 52"/>
                <a:gd name="T28" fmla="*/ 9 w 52"/>
                <a:gd name="T29" fmla="*/ 42 h 52"/>
                <a:gd name="T30" fmla="*/ 19 w 52"/>
                <a:gd name="T31" fmla="*/ 47 h 52"/>
                <a:gd name="T32" fmla="*/ 27 w 52"/>
                <a:gd name="T33" fmla="*/ 48 h 52"/>
                <a:gd name="T34" fmla="*/ 37 w 52"/>
                <a:gd name="T35" fmla="*/ 51 h 52"/>
                <a:gd name="T36" fmla="*/ 44 w 52"/>
                <a:gd name="T37" fmla="*/ 52 h 52"/>
                <a:gd name="T38" fmla="*/ 42 w 52"/>
                <a:gd name="T39" fmla="*/ 41 h 52"/>
                <a:gd name="T40" fmla="*/ 44 w 52"/>
                <a:gd name="T41" fmla="*/ 52 h 52"/>
                <a:gd name="T42" fmla="*/ 49 w 52"/>
                <a:gd name="T43" fmla="*/ 51 h 52"/>
                <a:gd name="T44" fmla="*/ 52 w 52"/>
                <a:gd name="T45" fmla="*/ 47 h 52"/>
                <a:gd name="T46" fmla="*/ 50 w 52"/>
                <a:gd name="T47" fmla="*/ 42 h 52"/>
                <a:gd name="T48" fmla="*/ 47 w 52"/>
                <a:gd name="T49" fmla="*/ 40 h 52"/>
                <a:gd name="T50" fmla="*/ 49 w 52"/>
                <a:gd name="T51"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52">
                  <a:moveTo>
                    <a:pt x="49" y="51"/>
                  </a:moveTo>
                  <a:lnTo>
                    <a:pt x="47" y="40"/>
                  </a:lnTo>
                  <a:lnTo>
                    <a:pt x="39" y="39"/>
                  </a:lnTo>
                  <a:lnTo>
                    <a:pt x="30" y="36"/>
                  </a:lnTo>
                  <a:lnTo>
                    <a:pt x="21" y="35"/>
                  </a:lnTo>
                  <a:lnTo>
                    <a:pt x="16" y="33"/>
                  </a:lnTo>
                  <a:lnTo>
                    <a:pt x="13" y="30"/>
                  </a:lnTo>
                  <a:lnTo>
                    <a:pt x="13" y="26"/>
                  </a:lnTo>
                  <a:lnTo>
                    <a:pt x="16" y="20"/>
                  </a:lnTo>
                  <a:lnTo>
                    <a:pt x="26" y="9"/>
                  </a:lnTo>
                  <a:lnTo>
                    <a:pt x="19" y="0"/>
                  </a:lnTo>
                  <a:lnTo>
                    <a:pt x="7" y="13"/>
                  </a:lnTo>
                  <a:lnTo>
                    <a:pt x="0" y="24"/>
                  </a:lnTo>
                  <a:lnTo>
                    <a:pt x="3" y="35"/>
                  </a:lnTo>
                  <a:lnTo>
                    <a:pt x="9" y="42"/>
                  </a:lnTo>
                  <a:lnTo>
                    <a:pt x="19" y="47"/>
                  </a:lnTo>
                  <a:lnTo>
                    <a:pt x="27" y="48"/>
                  </a:lnTo>
                  <a:lnTo>
                    <a:pt x="37" y="51"/>
                  </a:lnTo>
                  <a:lnTo>
                    <a:pt x="44" y="52"/>
                  </a:lnTo>
                  <a:lnTo>
                    <a:pt x="42" y="41"/>
                  </a:lnTo>
                  <a:lnTo>
                    <a:pt x="44" y="52"/>
                  </a:lnTo>
                  <a:lnTo>
                    <a:pt x="49" y="51"/>
                  </a:lnTo>
                  <a:lnTo>
                    <a:pt x="52" y="47"/>
                  </a:lnTo>
                  <a:lnTo>
                    <a:pt x="50" y="42"/>
                  </a:lnTo>
                  <a:lnTo>
                    <a:pt x="47" y="40"/>
                  </a:lnTo>
                  <a:lnTo>
                    <a:pt x="49"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0" name="Freeform 237">
              <a:extLst>
                <a:ext uri="{FF2B5EF4-FFF2-40B4-BE49-F238E27FC236}">
                  <a16:creationId xmlns:a16="http://schemas.microsoft.com/office/drawing/2014/main" id="{78DCF587-D709-43D6-A88E-370EC05C0D42}"/>
                </a:ext>
              </a:extLst>
            </p:cNvPr>
            <p:cNvSpPr>
              <a:spLocks noChangeArrowheads="1"/>
            </p:cNvSpPr>
            <p:nvPr/>
          </p:nvSpPr>
          <p:spPr bwMode="auto">
            <a:xfrm>
              <a:off x="1790" y="3064"/>
              <a:ext cx="37" cy="69"/>
            </a:xfrm>
            <a:custGeom>
              <a:avLst/>
              <a:gdLst>
                <a:gd name="T0" fmla="*/ 35 w 37"/>
                <a:gd name="T1" fmla="*/ 67 h 69"/>
                <a:gd name="T2" fmla="*/ 31 w 37"/>
                <a:gd name="T3" fmla="*/ 57 h 69"/>
                <a:gd name="T4" fmla="*/ 26 w 37"/>
                <a:gd name="T5" fmla="*/ 56 h 69"/>
                <a:gd name="T6" fmla="*/ 20 w 37"/>
                <a:gd name="T7" fmla="*/ 54 h 69"/>
                <a:gd name="T8" fmla="*/ 16 w 37"/>
                <a:gd name="T9" fmla="*/ 50 h 69"/>
                <a:gd name="T10" fmla="*/ 14 w 37"/>
                <a:gd name="T11" fmla="*/ 45 h 69"/>
                <a:gd name="T12" fmla="*/ 13 w 37"/>
                <a:gd name="T13" fmla="*/ 38 h 69"/>
                <a:gd name="T14" fmla="*/ 14 w 37"/>
                <a:gd name="T15" fmla="*/ 29 h 69"/>
                <a:gd name="T16" fmla="*/ 21 w 37"/>
                <a:gd name="T17" fmla="*/ 21 h 69"/>
                <a:gd name="T18" fmla="*/ 32 w 37"/>
                <a:gd name="T19" fmla="*/ 10 h 69"/>
                <a:gd name="T20" fmla="*/ 25 w 37"/>
                <a:gd name="T21" fmla="*/ 0 h 69"/>
                <a:gd name="T22" fmla="*/ 11 w 37"/>
                <a:gd name="T23" fmla="*/ 13 h 69"/>
                <a:gd name="T24" fmla="*/ 4 w 37"/>
                <a:gd name="T25" fmla="*/ 24 h 69"/>
                <a:gd name="T26" fmla="*/ 0 w 37"/>
                <a:gd name="T27" fmla="*/ 38 h 69"/>
                <a:gd name="T28" fmla="*/ 2 w 37"/>
                <a:gd name="T29" fmla="*/ 48 h 69"/>
                <a:gd name="T30" fmla="*/ 7 w 37"/>
                <a:gd name="T31" fmla="*/ 57 h 69"/>
                <a:gd name="T32" fmla="*/ 15 w 37"/>
                <a:gd name="T33" fmla="*/ 63 h 69"/>
                <a:gd name="T34" fmla="*/ 24 w 37"/>
                <a:gd name="T35" fmla="*/ 68 h 69"/>
                <a:gd name="T36" fmla="*/ 31 w 37"/>
                <a:gd name="T37" fmla="*/ 69 h 69"/>
                <a:gd name="T38" fmla="*/ 27 w 37"/>
                <a:gd name="T39" fmla="*/ 60 h 69"/>
                <a:gd name="T40" fmla="*/ 31 w 37"/>
                <a:gd name="T41" fmla="*/ 69 h 69"/>
                <a:gd name="T42" fmla="*/ 35 w 37"/>
                <a:gd name="T43" fmla="*/ 67 h 69"/>
                <a:gd name="T44" fmla="*/ 37 w 37"/>
                <a:gd name="T45" fmla="*/ 63 h 69"/>
                <a:gd name="T46" fmla="*/ 35 w 37"/>
                <a:gd name="T47" fmla="*/ 60 h 69"/>
                <a:gd name="T48" fmla="*/ 31 w 37"/>
                <a:gd name="T49" fmla="*/ 57 h 69"/>
                <a:gd name="T50" fmla="*/ 35 w 37"/>
                <a:gd name="T51"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69">
                  <a:moveTo>
                    <a:pt x="35" y="67"/>
                  </a:moveTo>
                  <a:lnTo>
                    <a:pt x="31" y="57"/>
                  </a:lnTo>
                  <a:lnTo>
                    <a:pt x="26" y="56"/>
                  </a:lnTo>
                  <a:lnTo>
                    <a:pt x="20" y="54"/>
                  </a:lnTo>
                  <a:lnTo>
                    <a:pt x="16" y="50"/>
                  </a:lnTo>
                  <a:lnTo>
                    <a:pt x="14" y="45"/>
                  </a:lnTo>
                  <a:lnTo>
                    <a:pt x="13" y="38"/>
                  </a:lnTo>
                  <a:lnTo>
                    <a:pt x="14" y="29"/>
                  </a:lnTo>
                  <a:lnTo>
                    <a:pt x="21" y="21"/>
                  </a:lnTo>
                  <a:lnTo>
                    <a:pt x="32" y="10"/>
                  </a:lnTo>
                  <a:lnTo>
                    <a:pt x="25" y="0"/>
                  </a:lnTo>
                  <a:lnTo>
                    <a:pt x="11" y="13"/>
                  </a:lnTo>
                  <a:lnTo>
                    <a:pt x="4" y="24"/>
                  </a:lnTo>
                  <a:lnTo>
                    <a:pt x="0" y="38"/>
                  </a:lnTo>
                  <a:lnTo>
                    <a:pt x="2" y="48"/>
                  </a:lnTo>
                  <a:lnTo>
                    <a:pt x="7" y="57"/>
                  </a:lnTo>
                  <a:lnTo>
                    <a:pt x="15" y="63"/>
                  </a:lnTo>
                  <a:lnTo>
                    <a:pt x="24" y="68"/>
                  </a:lnTo>
                  <a:lnTo>
                    <a:pt x="31" y="69"/>
                  </a:lnTo>
                  <a:lnTo>
                    <a:pt x="27" y="60"/>
                  </a:lnTo>
                  <a:lnTo>
                    <a:pt x="31" y="69"/>
                  </a:lnTo>
                  <a:lnTo>
                    <a:pt x="35" y="67"/>
                  </a:lnTo>
                  <a:lnTo>
                    <a:pt x="37" y="63"/>
                  </a:lnTo>
                  <a:lnTo>
                    <a:pt x="35" y="60"/>
                  </a:lnTo>
                  <a:lnTo>
                    <a:pt x="31" y="57"/>
                  </a:lnTo>
                  <a:lnTo>
                    <a:pt x="35"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1" name="Freeform 238">
              <a:extLst>
                <a:ext uri="{FF2B5EF4-FFF2-40B4-BE49-F238E27FC236}">
                  <a16:creationId xmlns:a16="http://schemas.microsoft.com/office/drawing/2014/main" id="{E6F907C4-FFA0-4366-B247-A4696FB375F3}"/>
                </a:ext>
              </a:extLst>
            </p:cNvPr>
            <p:cNvSpPr>
              <a:spLocks noChangeArrowheads="1"/>
            </p:cNvSpPr>
            <p:nvPr/>
          </p:nvSpPr>
          <p:spPr bwMode="auto">
            <a:xfrm>
              <a:off x="1797" y="3124"/>
              <a:ext cx="45" cy="78"/>
            </a:xfrm>
            <a:custGeom>
              <a:avLst/>
              <a:gdLst>
                <a:gd name="T0" fmla="*/ 43 w 45"/>
                <a:gd name="T1" fmla="*/ 74 h 78"/>
                <a:gd name="T2" fmla="*/ 39 w 45"/>
                <a:gd name="T3" fmla="*/ 65 h 78"/>
                <a:gd name="T4" fmla="*/ 31 w 45"/>
                <a:gd name="T5" fmla="*/ 64 h 78"/>
                <a:gd name="T6" fmla="*/ 25 w 45"/>
                <a:gd name="T7" fmla="*/ 62 h 78"/>
                <a:gd name="T8" fmla="*/ 19 w 45"/>
                <a:gd name="T9" fmla="*/ 56 h 78"/>
                <a:gd name="T10" fmla="*/ 13 w 45"/>
                <a:gd name="T11" fmla="*/ 50 h 78"/>
                <a:gd name="T12" fmla="*/ 12 w 45"/>
                <a:gd name="T13" fmla="*/ 41 h 78"/>
                <a:gd name="T14" fmla="*/ 13 w 45"/>
                <a:gd name="T15" fmla="*/ 31 h 78"/>
                <a:gd name="T16" fmla="*/ 17 w 45"/>
                <a:gd name="T17" fmla="*/ 19 h 78"/>
                <a:gd name="T18" fmla="*/ 28 w 45"/>
                <a:gd name="T19" fmla="*/ 7 h 78"/>
                <a:gd name="T20" fmla="*/ 20 w 45"/>
                <a:gd name="T21" fmla="*/ 0 h 78"/>
                <a:gd name="T22" fmla="*/ 7 w 45"/>
                <a:gd name="T23" fmla="*/ 14 h 78"/>
                <a:gd name="T24" fmla="*/ 1 w 45"/>
                <a:gd name="T25" fmla="*/ 29 h 78"/>
                <a:gd name="T26" fmla="*/ 0 w 45"/>
                <a:gd name="T27" fmla="*/ 41 h 78"/>
                <a:gd name="T28" fmla="*/ 3 w 45"/>
                <a:gd name="T29" fmla="*/ 54 h 78"/>
                <a:gd name="T30" fmla="*/ 9 w 45"/>
                <a:gd name="T31" fmla="*/ 63 h 78"/>
                <a:gd name="T32" fmla="*/ 18 w 45"/>
                <a:gd name="T33" fmla="*/ 71 h 78"/>
                <a:gd name="T34" fmla="*/ 29 w 45"/>
                <a:gd name="T35" fmla="*/ 76 h 78"/>
                <a:gd name="T36" fmla="*/ 39 w 45"/>
                <a:gd name="T37" fmla="*/ 78 h 78"/>
                <a:gd name="T38" fmla="*/ 34 w 45"/>
                <a:gd name="T39" fmla="*/ 69 h 78"/>
                <a:gd name="T40" fmla="*/ 39 w 45"/>
                <a:gd name="T41" fmla="*/ 78 h 78"/>
                <a:gd name="T42" fmla="*/ 42 w 45"/>
                <a:gd name="T43" fmla="*/ 75 h 78"/>
                <a:gd name="T44" fmla="*/ 45 w 45"/>
                <a:gd name="T45" fmla="*/ 71 h 78"/>
                <a:gd name="T46" fmla="*/ 42 w 45"/>
                <a:gd name="T47" fmla="*/ 68 h 78"/>
                <a:gd name="T48" fmla="*/ 39 w 45"/>
                <a:gd name="T49" fmla="*/ 65 h 78"/>
                <a:gd name="T50" fmla="*/ 43 w 45"/>
                <a:gd name="T51"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78">
                  <a:moveTo>
                    <a:pt x="43" y="74"/>
                  </a:moveTo>
                  <a:lnTo>
                    <a:pt x="39" y="65"/>
                  </a:lnTo>
                  <a:lnTo>
                    <a:pt x="31" y="64"/>
                  </a:lnTo>
                  <a:lnTo>
                    <a:pt x="25" y="62"/>
                  </a:lnTo>
                  <a:lnTo>
                    <a:pt x="19" y="56"/>
                  </a:lnTo>
                  <a:lnTo>
                    <a:pt x="13" y="50"/>
                  </a:lnTo>
                  <a:lnTo>
                    <a:pt x="12" y="41"/>
                  </a:lnTo>
                  <a:lnTo>
                    <a:pt x="13" y="31"/>
                  </a:lnTo>
                  <a:lnTo>
                    <a:pt x="17" y="19"/>
                  </a:lnTo>
                  <a:lnTo>
                    <a:pt x="28" y="7"/>
                  </a:lnTo>
                  <a:lnTo>
                    <a:pt x="20" y="0"/>
                  </a:lnTo>
                  <a:lnTo>
                    <a:pt x="7" y="14"/>
                  </a:lnTo>
                  <a:lnTo>
                    <a:pt x="1" y="29"/>
                  </a:lnTo>
                  <a:lnTo>
                    <a:pt x="0" y="41"/>
                  </a:lnTo>
                  <a:lnTo>
                    <a:pt x="3" y="54"/>
                  </a:lnTo>
                  <a:lnTo>
                    <a:pt x="9" y="63"/>
                  </a:lnTo>
                  <a:lnTo>
                    <a:pt x="18" y="71"/>
                  </a:lnTo>
                  <a:lnTo>
                    <a:pt x="29" y="76"/>
                  </a:lnTo>
                  <a:lnTo>
                    <a:pt x="39" y="78"/>
                  </a:lnTo>
                  <a:lnTo>
                    <a:pt x="34" y="69"/>
                  </a:lnTo>
                  <a:lnTo>
                    <a:pt x="39" y="78"/>
                  </a:lnTo>
                  <a:lnTo>
                    <a:pt x="42" y="75"/>
                  </a:lnTo>
                  <a:lnTo>
                    <a:pt x="45" y="71"/>
                  </a:lnTo>
                  <a:lnTo>
                    <a:pt x="42" y="68"/>
                  </a:lnTo>
                  <a:lnTo>
                    <a:pt x="39" y="65"/>
                  </a:lnTo>
                  <a:lnTo>
                    <a:pt x="43"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2" name="Freeform 239">
              <a:extLst>
                <a:ext uri="{FF2B5EF4-FFF2-40B4-BE49-F238E27FC236}">
                  <a16:creationId xmlns:a16="http://schemas.microsoft.com/office/drawing/2014/main" id="{D4B47FBF-A911-4E61-8639-6DA92A662A4A}"/>
                </a:ext>
              </a:extLst>
            </p:cNvPr>
            <p:cNvSpPr>
              <a:spLocks noChangeArrowheads="1"/>
            </p:cNvSpPr>
            <p:nvPr/>
          </p:nvSpPr>
          <p:spPr bwMode="auto">
            <a:xfrm>
              <a:off x="1821" y="3193"/>
              <a:ext cx="50" cy="57"/>
            </a:xfrm>
            <a:custGeom>
              <a:avLst/>
              <a:gdLst>
                <a:gd name="T0" fmla="*/ 49 w 50"/>
                <a:gd name="T1" fmla="*/ 49 h 57"/>
                <a:gd name="T2" fmla="*/ 41 w 50"/>
                <a:gd name="T3" fmla="*/ 40 h 57"/>
                <a:gd name="T4" fmla="*/ 29 w 50"/>
                <a:gd name="T5" fmla="*/ 45 h 57"/>
                <a:gd name="T6" fmla="*/ 19 w 50"/>
                <a:gd name="T7" fmla="*/ 45 h 57"/>
                <a:gd name="T8" fmla="*/ 16 w 50"/>
                <a:gd name="T9" fmla="*/ 44 h 57"/>
                <a:gd name="T10" fmla="*/ 13 w 50"/>
                <a:gd name="T11" fmla="*/ 40 h 57"/>
                <a:gd name="T12" fmla="*/ 12 w 50"/>
                <a:gd name="T13" fmla="*/ 34 h 57"/>
                <a:gd name="T14" fmla="*/ 12 w 50"/>
                <a:gd name="T15" fmla="*/ 24 h 57"/>
                <a:gd name="T16" fmla="*/ 16 w 50"/>
                <a:gd name="T17" fmla="*/ 15 h 57"/>
                <a:gd name="T18" fmla="*/ 19 w 50"/>
                <a:gd name="T19" fmla="*/ 5 h 57"/>
                <a:gd name="T20" fmla="*/ 10 w 50"/>
                <a:gd name="T21" fmla="*/ 0 h 57"/>
                <a:gd name="T22" fmla="*/ 4 w 50"/>
                <a:gd name="T23" fmla="*/ 12 h 57"/>
                <a:gd name="T24" fmla="*/ 0 w 50"/>
                <a:gd name="T25" fmla="*/ 24 h 57"/>
                <a:gd name="T26" fmla="*/ 0 w 50"/>
                <a:gd name="T27" fmla="*/ 34 h 57"/>
                <a:gd name="T28" fmla="*/ 1 w 50"/>
                <a:gd name="T29" fmla="*/ 45 h 57"/>
                <a:gd name="T30" fmla="*/ 8 w 50"/>
                <a:gd name="T31" fmla="*/ 54 h 57"/>
                <a:gd name="T32" fmla="*/ 19 w 50"/>
                <a:gd name="T33" fmla="*/ 57 h 57"/>
                <a:gd name="T34" fmla="*/ 32 w 50"/>
                <a:gd name="T35" fmla="*/ 57 h 57"/>
                <a:gd name="T36" fmla="*/ 46 w 50"/>
                <a:gd name="T37" fmla="*/ 52 h 57"/>
                <a:gd name="T38" fmla="*/ 39 w 50"/>
                <a:gd name="T39" fmla="*/ 44 h 57"/>
                <a:gd name="T40" fmla="*/ 46 w 50"/>
                <a:gd name="T41" fmla="*/ 52 h 57"/>
                <a:gd name="T42" fmla="*/ 50 w 50"/>
                <a:gd name="T43" fmla="*/ 49 h 57"/>
                <a:gd name="T44" fmla="*/ 50 w 50"/>
                <a:gd name="T45" fmla="*/ 44 h 57"/>
                <a:gd name="T46" fmla="*/ 46 w 50"/>
                <a:gd name="T47" fmla="*/ 40 h 57"/>
                <a:gd name="T48" fmla="*/ 41 w 50"/>
                <a:gd name="T49" fmla="*/ 40 h 57"/>
                <a:gd name="T50" fmla="*/ 49 w 50"/>
                <a:gd name="T51" fmla="*/ 4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57">
                  <a:moveTo>
                    <a:pt x="49" y="49"/>
                  </a:moveTo>
                  <a:lnTo>
                    <a:pt x="41" y="40"/>
                  </a:lnTo>
                  <a:lnTo>
                    <a:pt x="29" y="45"/>
                  </a:lnTo>
                  <a:lnTo>
                    <a:pt x="19" y="45"/>
                  </a:lnTo>
                  <a:lnTo>
                    <a:pt x="16" y="44"/>
                  </a:lnTo>
                  <a:lnTo>
                    <a:pt x="13" y="40"/>
                  </a:lnTo>
                  <a:lnTo>
                    <a:pt x="12" y="34"/>
                  </a:lnTo>
                  <a:lnTo>
                    <a:pt x="12" y="24"/>
                  </a:lnTo>
                  <a:lnTo>
                    <a:pt x="16" y="15"/>
                  </a:lnTo>
                  <a:lnTo>
                    <a:pt x="19" y="5"/>
                  </a:lnTo>
                  <a:lnTo>
                    <a:pt x="10" y="0"/>
                  </a:lnTo>
                  <a:lnTo>
                    <a:pt x="4" y="12"/>
                  </a:lnTo>
                  <a:lnTo>
                    <a:pt x="0" y="24"/>
                  </a:lnTo>
                  <a:lnTo>
                    <a:pt x="0" y="34"/>
                  </a:lnTo>
                  <a:lnTo>
                    <a:pt x="1" y="45"/>
                  </a:lnTo>
                  <a:lnTo>
                    <a:pt x="8" y="54"/>
                  </a:lnTo>
                  <a:lnTo>
                    <a:pt x="19" y="57"/>
                  </a:lnTo>
                  <a:lnTo>
                    <a:pt x="32" y="57"/>
                  </a:lnTo>
                  <a:lnTo>
                    <a:pt x="46" y="52"/>
                  </a:lnTo>
                  <a:lnTo>
                    <a:pt x="39" y="44"/>
                  </a:lnTo>
                  <a:lnTo>
                    <a:pt x="46" y="52"/>
                  </a:lnTo>
                  <a:lnTo>
                    <a:pt x="50" y="49"/>
                  </a:lnTo>
                  <a:lnTo>
                    <a:pt x="50" y="44"/>
                  </a:lnTo>
                  <a:lnTo>
                    <a:pt x="46" y="40"/>
                  </a:lnTo>
                  <a:lnTo>
                    <a:pt x="41" y="40"/>
                  </a:lnTo>
                  <a:lnTo>
                    <a:pt x="49"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3" name="Freeform 240">
              <a:extLst>
                <a:ext uri="{FF2B5EF4-FFF2-40B4-BE49-F238E27FC236}">
                  <a16:creationId xmlns:a16="http://schemas.microsoft.com/office/drawing/2014/main" id="{6E43CCCD-2708-440D-90B2-4CD4160F457E}"/>
                </a:ext>
              </a:extLst>
            </p:cNvPr>
            <p:cNvSpPr>
              <a:spLocks noChangeArrowheads="1"/>
            </p:cNvSpPr>
            <p:nvPr/>
          </p:nvSpPr>
          <p:spPr bwMode="auto">
            <a:xfrm>
              <a:off x="1855" y="3237"/>
              <a:ext cx="52" cy="52"/>
            </a:xfrm>
            <a:custGeom>
              <a:avLst/>
              <a:gdLst>
                <a:gd name="T0" fmla="*/ 52 w 52"/>
                <a:gd name="T1" fmla="*/ 45 h 52"/>
                <a:gd name="T2" fmla="*/ 45 w 52"/>
                <a:gd name="T3" fmla="*/ 39 h 52"/>
                <a:gd name="T4" fmla="*/ 39 w 52"/>
                <a:gd name="T5" fmla="*/ 40 h 52"/>
                <a:gd name="T6" fmla="*/ 32 w 52"/>
                <a:gd name="T7" fmla="*/ 39 h 52"/>
                <a:gd name="T8" fmla="*/ 24 w 52"/>
                <a:gd name="T9" fmla="*/ 38 h 52"/>
                <a:gd name="T10" fmla="*/ 18 w 52"/>
                <a:gd name="T11" fmla="*/ 33 h 52"/>
                <a:gd name="T12" fmla="*/ 13 w 52"/>
                <a:gd name="T13" fmla="*/ 29 h 52"/>
                <a:gd name="T14" fmla="*/ 12 w 52"/>
                <a:gd name="T15" fmla="*/ 24 h 52"/>
                <a:gd name="T16" fmla="*/ 12 w 52"/>
                <a:gd name="T17" fmla="*/ 13 h 52"/>
                <a:gd name="T18" fmla="*/ 15 w 52"/>
                <a:gd name="T19" fmla="*/ 5 h 52"/>
                <a:gd name="T20" fmla="*/ 5 w 52"/>
                <a:gd name="T21" fmla="*/ 0 h 52"/>
                <a:gd name="T22" fmla="*/ 0 w 52"/>
                <a:gd name="T23" fmla="*/ 13 h 52"/>
                <a:gd name="T24" fmla="*/ 0 w 52"/>
                <a:gd name="T25" fmla="*/ 24 h 52"/>
                <a:gd name="T26" fmla="*/ 4 w 52"/>
                <a:gd name="T27" fmla="*/ 34 h 52"/>
                <a:gd name="T28" fmla="*/ 11 w 52"/>
                <a:gd name="T29" fmla="*/ 42 h 52"/>
                <a:gd name="T30" fmla="*/ 19 w 52"/>
                <a:gd name="T31" fmla="*/ 47 h 52"/>
                <a:gd name="T32" fmla="*/ 29 w 52"/>
                <a:gd name="T33" fmla="*/ 51 h 52"/>
                <a:gd name="T34" fmla="*/ 39 w 52"/>
                <a:gd name="T35" fmla="*/ 52 h 52"/>
                <a:gd name="T36" fmla="*/ 47 w 52"/>
                <a:gd name="T37" fmla="*/ 51 h 52"/>
                <a:gd name="T38" fmla="*/ 40 w 52"/>
                <a:gd name="T39" fmla="*/ 45 h 52"/>
                <a:gd name="T40" fmla="*/ 47 w 52"/>
                <a:gd name="T41" fmla="*/ 51 h 52"/>
                <a:gd name="T42" fmla="*/ 51 w 52"/>
                <a:gd name="T43" fmla="*/ 48 h 52"/>
                <a:gd name="T44" fmla="*/ 52 w 52"/>
                <a:gd name="T45" fmla="*/ 44 h 52"/>
                <a:gd name="T46" fmla="*/ 50 w 52"/>
                <a:gd name="T47" fmla="*/ 40 h 52"/>
                <a:gd name="T48" fmla="*/ 45 w 52"/>
                <a:gd name="T49" fmla="*/ 39 h 52"/>
                <a:gd name="T50" fmla="*/ 52 w 52"/>
                <a:gd name="T5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52">
                  <a:moveTo>
                    <a:pt x="52" y="45"/>
                  </a:moveTo>
                  <a:lnTo>
                    <a:pt x="45" y="39"/>
                  </a:lnTo>
                  <a:lnTo>
                    <a:pt x="39" y="40"/>
                  </a:lnTo>
                  <a:lnTo>
                    <a:pt x="32" y="39"/>
                  </a:lnTo>
                  <a:lnTo>
                    <a:pt x="24" y="38"/>
                  </a:lnTo>
                  <a:lnTo>
                    <a:pt x="18" y="33"/>
                  </a:lnTo>
                  <a:lnTo>
                    <a:pt x="13" y="29"/>
                  </a:lnTo>
                  <a:lnTo>
                    <a:pt x="12" y="24"/>
                  </a:lnTo>
                  <a:lnTo>
                    <a:pt x="12" y="13"/>
                  </a:lnTo>
                  <a:lnTo>
                    <a:pt x="15" y="5"/>
                  </a:lnTo>
                  <a:lnTo>
                    <a:pt x="5" y="0"/>
                  </a:lnTo>
                  <a:lnTo>
                    <a:pt x="0" y="13"/>
                  </a:lnTo>
                  <a:lnTo>
                    <a:pt x="0" y="24"/>
                  </a:lnTo>
                  <a:lnTo>
                    <a:pt x="4" y="34"/>
                  </a:lnTo>
                  <a:lnTo>
                    <a:pt x="11" y="42"/>
                  </a:lnTo>
                  <a:lnTo>
                    <a:pt x="19" y="47"/>
                  </a:lnTo>
                  <a:lnTo>
                    <a:pt x="29" y="51"/>
                  </a:lnTo>
                  <a:lnTo>
                    <a:pt x="39" y="52"/>
                  </a:lnTo>
                  <a:lnTo>
                    <a:pt x="47" y="51"/>
                  </a:lnTo>
                  <a:lnTo>
                    <a:pt x="40" y="45"/>
                  </a:lnTo>
                  <a:lnTo>
                    <a:pt x="47" y="51"/>
                  </a:lnTo>
                  <a:lnTo>
                    <a:pt x="51" y="48"/>
                  </a:lnTo>
                  <a:lnTo>
                    <a:pt x="52" y="44"/>
                  </a:lnTo>
                  <a:lnTo>
                    <a:pt x="50" y="40"/>
                  </a:lnTo>
                  <a:lnTo>
                    <a:pt x="45" y="39"/>
                  </a:lnTo>
                  <a:lnTo>
                    <a:pt x="52"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4" name="Freeform 241">
              <a:extLst>
                <a:ext uri="{FF2B5EF4-FFF2-40B4-BE49-F238E27FC236}">
                  <a16:creationId xmlns:a16="http://schemas.microsoft.com/office/drawing/2014/main" id="{66EF65F1-42B0-448B-8C7A-7708087DD767}"/>
                </a:ext>
              </a:extLst>
            </p:cNvPr>
            <p:cNvSpPr>
              <a:spLocks noChangeArrowheads="1"/>
            </p:cNvSpPr>
            <p:nvPr/>
          </p:nvSpPr>
          <p:spPr bwMode="auto">
            <a:xfrm>
              <a:off x="1894" y="3282"/>
              <a:ext cx="57" cy="44"/>
            </a:xfrm>
            <a:custGeom>
              <a:avLst/>
              <a:gdLst>
                <a:gd name="T0" fmla="*/ 57 w 57"/>
                <a:gd name="T1" fmla="*/ 33 h 44"/>
                <a:gd name="T2" fmla="*/ 50 w 57"/>
                <a:gd name="T3" fmla="*/ 27 h 44"/>
                <a:gd name="T4" fmla="*/ 43 w 57"/>
                <a:gd name="T5" fmla="*/ 29 h 44"/>
                <a:gd name="T6" fmla="*/ 35 w 57"/>
                <a:gd name="T7" fmla="*/ 30 h 44"/>
                <a:gd name="T8" fmla="*/ 27 w 57"/>
                <a:gd name="T9" fmla="*/ 31 h 44"/>
                <a:gd name="T10" fmla="*/ 19 w 57"/>
                <a:gd name="T11" fmla="*/ 30 h 44"/>
                <a:gd name="T12" fmla="*/ 16 w 57"/>
                <a:gd name="T13" fmla="*/ 29 h 44"/>
                <a:gd name="T14" fmla="*/ 13 w 57"/>
                <a:gd name="T15" fmla="*/ 24 h 44"/>
                <a:gd name="T16" fmla="*/ 12 w 57"/>
                <a:gd name="T17" fmla="*/ 16 h 44"/>
                <a:gd name="T18" fmla="*/ 13 w 57"/>
                <a:gd name="T19" fmla="*/ 0 h 44"/>
                <a:gd name="T20" fmla="*/ 1 w 57"/>
                <a:gd name="T21" fmla="*/ 0 h 44"/>
                <a:gd name="T22" fmla="*/ 0 w 57"/>
                <a:gd name="T23" fmla="*/ 16 h 44"/>
                <a:gd name="T24" fmla="*/ 1 w 57"/>
                <a:gd name="T25" fmla="*/ 27 h 44"/>
                <a:gd name="T26" fmla="*/ 8 w 57"/>
                <a:gd name="T27" fmla="*/ 36 h 44"/>
                <a:gd name="T28" fmla="*/ 17 w 57"/>
                <a:gd name="T29" fmla="*/ 42 h 44"/>
                <a:gd name="T30" fmla="*/ 27 w 57"/>
                <a:gd name="T31" fmla="*/ 44 h 44"/>
                <a:gd name="T32" fmla="*/ 35 w 57"/>
                <a:gd name="T33" fmla="*/ 42 h 44"/>
                <a:gd name="T34" fmla="*/ 45 w 57"/>
                <a:gd name="T35" fmla="*/ 41 h 44"/>
                <a:gd name="T36" fmla="*/ 52 w 57"/>
                <a:gd name="T37" fmla="*/ 39 h 44"/>
                <a:gd name="T38" fmla="*/ 45 w 57"/>
                <a:gd name="T39" fmla="*/ 33 h 44"/>
                <a:gd name="T40" fmla="*/ 52 w 57"/>
                <a:gd name="T41" fmla="*/ 39 h 44"/>
                <a:gd name="T42" fmla="*/ 56 w 57"/>
                <a:gd name="T43" fmla="*/ 36 h 44"/>
                <a:gd name="T44" fmla="*/ 57 w 57"/>
                <a:gd name="T45" fmla="*/ 31 h 44"/>
                <a:gd name="T46" fmla="*/ 55 w 57"/>
                <a:gd name="T47" fmla="*/ 28 h 44"/>
                <a:gd name="T48" fmla="*/ 50 w 57"/>
                <a:gd name="T49" fmla="*/ 27 h 44"/>
                <a:gd name="T50" fmla="*/ 57 w 57"/>
                <a:gd name="T51"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4">
                  <a:moveTo>
                    <a:pt x="57" y="33"/>
                  </a:moveTo>
                  <a:lnTo>
                    <a:pt x="50" y="27"/>
                  </a:lnTo>
                  <a:lnTo>
                    <a:pt x="43" y="29"/>
                  </a:lnTo>
                  <a:lnTo>
                    <a:pt x="35" y="30"/>
                  </a:lnTo>
                  <a:lnTo>
                    <a:pt x="27" y="31"/>
                  </a:lnTo>
                  <a:lnTo>
                    <a:pt x="19" y="30"/>
                  </a:lnTo>
                  <a:lnTo>
                    <a:pt x="16" y="29"/>
                  </a:lnTo>
                  <a:lnTo>
                    <a:pt x="13" y="24"/>
                  </a:lnTo>
                  <a:lnTo>
                    <a:pt x="12" y="16"/>
                  </a:lnTo>
                  <a:lnTo>
                    <a:pt x="13" y="0"/>
                  </a:lnTo>
                  <a:lnTo>
                    <a:pt x="1" y="0"/>
                  </a:lnTo>
                  <a:lnTo>
                    <a:pt x="0" y="16"/>
                  </a:lnTo>
                  <a:lnTo>
                    <a:pt x="1" y="27"/>
                  </a:lnTo>
                  <a:lnTo>
                    <a:pt x="8" y="36"/>
                  </a:lnTo>
                  <a:lnTo>
                    <a:pt x="17" y="42"/>
                  </a:lnTo>
                  <a:lnTo>
                    <a:pt x="27" y="44"/>
                  </a:lnTo>
                  <a:lnTo>
                    <a:pt x="35" y="42"/>
                  </a:lnTo>
                  <a:lnTo>
                    <a:pt x="45" y="41"/>
                  </a:lnTo>
                  <a:lnTo>
                    <a:pt x="52" y="39"/>
                  </a:lnTo>
                  <a:lnTo>
                    <a:pt x="45" y="33"/>
                  </a:lnTo>
                  <a:lnTo>
                    <a:pt x="52" y="39"/>
                  </a:lnTo>
                  <a:lnTo>
                    <a:pt x="56" y="36"/>
                  </a:lnTo>
                  <a:lnTo>
                    <a:pt x="57" y="31"/>
                  </a:lnTo>
                  <a:lnTo>
                    <a:pt x="55" y="28"/>
                  </a:lnTo>
                  <a:lnTo>
                    <a:pt x="50" y="27"/>
                  </a:lnTo>
                  <a:lnTo>
                    <a:pt x="5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5" name="Freeform 242">
              <a:extLst>
                <a:ext uri="{FF2B5EF4-FFF2-40B4-BE49-F238E27FC236}">
                  <a16:creationId xmlns:a16="http://schemas.microsoft.com/office/drawing/2014/main" id="{937ED2DC-B317-41FC-A60F-125CE7A532CC}"/>
                </a:ext>
              </a:extLst>
            </p:cNvPr>
            <p:cNvSpPr>
              <a:spLocks noChangeArrowheads="1"/>
            </p:cNvSpPr>
            <p:nvPr/>
          </p:nvSpPr>
          <p:spPr bwMode="auto">
            <a:xfrm>
              <a:off x="1939" y="3315"/>
              <a:ext cx="72" cy="37"/>
            </a:xfrm>
            <a:custGeom>
              <a:avLst/>
              <a:gdLst>
                <a:gd name="T0" fmla="*/ 72 w 72"/>
                <a:gd name="T1" fmla="*/ 23 h 37"/>
                <a:gd name="T2" fmla="*/ 66 w 72"/>
                <a:gd name="T3" fmla="*/ 17 h 37"/>
                <a:gd name="T4" fmla="*/ 52 w 72"/>
                <a:gd name="T5" fmla="*/ 19 h 37"/>
                <a:gd name="T6" fmla="*/ 41 w 72"/>
                <a:gd name="T7" fmla="*/ 22 h 37"/>
                <a:gd name="T8" fmla="*/ 30 w 72"/>
                <a:gd name="T9" fmla="*/ 24 h 37"/>
                <a:gd name="T10" fmla="*/ 23 w 72"/>
                <a:gd name="T11" fmla="*/ 25 h 37"/>
                <a:gd name="T12" fmla="*/ 18 w 72"/>
                <a:gd name="T13" fmla="*/ 24 h 37"/>
                <a:gd name="T14" fmla="*/ 15 w 72"/>
                <a:gd name="T15" fmla="*/ 20 h 37"/>
                <a:gd name="T16" fmla="*/ 12 w 72"/>
                <a:gd name="T17" fmla="*/ 14 h 37"/>
                <a:gd name="T18" fmla="*/ 12 w 72"/>
                <a:gd name="T19" fmla="*/ 0 h 37"/>
                <a:gd name="T20" fmla="*/ 0 w 72"/>
                <a:gd name="T21" fmla="*/ 0 h 37"/>
                <a:gd name="T22" fmla="*/ 0 w 72"/>
                <a:gd name="T23" fmla="*/ 14 h 37"/>
                <a:gd name="T24" fmla="*/ 5 w 72"/>
                <a:gd name="T25" fmla="*/ 28 h 37"/>
                <a:gd name="T26" fmla="*/ 13 w 72"/>
                <a:gd name="T27" fmla="*/ 34 h 37"/>
                <a:gd name="T28" fmla="*/ 23 w 72"/>
                <a:gd name="T29" fmla="*/ 37 h 37"/>
                <a:gd name="T30" fmla="*/ 33 w 72"/>
                <a:gd name="T31" fmla="*/ 36 h 37"/>
                <a:gd name="T32" fmla="*/ 44 w 72"/>
                <a:gd name="T33" fmla="*/ 34 h 37"/>
                <a:gd name="T34" fmla="*/ 55 w 72"/>
                <a:gd name="T35" fmla="*/ 31 h 37"/>
                <a:gd name="T36" fmla="*/ 66 w 72"/>
                <a:gd name="T37" fmla="*/ 29 h 37"/>
                <a:gd name="T38" fmla="*/ 60 w 72"/>
                <a:gd name="T39" fmla="*/ 23 h 37"/>
                <a:gd name="T40" fmla="*/ 66 w 72"/>
                <a:gd name="T41" fmla="*/ 29 h 37"/>
                <a:gd name="T42" fmla="*/ 69 w 72"/>
                <a:gd name="T43" fmla="*/ 26 h 37"/>
                <a:gd name="T44" fmla="*/ 72 w 72"/>
                <a:gd name="T45" fmla="*/ 23 h 37"/>
                <a:gd name="T46" fmla="*/ 69 w 72"/>
                <a:gd name="T47" fmla="*/ 19 h 37"/>
                <a:gd name="T48" fmla="*/ 66 w 72"/>
                <a:gd name="T49" fmla="*/ 17 h 37"/>
                <a:gd name="T50" fmla="*/ 72 w 72"/>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37">
                  <a:moveTo>
                    <a:pt x="72" y="23"/>
                  </a:moveTo>
                  <a:lnTo>
                    <a:pt x="66" y="17"/>
                  </a:lnTo>
                  <a:lnTo>
                    <a:pt x="52" y="19"/>
                  </a:lnTo>
                  <a:lnTo>
                    <a:pt x="41" y="22"/>
                  </a:lnTo>
                  <a:lnTo>
                    <a:pt x="30" y="24"/>
                  </a:lnTo>
                  <a:lnTo>
                    <a:pt x="23" y="25"/>
                  </a:lnTo>
                  <a:lnTo>
                    <a:pt x="18" y="24"/>
                  </a:lnTo>
                  <a:lnTo>
                    <a:pt x="15" y="20"/>
                  </a:lnTo>
                  <a:lnTo>
                    <a:pt x="12" y="14"/>
                  </a:lnTo>
                  <a:lnTo>
                    <a:pt x="12" y="0"/>
                  </a:lnTo>
                  <a:lnTo>
                    <a:pt x="0" y="0"/>
                  </a:lnTo>
                  <a:lnTo>
                    <a:pt x="0" y="14"/>
                  </a:lnTo>
                  <a:lnTo>
                    <a:pt x="5" y="28"/>
                  </a:lnTo>
                  <a:lnTo>
                    <a:pt x="13" y="34"/>
                  </a:lnTo>
                  <a:lnTo>
                    <a:pt x="23" y="37"/>
                  </a:lnTo>
                  <a:lnTo>
                    <a:pt x="33" y="36"/>
                  </a:lnTo>
                  <a:lnTo>
                    <a:pt x="44" y="34"/>
                  </a:lnTo>
                  <a:lnTo>
                    <a:pt x="55" y="31"/>
                  </a:lnTo>
                  <a:lnTo>
                    <a:pt x="66" y="29"/>
                  </a:lnTo>
                  <a:lnTo>
                    <a:pt x="60" y="23"/>
                  </a:lnTo>
                  <a:lnTo>
                    <a:pt x="66" y="29"/>
                  </a:lnTo>
                  <a:lnTo>
                    <a:pt x="69" y="26"/>
                  </a:lnTo>
                  <a:lnTo>
                    <a:pt x="72" y="23"/>
                  </a:lnTo>
                  <a:lnTo>
                    <a:pt x="69" y="19"/>
                  </a:lnTo>
                  <a:lnTo>
                    <a:pt x="66" y="17"/>
                  </a:lnTo>
                  <a:lnTo>
                    <a:pt x="7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6" name="Freeform 243">
              <a:extLst>
                <a:ext uri="{FF2B5EF4-FFF2-40B4-BE49-F238E27FC236}">
                  <a16:creationId xmlns:a16="http://schemas.microsoft.com/office/drawing/2014/main" id="{0A4362A2-BE6F-4A02-90B6-6F1B1F35679F}"/>
                </a:ext>
              </a:extLst>
            </p:cNvPr>
            <p:cNvSpPr>
              <a:spLocks noChangeArrowheads="1"/>
            </p:cNvSpPr>
            <p:nvPr/>
          </p:nvSpPr>
          <p:spPr bwMode="auto">
            <a:xfrm>
              <a:off x="1999" y="3338"/>
              <a:ext cx="67" cy="35"/>
            </a:xfrm>
            <a:custGeom>
              <a:avLst/>
              <a:gdLst>
                <a:gd name="T0" fmla="*/ 67 w 67"/>
                <a:gd name="T1" fmla="*/ 12 h 35"/>
                <a:gd name="T2" fmla="*/ 56 w 67"/>
                <a:gd name="T3" fmla="*/ 8 h 35"/>
                <a:gd name="T4" fmla="*/ 46 w 67"/>
                <a:gd name="T5" fmla="*/ 17 h 35"/>
                <a:gd name="T6" fmla="*/ 37 w 67"/>
                <a:gd name="T7" fmla="*/ 22 h 35"/>
                <a:gd name="T8" fmla="*/ 31 w 67"/>
                <a:gd name="T9" fmla="*/ 23 h 35"/>
                <a:gd name="T10" fmla="*/ 25 w 67"/>
                <a:gd name="T11" fmla="*/ 22 h 35"/>
                <a:gd name="T12" fmla="*/ 20 w 67"/>
                <a:gd name="T13" fmla="*/ 19 h 35"/>
                <a:gd name="T14" fmla="*/ 17 w 67"/>
                <a:gd name="T15" fmla="*/ 14 h 35"/>
                <a:gd name="T16" fmla="*/ 14 w 67"/>
                <a:gd name="T17" fmla="*/ 7 h 35"/>
                <a:gd name="T18" fmla="*/ 12 w 67"/>
                <a:gd name="T19" fmla="*/ 0 h 35"/>
                <a:gd name="T20" fmla="*/ 0 w 67"/>
                <a:gd name="T21" fmla="*/ 0 h 35"/>
                <a:gd name="T22" fmla="*/ 2 w 67"/>
                <a:gd name="T23" fmla="*/ 10 h 35"/>
                <a:gd name="T24" fmla="*/ 7 w 67"/>
                <a:gd name="T25" fmla="*/ 19 h 35"/>
                <a:gd name="T26" fmla="*/ 13 w 67"/>
                <a:gd name="T27" fmla="*/ 27 h 35"/>
                <a:gd name="T28" fmla="*/ 20 w 67"/>
                <a:gd name="T29" fmla="*/ 34 h 35"/>
                <a:gd name="T30" fmla="*/ 31 w 67"/>
                <a:gd name="T31" fmla="*/ 35 h 35"/>
                <a:gd name="T32" fmla="*/ 42 w 67"/>
                <a:gd name="T33" fmla="*/ 34 h 35"/>
                <a:gd name="T34" fmla="*/ 53 w 67"/>
                <a:gd name="T35" fmla="*/ 27 h 35"/>
                <a:gd name="T36" fmla="*/ 65 w 67"/>
                <a:gd name="T37" fmla="*/ 16 h 35"/>
                <a:gd name="T38" fmla="*/ 54 w 67"/>
                <a:gd name="T39" fmla="*/ 12 h 35"/>
                <a:gd name="T40" fmla="*/ 65 w 67"/>
                <a:gd name="T41" fmla="*/ 16 h 35"/>
                <a:gd name="T42" fmla="*/ 67 w 67"/>
                <a:gd name="T43" fmla="*/ 11 h 35"/>
                <a:gd name="T44" fmla="*/ 64 w 67"/>
                <a:gd name="T45" fmla="*/ 7 h 35"/>
                <a:gd name="T46" fmla="*/ 61 w 67"/>
                <a:gd name="T47" fmla="*/ 6 h 35"/>
                <a:gd name="T48" fmla="*/ 56 w 67"/>
                <a:gd name="T49" fmla="*/ 8 h 35"/>
                <a:gd name="T50" fmla="*/ 67 w 67"/>
                <a:gd name="T5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35">
                  <a:moveTo>
                    <a:pt x="67" y="12"/>
                  </a:moveTo>
                  <a:lnTo>
                    <a:pt x="56" y="8"/>
                  </a:lnTo>
                  <a:lnTo>
                    <a:pt x="46" y="17"/>
                  </a:lnTo>
                  <a:lnTo>
                    <a:pt x="37" y="22"/>
                  </a:lnTo>
                  <a:lnTo>
                    <a:pt x="31" y="23"/>
                  </a:lnTo>
                  <a:lnTo>
                    <a:pt x="25" y="22"/>
                  </a:lnTo>
                  <a:lnTo>
                    <a:pt x="20" y="19"/>
                  </a:lnTo>
                  <a:lnTo>
                    <a:pt x="17" y="14"/>
                  </a:lnTo>
                  <a:lnTo>
                    <a:pt x="14" y="7"/>
                  </a:lnTo>
                  <a:lnTo>
                    <a:pt x="12" y="0"/>
                  </a:lnTo>
                  <a:lnTo>
                    <a:pt x="0" y="0"/>
                  </a:lnTo>
                  <a:lnTo>
                    <a:pt x="2" y="10"/>
                  </a:lnTo>
                  <a:lnTo>
                    <a:pt x="7" y="19"/>
                  </a:lnTo>
                  <a:lnTo>
                    <a:pt x="13" y="27"/>
                  </a:lnTo>
                  <a:lnTo>
                    <a:pt x="20" y="34"/>
                  </a:lnTo>
                  <a:lnTo>
                    <a:pt x="31" y="35"/>
                  </a:lnTo>
                  <a:lnTo>
                    <a:pt x="42" y="34"/>
                  </a:lnTo>
                  <a:lnTo>
                    <a:pt x="53" y="27"/>
                  </a:lnTo>
                  <a:lnTo>
                    <a:pt x="65" y="16"/>
                  </a:lnTo>
                  <a:lnTo>
                    <a:pt x="54" y="12"/>
                  </a:lnTo>
                  <a:lnTo>
                    <a:pt x="65" y="16"/>
                  </a:lnTo>
                  <a:lnTo>
                    <a:pt x="67" y="11"/>
                  </a:lnTo>
                  <a:lnTo>
                    <a:pt x="64" y="7"/>
                  </a:lnTo>
                  <a:lnTo>
                    <a:pt x="61" y="6"/>
                  </a:lnTo>
                  <a:lnTo>
                    <a:pt x="56" y="8"/>
                  </a:lnTo>
                  <a:lnTo>
                    <a:pt x="6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7" name="Freeform 244">
              <a:extLst>
                <a:ext uri="{FF2B5EF4-FFF2-40B4-BE49-F238E27FC236}">
                  <a16:creationId xmlns:a16="http://schemas.microsoft.com/office/drawing/2014/main" id="{431D8F44-6209-467C-AF65-CBE86AAA72AA}"/>
                </a:ext>
              </a:extLst>
            </p:cNvPr>
            <p:cNvSpPr>
              <a:spLocks noChangeArrowheads="1"/>
            </p:cNvSpPr>
            <p:nvPr/>
          </p:nvSpPr>
          <p:spPr bwMode="auto">
            <a:xfrm>
              <a:off x="2053" y="3350"/>
              <a:ext cx="50" cy="43"/>
            </a:xfrm>
            <a:custGeom>
              <a:avLst/>
              <a:gdLst>
                <a:gd name="T0" fmla="*/ 50 w 50"/>
                <a:gd name="T1" fmla="*/ 24 h 43"/>
                <a:gd name="T2" fmla="*/ 41 w 50"/>
                <a:gd name="T3" fmla="*/ 21 h 43"/>
                <a:gd name="T4" fmla="*/ 31 w 50"/>
                <a:gd name="T5" fmla="*/ 29 h 43"/>
                <a:gd name="T6" fmla="*/ 24 w 50"/>
                <a:gd name="T7" fmla="*/ 30 h 43"/>
                <a:gd name="T8" fmla="*/ 20 w 50"/>
                <a:gd name="T9" fmla="*/ 30 h 43"/>
                <a:gd name="T10" fmla="*/ 18 w 50"/>
                <a:gd name="T11" fmla="*/ 27 h 43"/>
                <a:gd name="T12" fmla="*/ 15 w 50"/>
                <a:gd name="T13" fmla="*/ 22 h 43"/>
                <a:gd name="T14" fmla="*/ 14 w 50"/>
                <a:gd name="T15" fmla="*/ 16 h 43"/>
                <a:gd name="T16" fmla="*/ 13 w 50"/>
                <a:gd name="T17" fmla="*/ 7 h 43"/>
                <a:gd name="T18" fmla="*/ 13 w 50"/>
                <a:gd name="T19" fmla="*/ 0 h 43"/>
                <a:gd name="T20" fmla="*/ 0 w 50"/>
                <a:gd name="T21" fmla="*/ 0 h 43"/>
                <a:gd name="T22" fmla="*/ 0 w 50"/>
                <a:gd name="T23" fmla="*/ 7 h 43"/>
                <a:gd name="T24" fmla="*/ 2 w 50"/>
                <a:gd name="T25" fmla="*/ 16 h 43"/>
                <a:gd name="T26" fmla="*/ 3 w 50"/>
                <a:gd name="T27" fmla="*/ 24 h 43"/>
                <a:gd name="T28" fmla="*/ 8 w 50"/>
                <a:gd name="T29" fmla="*/ 34 h 43"/>
                <a:gd name="T30" fmla="*/ 15 w 50"/>
                <a:gd name="T31" fmla="*/ 40 h 43"/>
                <a:gd name="T32" fmla="*/ 24 w 50"/>
                <a:gd name="T33" fmla="*/ 43 h 43"/>
                <a:gd name="T34" fmla="*/ 36 w 50"/>
                <a:gd name="T35" fmla="*/ 39 h 43"/>
                <a:gd name="T36" fmla="*/ 48 w 50"/>
                <a:gd name="T37" fmla="*/ 30 h 43"/>
                <a:gd name="T38" fmla="*/ 38 w 50"/>
                <a:gd name="T39" fmla="*/ 27 h 43"/>
                <a:gd name="T40" fmla="*/ 48 w 50"/>
                <a:gd name="T41" fmla="*/ 30 h 43"/>
                <a:gd name="T42" fmla="*/ 50 w 50"/>
                <a:gd name="T43" fmla="*/ 26 h 43"/>
                <a:gd name="T44" fmla="*/ 49 w 50"/>
                <a:gd name="T45" fmla="*/ 22 h 43"/>
                <a:gd name="T46" fmla="*/ 46 w 50"/>
                <a:gd name="T47" fmla="*/ 19 h 43"/>
                <a:gd name="T48" fmla="*/ 41 w 50"/>
                <a:gd name="T49" fmla="*/ 21 h 43"/>
                <a:gd name="T50" fmla="*/ 50 w 50"/>
                <a:gd name="T51"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43">
                  <a:moveTo>
                    <a:pt x="50" y="24"/>
                  </a:moveTo>
                  <a:lnTo>
                    <a:pt x="41" y="21"/>
                  </a:lnTo>
                  <a:lnTo>
                    <a:pt x="31" y="29"/>
                  </a:lnTo>
                  <a:lnTo>
                    <a:pt x="24" y="30"/>
                  </a:lnTo>
                  <a:lnTo>
                    <a:pt x="20" y="30"/>
                  </a:lnTo>
                  <a:lnTo>
                    <a:pt x="18" y="27"/>
                  </a:lnTo>
                  <a:lnTo>
                    <a:pt x="15" y="22"/>
                  </a:lnTo>
                  <a:lnTo>
                    <a:pt x="14" y="16"/>
                  </a:lnTo>
                  <a:lnTo>
                    <a:pt x="13" y="7"/>
                  </a:lnTo>
                  <a:lnTo>
                    <a:pt x="13" y="0"/>
                  </a:lnTo>
                  <a:lnTo>
                    <a:pt x="0" y="0"/>
                  </a:lnTo>
                  <a:lnTo>
                    <a:pt x="0" y="7"/>
                  </a:lnTo>
                  <a:lnTo>
                    <a:pt x="2" y="16"/>
                  </a:lnTo>
                  <a:lnTo>
                    <a:pt x="3" y="24"/>
                  </a:lnTo>
                  <a:lnTo>
                    <a:pt x="8" y="34"/>
                  </a:lnTo>
                  <a:lnTo>
                    <a:pt x="15" y="40"/>
                  </a:lnTo>
                  <a:lnTo>
                    <a:pt x="24" y="43"/>
                  </a:lnTo>
                  <a:lnTo>
                    <a:pt x="36" y="39"/>
                  </a:lnTo>
                  <a:lnTo>
                    <a:pt x="48" y="30"/>
                  </a:lnTo>
                  <a:lnTo>
                    <a:pt x="38" y="27"/>
                  </a:lnTo>
                  <a:lnTo>
                    <a:pt x="48" y="30"/>
                  </a:lnTo>
                  <a:lnTo>
                    <a:pt x="50" y="26"/>
                  </a:lnTo>
                  <a:lnTo>
                    <a:pt x="49" y="22"/>
                  </a:lnTo>
                  <a:lnTo>
                    <a:pt x="46" y="19"/>
                  </a:lnTo>
                  <a:lnTo>
                    <a:pt x="41" y="21"/>
                  </a:lnTo>
                  <a:lnTo>
                    <a:pt x="5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8" name="Freeform 245">
              <a:extLst>
                <a:ext uri="{FF2B5EF4-FFF2-40B4-BE49-F238E27FC236}">
                  <a16:creationId xmlns:a16="http://schemas.microsoft.com/office/drawing/2014/main" id="{68E6AF6B-5C8B-4FB2-9828-1C02D5224FC2}"/>
                </a:ext>
              </a:extLst>
            </p:cNvPr>
            <p:cNvSpPr>
              <a:spLocks noChangeArrowheads="1"/>
            </p:cNvSpPr>
            <p:nvPr/>
          </p:nvSpPr>
          <p:spPr bwMode="auto">
            <a:xfrm>
              <a:off x="2091" y="3374"/>
              <a:ext cx="62" cy="44"/>
            </a:xfrm>
            <a:custGeom>
              <a:avLst/>
              <a:gdLst>
                <a:gd name="T0" fmla="*/ 62 w 62"/>
                <a:gd name="T1" fmla="*/ 29 h 44"/>
                <a:gd name="T2" fmla="*/ 54 w 62"/>
                <a:gd name="T3" fmla="*/ 26 h 44"/>
                <a:gd name="T4" fmla="*/ 40 w 62"/>
                <a:gd name="T5" fmla="*/ 29 h 44"/>
                <a:gd name="T6" fmla="*/ 31 w 62"/>
                <a:gd name="T7" fmla="*/ 32 h 44"/>
                <a:gd name="T8" fmla="*/ 25 w 62"/>
                <a:gd name="T9" fmla="*/ 31 h 44"/>
                <a:gd name="T10" fmla="*/ 21 w 62"/>
                <a:gd name="T11" fmla="*/ 27 h 44"/>
                <a:gd name="T12" fmla="*/ 18 w 62"/>
                <a:gd name="T13" fmla="*/ 22 h 44"/>
                <a:gd name="T14" fmla="*/ 16 w 62"/>
                <a:gd name="T15" fmla="*/ 15 h 44"/>
                <a:gd name="T16" fmla="*/ 14 w 62"/>
                <a:gd name="T17" fmla="*/ 8 h 44"/>
                <a:gd name="T18" fmla="*/ 12 w 62"/>
                <a:gd name="T19" fmla="*/ 0 h 44"/>
                <a:gd name="T20" fmla="*/ 0 w 62"/>
                <a:gd name="T21" fmla="*/ 3 h 44"/>
                <a:gd name="T22" fmla="*/ 1 w 62"/>
                <a:gd name="T23" fmla="*/ 10 h 44"/>
                <a:gd name="T24" fmla="*/ 4 w 62"/>
                <a:gd name="T25" fmla="*/ 17 h 44"/>
                <a:gd name="T26" fmla="*/ 6 w 62"/>
                <a:gd name="T27" fmla="*/ 27 h 44"/>
                <a:gd name="T28" fmla="*/ 11 w 62"/>
                <a:gd name="T29" fmla="*/ 34 h 44"/>
                <a:gd name="T30" fmla="*/ 20 w 62"/>
                <a:gd name="T31" fmla="*/ 40 h 44"/>
                <a:gd name="T32" fmla="*/ 31 w 62"/>
                <a:gd name="T33" fmla="*/ 44 h 44"/>
                <a:gd name="T34" fmla="*/ 43 w 62"/>
                <a:gd name="T35" fmla="*/ 42 h 44"/>
                <a:gd name="T36" fmla="*/ 59 w 62"/>
                <a:gd name="T37" fmla="*/ 36 h 44"/>
                <a:gd name="T38" fmla="*/ 50 w 62"/>
                <a:gd name="T39" fmla="*/ 32 h 44"/>
                <a:gd name="T40" fmla="*/ 59 w 62"/>
                <a:gd name="T41" fmla="*/ 36 h 44"/>
                <a:gd name="T42" fmla="*/ 61 w 62"/>
                <a:gd name="T43" fmla="*/ 33 h 44"/>
                <a:gd name="T44" fmla="*/ 61 w 62"/>
                <a:gd name="T45" fmla="*/ 28 h 44"/>
                <a:gd name="T46" fmla="*/ 57 w 62"/>
                <a:gd name="T47" fmla="*/ 26 h 44"/>
                <a:gd name="T48" fmla="*/ 54 w 62"/>
                <a:gd name="T49" fmla="*/ 26 h 44"/>
                <a:gd name="T50" fmla="*/ 62 w 62"/>
                <a:gd name="T5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44">
                  <a:moveTo>
                    <a:pt x="62" y="29"/>
                  </a:moveTo>
                  <a:lnTo>
                    <a:pt x="54" y="26"/>
                  </a:lnTo>
                  <a:lnTo>
                    <a:pt x="40" y="29"/>
                  </a:lnTo>
                  <a:lnTo>
                    <a:pt x="31" y="32"/>
                  </a:lnTo>
                  <a:lnTo>
                    <a:pt x="25" y="31"/>
                  </a:lnTo>
                  <a:lnTo>
                    <a:pt x="21" y="27"/>
                  </a:lnTo>
                  <a:lnTo>
                    <a:pt x="18" y="22"/>
                  </a:lnTo>
                  <a:lnTo>
                    <a:pt x="16" y="15"/>
                  </a:lnTo>
                  <a:lnTo>
                    <a:pt x="14" y="8"/>
                  </a:lnTo>
                  <a:lnTo>
                    <a:pt x="12" y="0"/>
                  </a:lnTo>
                  <a:lnTo>
                    <a:pt x="0" y="3"/>
                  </a:lnTo>
                  <a:lnTo>
                    <a:pt x="1" y="10"/>
                  </a:lnTo>
                  <a:lnTo>
                    <a:pt x="4" y="17"/>
                  </a:lnTo>
                  <a:lnTo>
                    <a:pt x="6" y="27"/>
                  </a:lnTo>
                  <a:lnTo>
                    <a:pt x="11" y="34"/>
                  </a:lnTo>
                  <a:lnTo>
                    <a:pt x="20" y="40"/>
                  </a:lnTo>
                  <a:lnTo>
                    <a:pt x="31" y="44"/>
                  </a:lnTo>
                  <a:lnTo>
                    <a:pt x="43" y="42"/>
                  </a:lnTo>
                  <a:lnTo>
                    <a:pt x="59" y="36"/>
                  </a:lnTo>
                  <a:lnTo>
                    <a:pt x="50" y="32"/>
                  </a:lnTo>
                  <a:lnTo>
                    <a:pt x="59" y="36"/>
                  </a:lnTo>
                  <a:lnTo>
                    <a:pt x="61" y="33"/>
                  </a:lnTo>
                  <a:lnTo>
                    <a:pt x="61" y="28"/>
                  </a:lnTo>
                  <a:lnTo>
                    <a:pt x="57" y="26"/>
                  </a:lnTo>
                  <a:lnTo>
                    <a:pt x="54" y="26"/>
                  </a:lnTo>
                  <a:lnTo>
                    <a:pt x="62"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29" name="Freeform 246">
              <a:extLst>
                <a:ext uri="{FF2B5EF4-FFF2-40B4-BE49-F238E27FC236}">
                  <a16:creationId xmlns:a16="http://schemas.microsoft.com/office/drawing/2014/main" id="{8845E7D1-2A84-4732-9CBF-8E0150339E77}"/>
                </a:ext>
              </a:extLst>
            </p:cNvPr>
            <p:cNvSpPr>
              <a:spLocks noChangeArrowheads="1"/>
            </p:cNvSpPr>
            <p:nvPr/>
          </p:nvSpPr>
          <p:spPr bwMode="auto">
            <a:xfrm>
              <a:off x="2141" y="3403"/>
              <a:ext cx="56" cy="47"/>
            </a:xfrm>
            <a:custGeom>
              <a:avLst/>
              <a:gdLst>
                <a:gd name="T0" fmla="*/ 55 w 56"/>
                <a:gd name="T1" fmla="*/ 27 h 47"/>
                <a:gd name="T2" fmla="*/ 46 w 56"/>
                <a:gd name="T3" fmla="*/ 26 h 47"/>
                <a:gd name="T4" fmla="*/ 35 w 56"/>
                <a:gd name="T5" fmla="*/ 32 h 47"/>
                <a:gd name="T6" fmla="*/ 28 w 56"/>
                <a:gd name="T7" fmla="*/ 35 h 47"/>
                <a:gd name="T8" fmla="*/ 23 w 56"/>
                <a:gd name="T9" fmla="*/ 35 h 47"/>
                <a:gd name="T10" fmla="*/ 21 w 56"/>
                <a:gd name="T11" fmla="*/ 31 h 47"/>
                <a:gd name="T12" fmla="*/ 18 w 56"/>
                <a:gd name="T13" fmla="*/ 26 h 47"/>
                <a:gd name="T14" fmla="*/ 16 w 56"/>
                <a:gd name="T15" fmla="*/ 16 h 47"/>
                <a:gd name="T16" fmla="*/ 14 w 56"/>
                <a:gd name="T17" fmla="*/ 8 h 47"/>
                <a:gd name="T18" fmla="*/ 12 w 56"/>
                <a:gd name="T19" fmla="*/ 0 h 47"/>
                <a:gd name="T20" fmla="*/ 0 w 56"/>
                <a:gd name="T21" fmla="*/ 3 h 47"/>
                <a:gd name="T22" fmla="*/ 1 w 56"/>
                <a:gd name="T23" fmla="*/ 10 h 47"/>
                <a:gd name="T24" fmla="*/ 4 w 56"/>
                <a:gd name="T25" fmla="*/ 19 h 47"/>
                <a:gd name="T26" fmla="*/ 6 w 56"/>
                <a:gd name="T27" fmla="*/ 28 h 47"/>
                <a:gd name="T28" fmla="*/ 11 w 56"/>
                <a:gd name="T29" fmla="*/ 38 h 47"/>
                <a:gd name="T30" fmla="*/ 18 w 56"/>
                <a:gd name="T31" fmla="*/ 44 h 47"/>
                <a:gd name="T32" fmla="*/ 28 w 56"/>
                <a:gd name="T33" fmla="*/ 47 h 47"/>
                <a:gd name="T34" fmla="*/ 40 w 56"/>
                <a:gd name="T35" fmla="*/ 44 h 47"/>
                <a:gd name="T36" fmla="*/ 54 w 56"/>
                <a:gd name="T37" fmla="*/ 36 h 47"/>
                <a:gd name="T38" fmla="*/ 45 w 56"/>
                <a:gd name="T39" fmla="*/ 35 h 47"/>
                <a:gd name="T40" fmla="*/ 54 w 56"/>
                <a:gd name="T41" fmla="*/ 36 h 47"/>
                <a:gd name="T42" fmla="*/ 56 w 56"/>
                <a:gd name="T43" fmla="*/ 31 h 47"/>
                <a:gd name="T44" fmla="*/ 55 w 56"/>
                <a:gd name="T45" fmla="*/ 27 h 47"/>
                <a:gd name="T46" fmla="*/ 51 w 56"/>
                <a:gd name="T47" fmla="*/ 25 h 47"/>
                <a:gd name="T48" fmla="*/ 46 w 56"/>
                <a:gd name="T49" fmla="*/ 26 h 47"/>
                <a:gd name="T50" fmla="*/ 55 w 56"/>
                <a:gd name="T5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47">
                  <a:moveTo>
                    <a:pt x="55" y="27"/>
                  </a:moveTo>
                  <a:lnTo>
                    <a:pt x="46" y="26"/>
                  </a:lnTo>
                  <a:lnTo>
                    <a:pt x="35" y="32"/>
                  </a:lnTo>
                  <a:lnTo>
                    <a:pt x="28" y="35"/>
                  </a:lnTo>
                  <a:lnTo>
                    <a:pt x="23" y="35"/>
                  </a:lnTo>
                  <a:lnTo>
                    <a:pt x="21" y="31"/>
                  </a:lnTo>
                  <a:lnTo>
                    <a:pt x="18" y="26"/>
                  </a:lnTo>
                  <a:lnTo>
                    <a:pt x="16" y="16"/>
                  </a:lnTo>
                  <a:lnTo>
                    <a:pt x="14" y="8"/>
                  </a:lnTo>
                  <a:lnTo>
                    <a:pt x="12" y="0"/>
                  </a:lnTo>
                  <a:lnTo>
                    <a:pt x="0" y="3"/>
                  </a:lnTo>
                  <a:lnTo>
                    <a:pt x="1" y="10"/>
                  </a:lnTo>
                  <a:lnTo>
                    <a:pt x="4" y="19"/>
                  </a:lnTo>
                  <a:lnTo>
                    <a:pt x="6" y="28"/>
                  </a:lnTo>
                  <a:lnTo>
                    <a:pt x="11" y="38"/>
                  </a:lnTo>
                  <a:lnTo>
                    <a:pt x="18" y="44"/>
                  </a:lnTo>
                  <a:lnTo>
                    <a:pt x="28" y="47"/>
                  </a:lnTo>
                  <a:lnTo>
                    <a:pt x="40" y="44"/>
                  </a:lnTo>
                  <a:lnTo>
                    <a:pt x="54" y="36"/>
                  </a:lnTo>
                  <a:lnTo>
                    <a:pt x="45" y="35"/>
                  </a:lnTo>
                  <a:lnTo>
                    <a:pt x="54" y="36"/>
                  </a:lnTo>
                  <a:lnTo>
                    <a:pt x="56" y="31"/>
                  </a:lnTo>
                  <a:lnTo>
                    <a:pt x="55" y="27"/>
                  </a:lnTo>
                  <a:lnTo>
                    <a:pt x="51" y="25"/>
                  </a:lnTo>
                  <a:lnTo>
                    <a:pt x="46" y="26"/>
                  </a:lnTo>
                  <a:lnTo>
                    <a:pt x="55"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0" name="Freeform 247">
              <a:extLst>
                <a:ext uri="{FF2B5EF4-FFF2-40B4-BE49-F238E27FC236}">
                  <a16:creationId xmlns:a16="http://schemas.microsoft.com/office/drawing/2014/main" id="{7997A133-9C20-44E6-9487-D83595F000C5}"/>
                </a:ext>
              </a:extLst>
            </p:cNvPr>
            <p:cNvSpPr>
              <a:spLocks noChangeArrowheads="1"/>
            </p:cNvSpPr>
            <p:nvPr/>
          </p:nvSpPr>
          <p:spPr bwMode="auto">
            <a:xfrm>
              <a:off x="2186" y="3430"/>
              <a:ext cx="55" cy="36"/>
            </a:xfrm>
            <a:custGeom>
              <a:avLst/>
              <a:gdLst>
                <a:gd name="T0" fmla="*/ 55 w 55"/>
                <a:gd name="T1" fmla="*/ 14 h 36"/>
                <a:gd name="T2" fmla="*/ 45 w 55"/>
                <a:gd name="T3" fmla="*/ 9 h 36"/>
                <a:gd name="T4" fmla="*/ 33 w 55"/>
                <a:gd name="T5" fmla="*/ 18 h 36"/>
                <a:gd name="T6" fmla="*/ 26 w 55"/>
                <a:gd name="T7" fmla="*/ 22 h 36"/>
                <a:gd name="T8" fmla="*/ 21 w 55"/>
                <a:gd name="T9" fmla="*/ 23 h 36"/>
                <a:gd name="T10" fmla="*/ 18 w 55"/>
                <a:gd name="T11" fmla="*/ 22 h 36"/>
                <a:gd name="T12" fmla="*/ 16 w 55"/>
                <a:gd name="T13" fmla="*/ 18 h 36"/>
                <a:gd name="T14" fmla="*/ 15 w 55"/>
                <a:gd name="T15" fmla="*/ 14 h 36"/>
                <a:gd name="T16" fmla="*/ 14 w 55"/>
                <a:gd name="T17" fmla="*/ 8 h 36"/>
                <a:gd name="T18" fmla="*/ 10 w 55"/>
                <a:gd name="T19" fmla="*/ 0 h 36"/>
                <a:gd name="T20" fmla="*/ 0 w 55"/>
                <a:gd name="T21" fmla="*/ 8 h 36"/>
                <a:gd name="T22" fmla="*/ 1 w 55"/>
                <a:gd name="T23" fmla="*/ 10 h 36"/>
                <a:gd name="T24" fmla="*/ 3 w 55"/>
                <a:gd name="T25" fmla="*/ 16 h 36"/>
                <a:gd name="T26" fmla="*/ 6 w 55"/>
                <a:gd name="T27" fmla="*/ 23 h 36"/>
                <a:gd name="T28" fmla="*/ 11 w 55"/>
                <a:gd name="T29" fmla="*/ 29 h 36"/>
                <a:gd name="T30" fmla="*/ 18 w 55"/>
                <a:gd name="T31" fmla="*/ 36 h 36"/>
                <a:gd name="T32" fmla="*/ 28 w 55"/>
                <a:gd name="T33" fmla="*/ 34 h 36"/>
                <a:gd name="T34" fmla="*/ 40 w 55"/>
                <a:gd name="T35" fmla="*/ 28 h 36"/>
                <a:gd name="T36" fmla="*/ 53 w 55"/>
                <a:gd name="T37" fmla="*/ 16 h 36"/>
                <a:gd name="T38" fmla="*/ 43 w 55"/>
                <a:gd name="T39" fmla="*/ 11 h 36"/>
                <a:gd name="T40" fmla="*/ 53 w 55"/>
                <a:gd name="T41" fmla="*/ 16 h 36"/>
                <a:gd name="T42" fmla="*/ 54 w 55"/>
                <a:gd name="T43" fmla="*/ 12 h 36"/>
                <a:gd name="T44" fmla="*/ 53 w 55"/>
                <a:gd name="T45" fmla="*/ 9 h 36"/>
                <a:gd name="T46" fmla="*/ 49 w 55"/>
                <a:gd name="T47" fmla="*/ 8 h 36"/>
                <a:gd name="T48" fmla="*/ 45 w 55"/>
                <a:gd name="T49" fmla="*/ 9 h 36"/>
                <a:gd name="T50" fmla="*/ 55 w 55"/>
                <a:gd name="T5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36">
                  <a:moveTo>
                    <a:pt x="55" y="14"/>
                  </a:moveTo>
                  <a:lnTo>
                    <a:pt x="45" y="9"/>
                  </a:lnTo>
                  <a:lnTo>
                    <a:pt x="33" y="18"/>
                  </a:lnTo>
                  <a:lnTo>
                    <a:pt x="26" y="22"/>
                  </a:lnTo>
                  <a:lnTo>
                    <a:pt x="21" y="23"/>
                  </a:lnTo>
                  <a:lnTo>
                    <a:pt x="18" y="22"/>
                  </a:lnTo>
                  <a:lnTo>
                    <a:pt x="16" y="18"/>
                  </a:lnTo>
                  <a:lnTo>
                    <a:pt x="15" y="14"/>
                  </a:lnTo>
                  <a:lnTo>
                    <a:pt x="14" y="8"/>
                  </a:lnTo>
                  <a:lnTo>
                    <a:pt x="10" y="0"/>
                  </a:lnTo>
                  <a:lnTo>
                    <a:pt x="0" y="8"/>
                  </a:lnTo>
                  <a:lnTo>
                    <a:pt x="1" y="10"/>
                  </a:lnTo>
                  <a:lnTo>
                    <a:pt x="3" y="16"/>
                  </a:lnTo>
                  <a:lnTo>
                    <a:pt x="6" y="23"/>
                  </a:lnTo>
                  <a:lnTo>
                    <a:pt x="11" y="29"/>
                  </a:lnTo>
                  <a:lnTo>
                    <a:pt x="18" y="36"/>
                  </a:lnTo>
                  <a:lnTo>
                    <a:pt x="28" y="34"/>
                  </a:lnTo>
                  <a:lnTo>
                    <a:pt x="40" y="28"/>
                  </a:lnTo>
                  <a:lnTo>
                    <a:pt x="53" y="16"/>
                  </a:lnTo>
                  <a:lnTo>
                    <a:pt x="43" y="11"/>
                  </a:lnTo>
                  <a:lnTo>
                    <a:pt x="53" y="16"/>
                  </a:lnTo>
                  <a:lnTo>
                    <a:pt x="54" y="12"/>
                  </a:lnTo>
                  <a:lnTo>
                    <a:pt x="53" y="9"/>
                  </a:lnTo>
                  <a:lnTo>
                    <a:pt x="49" y="8"/>
                  </a:lnTo>
                  <a:lnTo>
                    <a:pt x="45" y="9"/>
                  </a:lnTo>
                  <a:lnTo>
                    <a:pt x="5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1" name="Freeform 248">
              <a:extLst>
                <a:ext uri="{FF2B5EF4-FFF2-40B4-BE49-F238E27FC236}">
                  <a16:creationId xmlns:a16="http://schemas.microsoft.com/office/drawing/2014/main" id="{427BA92F-8499-4CC2-9B4B-DC1EB00B2317}"/>
                </a:ext>
              </a:extLst>
            </p:cNvPr>
            <p:cNvSpPr>
              <a:spLocks noChangeArrowheads="1"/>
            </p:cNvSpPr>
            <p:nvPr/>
          </p:nvSpPr>
          <p:spPr bwMode="auto">
            <a:xfrm>
              <a:off x="2228" y="3441"/>
              <a:ext cx="60" cy="40"/>
            </a:xfrm>
            <a:custGeom>
              <a:avLst/>
              <a:gdLst>
                <a:gd name="T0" fmla="*/ 60 w 60"/>
                <a:gd name="T1" fmla="*/ 22 h 40"/>
                <a:gd name="T2" fmla="*/ 49 w 60"/>
                <a:gd name="T3" fmla="*/ 16 h 40"/>
                <a:gd name="T4" fmla="*/ 42 w 60"/>
                <a:gd name="T5" fmla="*/ 23 h 40"/>
                <a:gd name="T6" fmla="*/ 36 w 60"/>
                <a:gd name="T7" fmla="*/ 27 h 40"/>
                <a:gd name="T8" fmla="*/ 28 w 60"/>
                <a:gd name="T9" fmla="*/ 28 h 40"/>
                <a:gd name="T10" fmla="*/ 23 w 60"/>
                <a:gd name="T11" fmla="*/ 27 h 40"/>
                <a:gd name="T12" fmla="*/ 17 w 60"/>
                <a:gd name="T13" fmla="*/ 23 h 40"/>
                <a:gd name="T14" fmla="*/ 13 w 60"/>
                <a:gd name="T15" fmla="*/ 20 h 40"/>
                <a:gd name="T16" fmla="*/ 12 w 60"/>
                <a:gd name="T17" fmla="*/ 12 h 40"/>
                <a:gd name="T18" fmla="*/ 13 w 60"/>
                <a:gd name="T19" fmla="*/ 3 h 40"/>
                <a:gd name="T20" fmla="*/ 1 w 60"/>
                <a:gd name="T21" fmla="*/ 0 h 40"/>
                <a:gd name="T22" fmla="*/ 0 w 60"/>
                <a:gd name="T23" fmla="*/ 12 h 40"/>
                <a:gd name="T24" fmla="*/ 3 w 60"/>
                <a:gd name="T25" fmla="*/ 25 h 40"/>
                <a:gd name="T26" fmla="*/ 9 w 60"/>
                <a:gd name="T27" fmla="*/ 33 h 40"/>
                <a:gd name="T28" fmla="*/ 18 w 60"/>
                <a:gd name="T29" fmla="*/ 39 h 40"/>
                <a:gd name="T30" fmla="*/ 28 w 60"/>
                <a:gd name="T31" fmla="*/ 40 h 40"/>
                <a:gd name="T32" fmla="*/ 39 w 60"/>
                <a:gd name="T33" fmla="*/ 39 h 40"/>
                <a:gd name="T34" fmla="*/ 49 w 60"/>
                <a:gd name="T35" fmla="*/ 33 h 40"/>
                <a:gd name="T36" fmla="*/ 59 w 60"/>
                <a:gd name="T37" fmla="*/ 23 h 40"/>
                <a:gd name="T38" fmla="*/ 48 w 60"/>
                <a:gd name="T39" fmla="*/ 17 h 40"/>
                <a:gd name="T40" fmla="*/ 59 w 60"/>
                <a:gd name="T41" fmla="*/ 23 h 40"/>
                <a:gd name="T42" fmla="*/ 60 w 60"/>
                <a:gd name="T43" fmla="*/ 18 h 40"/>
                <a:gd name="T44" fmla="*/ 58 w 60"/>
                <a:gd name="T45" fmla="*/ 15 h 40"/>
                <a:gd name="T46" fmla="*/ 54 w 60"/>
                <a:gd name="T47" fmla="*/ 14 h 40"/>
                <a:gd name="T48" fmla="*/ 49 w 60"/>
                <a:gd name="T49" fmla="*/ 16 h 40"/>
                <a:gd name="T50" fmla="*/ 60 w 60"/>
                <a:gd name="T5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40">
                  <a:moveTo>
                    <a:pt x="60" y="22"/>
                  </a:moveTo>
                  <a:lnTo>
                    <a:pt x="49" y="16"/>
                  </a:lnTo>
                  <a:lnTo>
                    <a:pt x="42" y="23"/>
                  </a:lnTo>
                  <a:lnTo>
                    <a:pt x="36" y="27"/>
                  </a:lnTo>
                  <a:lnTo>
                    <a:pt x="28" y="28"/>
                  </a:lnTo>
                  <a:lnTo>
                    <a:pt x="23" y="27"/>
                  </a:lnTo>
                  <a:lnTo>
                    <a:pt x="17" y="23"/>
                  </a:lnTo>
                  <a:lnTo>
                    <a:pt x="13" y="20"/>
                  </a:lnTo>
                  <a:lnTo>
                    <a:pt x="12" y="12"/>
                  </a:lnTo>
                  <a:lnTo>
                    <a:pt x="13" y="3"/>
                  </a:lnTo>
                  <a:lnTo>
                    <a:pt x="1" y="0"/>
                  </a:lnTo>
                  <a:lnTo>
                    <a:pt x="0" y="12"/>
                  </a:lnTo>
                  <a:lnTo>
                    <a:pt x="3" y="25"/>
                  </a:lnTo>
                  <a:lnTo>
                    <a:pt x="9" y="33"/>
                  </a:lnTo>
                  <a:lnTo>
                    <a:pt x="18" y="39"/>
                  </a:lnTo>
                  <a:lnTo>
                    <a:pt x="28" y="40"/>
                  </a:lnTo>
                  <a:lnTo>
                    <a:pt x="39" y="39"/>
                  </a:lnTo>
                  <a:lnTo>
                    <a:pt x="49" y="33"/>
                  </a:lnTo>
                  <a:lnTo>
                    <a:pt x="59" y="23"/>
                  </a:lnTo>
                  <a:lnTo>
                    <a:pt x="48" y="17"/>
                  </a:lnTo>
                  <a:lnTo>
                    <a:pt x="59" y="23"/>
                  </a:lnTo>
                  <a:lnTo>
                    <a:pt x="60" y="18"/>
                  </a:lnTo>
                  <a:lnTo>
                    <a:pt x="58" y="15"/>
                  </a:lnTo>
                  <a:lnTo>
                    <a:pt x="54" y="14"/>
                  </a:lnTo>
                  <a:lnTo>
                    <a:pt x="49" y="16"/>
                  </a:lnTo>
                  <a:lnTo>
                    <a:pt x="6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2" name="Freeform 249">
              <a:extLst>
                <a:ext uri="{FF2B5EF4-FFF2-40B4-BE49-F238E27FC236}">
                  <a16:creationId xmlns:a16="http://schemas.microsoft.com/office/drawing/2014/main" id="{392B3E2C-1892-4C6C-A6C1-79D05FF76C6A}"/>
                </a:ext>
              </a:extLst>
            </p:cNvPr>
            <p:cNvSpPr>
              <a:spLocks noChangeArrowheads="1"/>
            </p:cNvSpPr>
            <p:nvPr/>
          </p:nvSpPr>
          <p:spPr bwMode="auto">
            <a:xfrm>
              <a:off x="2274" y="3458"/>
              <a:ext cx="49" cy="45"/>
            </a:xfrm>
            <a:custGeom>
              <a:avLst/>
              <a:gdLst>
                <a:gd name="T0" fmla="*/ 39 w 49"/>
                <a:gd name="T1" fmla="*/ 29 h 45"/>
                <a:gd name="T2" fmla="*/ 39 w 49"/>
                <a:gd name="T3" fmla="*/ 29 h 45"/>
                <a:gd name="T4" fmla="*/ 35 w 49"/>
                <a:gd name="T5" fmla="*/ 32 h 45"/>
                <a:gd name="T6" fmla="*/ 33 w 49"/>
                <a:gd name="T7" fmla="*/ 33 h 45"/>
                <a:gd name="T8" fmla="*/ 27 w 49"/>
                <a:gd name="T9" fmla="*/ 32 h 45"/>
                <a:gd name="T10" fmla="*/ 21 w 49"/>
                <a:gd name="T11" fmla="*/ 29 h 45"/>
                <a:gd name="T12" fmla="*/ 17 w 49"/>
                <a:gd name="T13" fmla="*/ 26 h 45"/>
                <a:gd name="T14" fmla="*/ 13 w 49"/>
                <a:gd name="T15" fmla="*/ 21 h 45"/>
                <a:gd name="T16" fmla="*/ 12 w 49"/>
                <a:gd name="T17" fmla="*/ 12 h 45"/>
                <a:gd name="T18" fmla="*/ 14 w 49"/>
                <a:gd name="T19" fmla="*/ 5 h 45"/>
                <a:gd name="T20" fmla="*/ 2 w 49"/>
                <a:gd name="T21" fmla="*/ 0 h 45"/>
                <a:gd name="T22" fmla="*/ 0 w 49"/>
                <a:gd name="T23" fmla="*/ 12 h 45"/>
                <a:gd name="T24" fmla="*/ 1 w 49"/>
                <a:gd name="T25" fmla="*/ 23 h 45"/>
                <a:gd name="T26" fmla="*/ 7 w 49"/>
                <a:gd name="T27" fmla="*/ 33 h 45"/>
                <a:gd name="T28" fmla="*/ 16 w 49"/>
                <a:gd name="T29" fmla="*/ 39 h 45"/>
                <a:gd name="T30" fmla="*/ 24 w 49"/>
                <a:gd name="T31" fmla="*/ 44 h 45"/>
                <a:gd name="T32" fmla="*/ 33 w 49"/>
                <a:gd name="T33" fmla="*/ 45 h 45"/>
                <a:gd name="T34" fmla="*/ 42 w 49"/>
                <a:gd name="T35" fmla="*/ 42 h 45"/>
                <a:gd name="T36" fmla="*/ 49 w 49"/>
                <a:gd name="T37" fmla="*/ 34 h 45"/>
                <a:gd name="T38" fmla="*/ 39 w 49"/>
                <a:gd name="T3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45">
                  <a:moveTo>
                    <a:pt x="39" y="29"/>
                  </a:moveTo>
                  <a:lnTo>
                    <a:pt x="39" y="29"/>
                  </a:lnTo>
                  <a:lnTo>
                    <a:pt x="35" y="32"/>
                  </a:lnTo>
                  <a:lnTo>
                    <a:pt x="33" y="33"/>
                  </a:lnTo>
                  <a:lnTo>
                    <a:pt x="27" y="32"/>
                  </a:lnTo>
                  <a:lnTo>
                    <a:pt x="21" y="29"/>
                  </a:lnTo>
                  <a:lnTo>
                    <a:pt x="17" y="26"/>
                  </a:lnTo>
                  <a:lnTo>
                    <a:pt x="13" y="21"/>
                  </a:lnTo>
                  <a:lnTo>
                    <a:pt x="12" y="12"/>
                  </a:lnTo>
                  <a:lnTo>
                    <a:pt x="14" y="5"/>
                  </a:lnTo>
                  <a:lnTo>
                    <a:pt x="2" y="0"/>
                  </a:lnTo>
                  <a:lnTo>
                    <a:pt x="0" y="12"/>
                  </a:lnTo>
                  <a:lnTo>
                    <a:pt x="1" y="23"/>
                  </a:lnTo>
                  <a:lnTo>
                    <a:pt x="7" y="33"/>
                  </a:lnTo>
                  <a:lnTo>
                    <a:pt x="16" y="39"/>
                  </a:lnTo>
                  <a:lnTo>
                    <a:pt x="24" y="44"/>
                  </a:lnTo>
                  <a:lnTo>
                    <a:pt x="33" y="45"/>
                  </a:lnTo>
                  <a:lnTo>
                    <a:pt x="42" y="42"/>
                  </a:lnTo>
                  <a:lnTo>
                    <a:pt x="49" y="34"/>
                  </a:lnTo>
                  <a:lnTo>
                    <a:pt x="39"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3" name="Freeform 250">
              <a:extLst>
                <a:ext uri="{FF2B5EF4-FFF2-40B4-BE49-F238E27FC236}">
                  <a16:creationId xmlns:a16="http://schemas.microsoft.com/office/drawing/2014/main" id="{286A4382-80DF-4A2A-BEB7-90585E54EB3C}"/>
                </a:ext>
              </a:extLst>
            </p:cNvPr>
            <p:cNvSpPr>
              <a:spLocks noChangeArrowheads="1"/>
            </p:cNvSpPr>
            <p:nvPr/>
          </p:nvSpPr>
          <p:spPr bwMode="auto">
            <a:xfrm>
              <a:off x="2313" y="3450"/>
              <a:ext cx="33" cy="42"/>
            </a:xfrm>
            <a:custGeom>
              <a:avLst/>
              <a:gdLst>
                <a:gd name="T0" fmla="*/ 23 w 33"/>
                <a:gd name="T1" fmla="*/ 0 h 42"/>
                <a:gd name="T2" fmla="*/ 23 w 33"/>
                <a:gd name="T3" fmla="*/ 0 h 42"/>
                <a:gd name="T4" fmla="*/ 18 w 33"/>
                <a:gd name="T5" fmla="*/ 8 h 42"/>
                <a:gd name="T6" fmla="*/ 12 w 33"/>
                <a:gd name="T7" fmla="*/ 16 h 42"/>
                <a:gd name="T8" fmla="*/ 6 w 33"/>
                <a:gd name="T9" fmla="*/ 26 h 42"/>
                <a:gd name="T10" fmla="*/ 0 w 33"/>
                <a:gd name="T11" fmla="*/ 37 h 42"/>
                <a:gd name="T12" fmla="*/ 10 w 33"/>
                <a:gd name="T13" fmla="*/ 42 h 42"/>
                <a:gd name="T14" fmla="*/ 16 w 33"/>
                <a:gd name="T15" fmla="*/ 31 h 42"/>
                <a:gd name="T16" fmla="*/ 22 w 33"/>
                <a:gd name="T17" fmla="*/ 23 h 42"/>
                <a:gd name="T18" fmla="*/ 28 w 33"/>
                <a:gd name="T19" fmla="*/ 13 h 42"/>
                <a:gd name="T20" fmla="*/ 33 w 33"/>
                <a:gd name="T21" fmla="*/ 5 h 42"/>
                <a:gd name="T22" fmla="*/ 23 w 33"/>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2">
                  <a:moveTo>
                    <a:pt x="23" y="0"/>
                  </a:moveTo>
                  <a:lnTo>
                    <a:pt x="23" y="0"/>
                  </a:lnTo>
                  <a:lnTo>
                    <a:pt x="18" y="8"/>
                  </a:lnTo>
                  <a:lnTo>
                    <a:pt x="12" y="16"/>
                  </a:lnTo>
                  <a:lnTo>
                    <a:pt x="6" y="26"/>
                  </a:lnTo>
                  <a:lnTo>
                    <a:pt x="0" y="37"/>
                  </a:lnTo>
                  <a:lnTo>
                    <a:pt x="10" y="42"/>
                  </a:lnTo>
                  <a:lnTo>
                    <a:pt x="16" y="31"/>
                  </a:lnTo>
                  <a:lnTo>
                    <a:pt x="22" y="23"/>
                  </a:lnTo>
                  <a:lnTo>
                    <a:pt x="28" y="13"/>
                  </a:lnTo>
                  <a:lnTo>
                    <a:pt x="33" y="5"/>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4" name="Freeform 251">
              <a:extLst>
                <a:ext uri="{FF2B5EF4-FFF2-40B4-BE49-F238E27FC236}">
                  <a16:creationId xmlns:a16="http://schemas.microsoft.com/office/drawing/2014/main" id="{B813EB49-0E51-4382-9151-71BBDBFB6ECA}"/>
                </a:ext>
              </a:extLst>
            </p:cNvPr>
            <p:cNvSpPr>
              <a:spLocks noChangeArrowheads="1"/>
            </p:cNvSpPr>
            <p:nvPr/>
          </p:nvSpPr>
          <p:spPr bwMode="auto">
            <a:xfrm>
              <a:off x="2303" y="3444"/>
              <a:ext cx="43" cy="26"/>
            </a:xfrm>
            <a:custGeom>
              <a:avLst/>
              <a:gdLst>
                <a:gd name="T0" fmla="*/ 1 w 43"/>
                <a:gd name="T1" fmla="*/ 11 h 26"/>
                <a:gd name="T2" fmla="*/ 1 w 43"/>
                <a:gd name="T3" fmla="*/ 11 h 26"/>
                <a:gd name="T4" fmla="*/ 0 w 43"/>
                <a:gd name="T5" fmla="*/ 18 h 26"/>
                <a:gd name="T6" fmla="*/ 9 w 43"/>
                <a:gd name="T7" fmla="*/ 26 h 26"/>
                <a:gd name="T8" fmla="*/ 17 w 43"/>
                <a:gd name="T9" fmla="*/ 25 h 26"/>
                <a:gd name="T10" fmla="*/ 23 w 43"/>
                <a:gd name="T11" fmla="*/ 20 h 26"/>
                <a:gd name="T12" fmla="*/ 31 w 43"/>
                <a:gd name="T13" fmla="*/ 15 h 26"/>
                <a:gd name="T14" fmla="*/ 37 w 43"/>
                <a:gd name="T15" fmla="*/ 12 h 26"/>
                <a:gd name="T16" fmla="*/ 33 w 43"/>
                <a:gd name="T17" fmla="*/ 6 h 26"/>
                <a:gd name="T18" fmla="*/ 43 w 43"/>
                <a:gd name="T19" fmla="*/ 11 h 26"/>
                <a:gd name="T20" fmla="*/ 39 w 43"/>
                <a:gd name="T21" fmla="*/ 0 h 26"/>
                <a:gd name="T22" fmla="*/ 32 w 43"/>
                <a:gd name="T23" fmla="*/ 2 h 26"/>
                <a:gd name="T24" fmla="*/ 26 w 43"/>
                <a:gd name="T25" fmla="*/ 6 h 26"/>
                <a:gd name="T26" fmla="*/ 18 w 43"/>
                <a:gd name="T27" fmla="*/ 11 h 26"/>
                <a:gd name="T28" fmla="*/ 12 w 43"/>
                <a:gd name="T29" fmla="*/ 13 h 26"/>
                <a:gd name="T30" fmla="*/ 9 w 43"/>
                <a:gd name="T31" fmla="*/ 14 h 26"/>
                <a:gd name="T32" fmla="*/ 12 w 43"/>
                <a:gd name="T33" fmla="*/ 18 h 26"/>
                <a:gd name="T34" fmla="*/ 13 w 43"/>
                <a:gd name="T35" fmla="*/ 13 h 26"/>
                <a:gd name="T36" fmla="*/ 1 w 43"/>
                <a:gd name="T3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26">
                  <a:moveTo>
                    <a:pt x="1" y="11"/>
                  </a:moveTo>
                  <a:lnTo>
                    <a:pt x="1" y="11"/>
                  </a:lnTo>
                  <a:lnTo>
                    <a:pt x="0" y="18"/>
                  </a:lnTo>
                  <a:lnTo>
                    <a:pt x="9" y="26"/>
                  </a:lnTo>
                  <a:lnTo>
                    <a:pt x="17" y="25"/>
                  </a:lnTo>
                  <a:lnTo>
                    <a:pt x="23" y="20"/>
                  </a:lnTo>
                  <a:lnTo>
                    <a:pt x="31" y="15"/>
                  </a:lnTo>
                  <a:lnTo>
                    <a:pt x="37" y="12"/>
                  </a:lnTo>
                  <a:lnTo>
                    <a:pt x="33" y="6"/>
                  </a:lnTo>
                  <a:lnTo>
                    <a:pt x="43" y="11"/>
                  </a:lnTo>
                  <a:lnTo>
                    <a:pt x="39" y="0"/>
                  </a:lnTo>
                  <a:lnTo>
                    <a:pt x="32" y="2"/>
                  </a:lnTo>
                  <a:lnTo>
                    <a:pt x="26" y="6"/>
                  </a:lnTo>
                  <a:lnTo>
                    <a:pt x="18" y="11"/>
                  </a:lnTo>
                  <a:lnTo>
                    <a:pt x="12" y="13"/>
                  </a:lnTo>
                  <a:lnTo>
                    <a:pt x="9" y="14"/>
                  </a:lnTo>
                  <a:lnTo>
                    <a:pt x="12" y="18"/>
                  </a:lnTo>
                  <a:lnTo>
                    <a:pt x="13" y="13"/>
                  </a:lnTo>
                  <a:lnTo>
                    <a:pt x="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5" name="Freeform 252">
              <a:extLst>
                <a:ext uri="{FF2B5EF4-FFF2-40B4-BE49-F238E27FC236}">
                  <a16:creationId xmlns:a16="http://schemas.microsoft.com/office/drawing/2014/main" id="{60C26AE2-AFF8-4C85-B118-7BA5A8A6DF68}"/>
                </a:ext>
              </a:extLst>
            </p:cNvPr>
            <p:cNvSpPr>
              <a:spLocks noChangeArrowheads="1"/>
            </p:cNvSpPr>
            <p:nvPr/>
          </p:nvSpPr>
          <p:spPr bwMode="auto">
            <a:xfrm>
              <a:off x="2263" y="3430"/>
              <a:ext cx="55" cy="27"/>
            </a:xfrm>
            <a:custGeom>
              <a:avLst/>
              <a:gdLst>
                <a:gd name="T0" fmla="*/ 0 w 55"/>
                <a:gd name="T1" fmla="*/ 14 h 27"/>
                <a:gd name="T2" fmla="*/ 10 w 55"/>
                <a:gd name="T3" fmla="*/ 18 h 27"/>
                <a:gd name="T4" fmla="*/ 14 w 55"/>
                <a:gd name="T5" fmla="*/ 17 h 27"/>
                <a:gd name="T6" fmla="*/ 21 w 55"/>
                <a:gd name="T7" fmla="*/ 15 h 27"/>
                <a:gd name="T8" fmla="*/ 27 w 55"/>
                <a:gd name="T9" fmla="*/ 12 h 27"/>
                <a:gd name="T10" fmla="*/ 34 w 55"/>
                <a:gd name="T11" fmla="*/ 14 h 27"/>
                <a:gd name="T12" fmla="*/ 39 w 55"/>
                <a:gd name="T13" fmla="*/ 15 h 27"/>
                <a:gd name="T14" fmla="*/ 41 w 55"/>
                <a:gd name="T15" fmla="*/ 16 h 27"/>
                <a:gd name="T16" fmla="*/ 42 w 55"/>
                <a:gd name="T17" fmla="*/ 18 h 27"/>
                <a:gd name="T18" fmla="*/ 41 w 55"/>
                <a:gd name="T19" fmla="*/ 25 h 27"/>
                <a:gd name="T20" fmla="*/ 53 w 55"/>
                <a:gd name="T21" fmla="*/ 27 h 27"/>
                <a:gd name="T22" fmla="*/ 55 w 55"/>
                <a:gd name="T23" fmla="*/ 18 h 27"/>
                <a:gd name="T24" fmla="*/ 51 w 55"/>
                <a:gd name="T25" fmla="*/ 9 h 27"/>
                <a:gd name="T26" fmla="*/ 44 w 55"/>
                <a:gd name="T27" fmla="*/ 3 h 27"/>
                <a:gd name="T28" fmla="*/ 34 w 55"/>
                <a:gd name="T29" fmla="*/ 1 h 27"/>
                <a:gd name="T30" fmla="*/ 27 w 55"/>
                <a:gd name="T31" fmla="*/ 0 h 27"/>
                <a:gd name="T32" fmla="*/ 18 w 55"/>
                <a:gd name="T33" fmla="*/ 3 h 27"/>
                <a:gd name="T34" fmla="*/ 10 w 55"/>
                <a:gd name="T35" fmla="*/ 5 h 27"/>
                <a:gd name="T36" fmla="*/ 2 w 55"/>
                <a:gd name="T37" fmla="*/ 11 h 27"/>
                <a:gd name="T38" fmla="*/ 12 w 55"/>
                <a:gd name="T39" fmla="*/ 16 h 27"/>
                <a:gd name="T40" fmla="*/ 2 w 55"/>
                <a:gd name="T41" fmla="*/ 11 h 27"/>
                <a:gd name="T42" fmla="*/ 1 w 55"/>
                <a:gd name="T43" fmla="*/ 15 h 27"/>
                <a:gd name="T44" fmla="*/ 2 w 55"/>
                <a:gd name="T45" fmla="*/ 18 h 27"/>
                <a:gd name="T46" fmla="*/ 6 w 55"/>
                <a:gd name="T47" fmla="*/ 20 h 27"/>
                <a:gd name="T48" fmla="*/ 10 w 55"/>
                <a:gd name="T49" fmla="*/ 18 h 27"/>
                <a:gd name="T50" fmla="*/ 0 w 55"/>
                <a:gd name="T5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27">
                  <a:moveTo>
                    <a:pt x="0" y="14"/>
                  </a:moveTo>
                  <a:lnTo>
                    <a:pt x="10" y="18"/>
                  </a:lnTo>
                  <a:lnTo>
                    <a:pt x="14" y="17"/>
                  </a:lnTo>
                  <a:lnTo>
                    <a:pt x="21" y="15"/>
                  </a:lnTo>
                  <a:lnTo>
                    <a:pt x="27" y="12"/>
                  </a:lnTo>
                  <a:lnTo>
                    <a:pt x="34" y="14"/>
                  </a:lnTo>
                  <a:lnTo>
                    <a:pt x="39" y="15"/>
                  </a:lnTo>
                  <a:lnTo>
                    <a:pt x="41" y="16"/>
                  </a:lnTo>
                  <a:lnTo>
                    <a:pt x="42" y="18"/>
                  </a:lnTo>
                  <a:lnTo>
                    <a:pt x="41" y="25"/>
                  </a:lnTo>
                  <a:lnTo>
                    <a:pt x="53" y="27"/>
                  </a:lnTo>
                  <a:lnTo>
                    <a:pt x="55" y="18"/>
                  </a:lnTo>
                  <a:lnTo>
                    <a:pt x="51" y="9"/>
                  </a:lnTo>
                  <a:lnTo>
                    <a:pt x="44" y="3"/>
                  </a:lnTo>
                  <a:lnTo>
                    <a:pt x="34" y="1"/>
                  </a:lnTo>
                  <a:lnTo>
                    <a:pt x="27" y="0"/>
                  </a:lnTo>
                  <a:lnTo>
                    <a:pt x="18" y="3"/>
                  </a:lnTo>
                  <a:lnTo>
                    <a:pt x="10" y="5"/>
                  </a:lnTo>
                  <a:lnTo>
                    <a:pt x="2" y="11"/>
                  </a:lnTo>
                  <a:lnTo>
                    <a:pt x="12" y="16"/>
                  </a:lnTo>
                  <a:lnTo>
                    <a:pt x="2" y="11"/>
                  </a:lnTo>
                  <a:lnTo>
                    <a:pt x="1" y="15"/>
                  </a:lnTo>
                  <a:lnTo>
                    <a:pt x="2" y="18"/>
                  </a:lnTo>
                  <a:lnTo>
                    <a:pt x="6" y="20"/>
                  </a:lnTo>
                  <a:lnTo>
                    <a:pt x="10" y="18"/>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6" name="Freeform 253">
              <a:extLst>
                <a:ext uri="{FF2B5EF4-FFF2-40B4-BE49-F238E27FC236}">
                  <a16:creationId xmlns:a16="http://schemas.microsoft.com/office/drawing/2014/main" id="{4FB3E816-0D02-4E8E-8AAC-305DBC47B01B}"/>
                </a:ext>
              </a:extLst>
            </p:cNvPr>
            <p:cNvSpPr>
              <a:spLocks noChangeArrowheads="1"/>
            </p:cNvSpPr>
            <p:nvPr/>
          </p:nvSpPr>
          <p:spPr bwMode="auto">
            <a:xfrm>
              <a:off x="2221" y="3407"/>
              <a:ext cx="55" cy="39"/>
            </a:xfrm>
            <a:custGeom>
              <a:avLst/>
              <a:gdLst>
                <a:gd name="T0" fmla="*/ 0 w 55"/>
                <a:gd name="T1" fmla="*/ 15 h 39"/>
                <a:gd name="T2" fmla="*/ 10 w 55"/>
                <a:gd name="T3" fmla="*/ 21 h 39"/>
                <a:gd name="T4" fmla="*/ 18 w 55"/>
                <a:gd name="T5" fmla="*/ 16 h 39"/>
                <a:gd name="T6" fmla="*/ 24 w 55"/>
                <a:gd name="T7" fmla="*/ 14 h 39"/>
                <a:gd name="T8" fmla="*/ 31 w 55"/>
                <a:gd name="T9" fmla="*/ 12 h 39"/>
                <a:gd name="T10" fmla="*/ 37 w 55"/>
                <a:gd name="T11" fmla="*/ 14 h 39"/>
                <a:gd name="T12" fmla="*/ 39 w 55"/>
                <a:gd name="T13" fmla="*/ 15 h 39"/>
                <a:gd name="T14" fmla="*/ 42 w 55"/>
                <a:gd name="T15" fmla="*/ 20 h 39"/>
                <a:gd name="T16" fmla="*/ 43 w 55"/>
                <a:gd name="T17" fmla="*/ 27 h 39"/>
                <a:gd name="T18" fmla="*/ 42 w 55"/>
                <a:gd name="T19" fmla="*/ 37 h 39"/>
                <a:gd name="T20" fmla="*/ 54 w 55"/>
                <a:gd name="T21" fmla="*/ 39 h 39"/>
                <a:gd name="T22" fmla="*/ 55 w 55"/>
                <a:gd name="T23" fmla="*/ 27 h 39"/>
                <a:gd name="T24" fmla="*/ 54 w 55"/>
                <a:gd name="T25" fmla="*/ 17 h 39"/>
                <a:gd name="T26" fmla="*/ 49 w 55"/>
                <a:gd name="T27" fmla="*/ 7 h 39"/>
                <a:gd name="T28" fmla="*/ 39 w 55"/>
                <a:gd name="T29" fmla="*/ 1 h 39"/>
                <a:gd name="T30" fmla="*/ 31 w 55"/>
                <a:gd name="T31" fmla="*/ 0 h 39"/>
                <a:gd name="T32" fmla="*/ 21 w 55"/>
                <a:gd name="T33" fmla="*/ 1 h 39"/>
                <a:gd name="T34" fmla="*/ 13 w 55"/>
                <a:gd name="T35" fmla="*/ 6 h 39"/>
                <a:gd name="T36" fmla="*/ 3 w 55"/>
                <a:gd name="T37" fmla="*/ 14 h 39"/>
                <a:gd name="T38" fmla="*/ 13 w 55"/>
                <a:gd name="T39" fmla="*/ 20 h 39"/>
                <a:gd name="T40" fmla="*/ 3 w 55"/>
                <a:gd name="T41" fmla="*/ 14 h 39"/>
                <a:gd name="T42" fmla="*/ 2 w 55"/>
                <a:gd name="T43" fmla="*/ 17 h 39"/>
                <a:gd name="T44" fmla="*/ 3 w 55"/>
                <a:gd name="T45" fmla="*/ 21 h 39"/>
                <a:gd name="T46" fmla="*/ 7 w 55"/>
                <a:gd name="T47" fmla="*/ 22 h 39"/>
                <a:gd name="T48" fmla="*/ 10 w 55"/>
                <a:gd name="T49" fmla="*/ 21 h 39"/>
                <a:gd name="T50" fmla="*/ 0 w 55"/>
                <a:gd name="T51"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39">
                  <a:moveTo>
                    <a:pt x="0" y="15"/>
                  </a:moveTo>
                  <a:lnTo>
                    <a:pt x="10" y="21"/>
                  </a:lnTo>
                  <a:lnTo>
                    <a:pt x="18" y="16"/>
                  </a:lnTo>
                  <a:lnTo>
                    <a:pt x="24" y="14"/>
                  </a:lnTo>
                  <a:lnTo>
                    <a:pt x="31" y="12"/>
                  </a:lnTo>
                  <a:lnTo>
                    <a:pt x="37" y="14"/>
                  </a:lnTo>
                  <a:lnTo>
                    <a:pt x="39" y="15"/>
                  </a:lnTo>
                  <a:lnTo>
                    <a:pt x="42" y="20"/>
                  </a:lnTo>
                  <a:lnTo>
                    <a:pt x="43" y="27"/>
                  </a:lnTo>
                  <a:lnTo>
                    <a:pt x="42" y="37"/>
                  </a:lnTo>
                  <a:lnTo>
                    <a:pt x="54" y="39"/>
                  </a:lnTo>
                  <a:lnTo>
                    <a:pt x="55" y="27"/>
                  </a:lnTo>
                  <a:lnTo>
                    <a:pt x="54" y="17"/>
                  </a:lnTo>
                  <a:lnTo>
                    <a:pt x="49" y="7"/>
                  </a:lnTo>
                  <a:lnTo>
                    <a:pt x="39" y="1"/>
                  </a:lnTo>
                  <a:lnTo>
                    <a:pt x="31" y="0"/>
                  </a:lnTo>
                  <a:lnTo>
                    <a:pt x="21" y="1"/>
                  </a:lnTo>
                  <a:lnTo>
                    <a:pt x="13" y="6"/>
                  </a:lnTo>
                  <a:lnTo>
                    <a:pt x="3" y="14"/>
                  </a:lnTo>
                  <a:lnTo>
                    <a:pt x="13" y="20"/>
                  </a:lnTo>
                  <a:lnTo>
                    <a:pt x="3" y="14"/>
                  </a:lnTo>
                  <a:lnTo>
                    <a:pt x="2" y="17"/>
                  </a:lnTo>
                  <a:lnTo>
                    <a:pt x="3" y="21"/>
                  </a:lnTo>
                  <a:lnTo>
                    <a:pt x="7" y="22"/>
                  </a:lnTo>
                  <a:lnTo>
                    <a:pt x="10" y="21"/>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7" name="Freeform 254">
              <a:extLst>
                <a:ext uri="{FF2B5EF4-FFF2-40B4-BE49-F238E27FC236}">
                  <a16:creationId xmlns:a16="http://schemas.microsoft.com/office/drawing/2014/main" id="{CCC785F2-6744-4B59-B275-F976601AB982}"/>
                </a:ext>
              </a:extLst>
            </p:cNvPr>
            <p:cNvSpPr>
              <a:spLocks noChangeArrowheads="1"/>
            </p:cNvSpPr>
            <p:nvPr/>
          </p:nvSpPr>
          <p:spPr bwMode="auto">
            <a:xfrm>
              <a:off x="2189" y="3396"/>
              <a:ext cx="48" cy="31"/>
            </a:xfrm>
            <a:custGeom>
              <a:avLst/>
              <a:gdLst>
                <a:gd name="T0" fmla="*/ 0 w 48"/>
                <a:gd name="T1" fmla="*/ 21 h 31"/>
                <a:gd name="T2" fmla="*/ 11 w 48"/>
                <a:gd name="T3" fmla="*/ 26 h 31"/>
                <a:gd name="T4" fmla="*/ 14 w 48"/>
                <a:gd name="T5" fmla="*/ 21 h 31"/>
                <a:gd name="T6" fmla="*/ 20 w 48"/>
                <a:gd name="T7" fmla="*/ 17 h 31"/>
                <a:gd name="T8" fmla="*/ 26 w 48"/>
                <a:gd name="T9" fmla="*/ 14 h 31"/>
                <a:gd name="T10" fmla="*/ 31 w 48"/>
                <a:gd name="T11" fmla="*/ 12 h 31"/>
                <a:gd name="T12" fmla="*/ 36 w 48"/>
                <a:gd name="T13" fmla="*/ 12 h 31"/>
                <a:gd name="T14" fmla="*/ 35 w 48"/>
                <a:gd name="T15" fmla="*/ 12 h 31"/>
                <a:gd name="T16" fmla="*/ 36 w 48"/>
                <a:gd name="T17" fmla="*/ 17 h 31"/>
                <a:gd name="T18" fmla="*/ 32 w 48"/>
                <a:gd name="T19" fmla="*/ 26 h 31"/>
                <a:gd name="T20" fmla="*/ 45 w 48"/>
                <a:gd name="T21" fmla="*/ 31 h 31"/>
                <a:gd name="T22" fmla="*/ 48 w 48"/>
                <a:gd name="T23" fmla="*/ 17 h 31"/>
                <a:gd name="T24" fmla="*/ 47 w 48"/>
                <a:gd name="T25" fmla="*/ 7 h 31"/>
                <a:gd name="T26" fmla="*/ 39 w 48"/>
                <a:gd name="T27" fmla="*/ 0 h 31"/>
                <a:gd name="T28" fmla="*/ 31 w 48"/>
                <a:gd name="T29" fmla="*/ 0 h 31"/>
                <a:gd name="T30" fmla="*/ 22 w 48"/>
                <a:gd name="T31" fmla="*/ 1 h 31"/>
                <a:gd name="T32" fmla="*/ 13 w 48"/>
                <a:gd name="T33" fmla="*/ 7 h 31"/>
                <a:gd name="T34" fmla="*/ 7 w 48"/>
                <a:gd name="T35" fmla="*/ 14 h 31"/>
                <a:gd name="T36" fmla="*/ 1 w 48"/>
                <a:gd name="T37" fmla="*/ 21 h 31"/>
                <a:gd name="T38" fmla="*/ 12 w 48"/>
                <a:gd name="T39" fmla="*/ 26 h 31"/>
                <a:gd name="T40" fmla="*/ 1 w 48"/>
                <a:gd name="T41" fmla="*/ 21 h 31"/>
                <a:gd name="T42" fmla="*/ 1 w 48"/>
                <a:gd name="T43" fmla="*/ 25 h 31"/>
                <a:gd name="T44" fmla="*/ 4 w 48"/>
                <a:gd name="T45" fmla="*/ 28 h 31"/>
                <a:gd name="T46" fmla="*/ 8 w 48"/>
                <a:gd name="T47" fmla="*/ 28 h 31"/>
                <a:gd name="T48" fmla="*/ 11 w 48"/>
                <a:gd name="T49" fmla="*/ 26 h 31"/>
                <a:gd name="T50" fmla="*/ 0 w 48"/>
                <a:gd name="T5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31">
                  <a:moveTo>
                    <a:pt x="0" y="21"/>
                  </a:moveTo>
                  <a:lnTo>
                    <a:pt x="11" y="26"/>
                  </a:lnTo>
                  <a:lnTo>
                    <a:pt x="14" y="21"/>
                  </a:lnTo>
                  <a:lnTo>
                    <a:pt x="20" y="17"/>
                  </a:lnTo>
                  <a:lnTo>
                    <a:pt x="26" y="14"/>
                  </a:lnTo>
                  <a:lnTo>
                    <a:pt x="31" y="12"/>
                  </a:lnTo>
                  <a:lnTo>
                    <a:pt x="36" y="12"/>
                  </a:lnTo>
                  <a:lnTo>
                    <a:pt x="35" y="12"/>
                  </a:lnTo>
                  <a:lnTo>
                    <a:pt x="36" y="17"/>
                  </a:lnTo>
                  <a:lnTo>
                    <a:pt x="32" y="26"/>
                  </a:lnTo>
                  <a:lnTo>
                    <a:pt x="45" y="31"/>
                  </a:lnTo>
                  <a:lnTo>
                    <a:pt x="48" y="17"/>
                  </a:lnTo>
                  <a:lnTo>
                    <a:pt x="47" y="7"/>
                  </a:lnTo>
                  <a:lnTo>
                    <a:pt x="39" y="0"/>
                  </a:lnTo>
                  <a:lnTo>
                    <a:pt x="31" y="0"/>
                  </a:lnTo>
                  <a:lnTo>
                    <a:pt x="22" y="1"/>
                  </a:lnTo>
                  <a:lnTo>
                    <a:pt x="13" y="7"/>
                  </a:lnTo>
                  <a:lnTo>
                    <a:pt x="7" y="14"/>
                  </a:lnTo>
                  <a:lnTo>
                    <a:pt x="1" y="21"/>
                  </a:lnTo>
                  <a:lnTo>
                    <a:pt x="12" y="26"/>
                  </a:lnTo>
                  <a:lnTo>
                    <a:pt x="1" y="21"/>
                  </a:lnTo>
                  <a:lnTo>
                    <a:pt x="1" y="25"/>
                  </a:lnTo>
                  <a:lnTo>
                    <a:pt x="4" y="28"/>
                  </a:lnTo>
                  <a:lnTo>
                    <a:pt x="8" y="28"/>
                  </a:lnTo>
                  <a:lnTo>
                    <a:pt x="11" y="26"/>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8" name="Freeform 255">
              <a:extLst>
                <a:ext uri="{FF2B5EF4-FFF2-40B4-BE49-F238E27FC236}">
                  <a16:creationId xmlns:a16="http://schemas.microsoft.com/office/drawing/2014/main" id="{FB3BE3B3-B3A5-409F-8C07-6310CC57BD71}"/>
                </a:ext>
              </a:extLst>
            </p:cNvPr>
            <p:cNvSpPr>
              <a:spLocks noChangeArrowheads="1"/>
            </p:cNvSpPr>
            <p:nvPr/>
          </p:nvSpPr>
          <p:spPr bwMode="auto">
            <a:xfrm>
              <a:off x="2156" y="3377"/>
              <a:ext cx="48" cy="45"/>
            </a:xfrm>
            <a:custGeom>
              <a:avLst/>
              <a:gdLst>
                <a:gd name="T0" fmla="*/ 0 w 48"/>
                <a:gd name="T1" fmla="*/ 9 h 45"/>
                <a:gd name="T2" fmla="*/ 9 w 48"/>
                <a:gd name="T3" fmla="*/ 16 h 45"/>
                <a:gd name="T4" fmla="*/ 13 w 48"/>
                <a:gd name="T5" fmla="*/ 13 h 45"/>
                <a:gd name="T6" fmla="*/ 19 w 48"/>
                <a:gd name="T7" fmla="*/ 12 h 45"/>
                <a:gd name="T8" fmla="*/ 27 w 48"/>
                <a:gd name="T9" fmla="*/ 12 h 45"/>
                <a:gd name="T10" fmla="*/ 31 w 48"/>
                <a:gd name="T11" fmla="*/ 13 h 45"/>
                <a:gd name="T12" fmla="*/ 34 w 48"/>
                <a:gd name="T13" fmla="*/ 17 h 45"/>
                <a:gd name="T14" fmla="*/ 36 w 48"/>
                <a:gd name="T15" fmla="*/ 22 h 45"/>
                <a:gd name="T16" fmla="*/ 36 w 48"/>
                <a:gd name="T17" fmla="*/ 30 h 45"/>
                <a:gd name="T18" fmla="*/ 33 w 48"/>
                <a:gd name="T19" fmla="*/ 40 h 45"/>
                <a:gd name="T20" fmla="*/ 45 w 48"/>
                <a:gd name="T21" fmla="*/ 45 h 45"/>
                <a:gd name="T22" fmla="*/ 48 w 48"/>
                <a:gd name="T23" fmla="*/ 30 h 45"/>
                <a:gd name="T24" fmla="*/ 48 w 48"/>
                <a:gd name="T25" fmla="*/ 19 h 45"/>
                <a:gd name="T26" fmla="*/ 44 w 48"/>
                <a:gd name="T27" fmla="*/ 9 h 45"/>
                <a:gd name="T28" fmla="*/ 36 w 48"/>
                <a:gd name="T29" fmla="*/ 3 h 45"/>
                <a:gd name="T30" fmla="*/ 27 w 48"/>
                <a:gd name="T31" fmla="*/ 0 h 45"/>
                <a:gd name="T32" fmla="*/ 19 w 48"/>
                <a:gd name="T33" fmla="*/ 0 h 45"/>
                <a:gd name="T34" fmla="*/ 11 w 48"/>
                <a:gd name="T35" fmla="*/ 1 h 45"/>
                <a:gd name="T36" fmla="*/ 2 w 48"/>
                <a:gd name="T37" fmla="*/ 6 h 45"/>
                <a:gd name="T38" fmla="*/ 12 w 48"/>
                <a:gd name="T39" fmla="*/ 12 h 45"/>
                <a:gd name="T40" fmla="*/ 2 w 48"/>
                <a:gd name="T41" fmla="*/ 6 h 45"/>
                <a:gd name="T42" fmla="*/ 0 w 48"/>
                <a:gd name="T43" fmla="*/ 9 h 45"/>
                <a:gd name="T44" fmla="*/ 1 w 48"/>
                <a:gd name="T45" fmla="*/ 14 h 45"/>
                <a:gd name="T46" fmla="*/ 5 w 48"/>
                <a:gd name="T47" fmla="*/ 17 h 45"/>
                <a:gd name="T48" fmla="*/ 9 w 48"/>
                <a:gd name="T49" fmla="*/ 16 h 45"/>
                <a:gd name="T50" fmla="*/ 0 w 48"/>
                <a:gd name="T5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5">
                  <a:moveTo>
                    <a:pt x="0" y="9"/>
                  </a:moveTo>
                  <a:lnTo>
                    <a:pt x="9" y="16"/>
                  </a:lnTo>
                  <a:lnTo>
                    <a:pt x="13" y="13"/>
                  </a:lnTo>
                  <a:lnTo>
                    <a:pt x="19" y="12"/>
                  </a:lnTo>
                  <a:lnTo>
                    <a:pt x="27" y="12"/>
                  </a:lnTo>
                  <a:lnTo>
                    <a:pt x="31" y="13"/>
                  </a:lnTo>
                  <a:lnTo>
                    <a:pt x="34" y="17"/>
                  </a:lnTo>
                  <a:lnTo>
                    <a:pt x="36" y="22"/>
                  </a:lnTo>
                  <a:lnTo>
                    <a:pt x="36" y="30"/>
                  </a:lnTo>
                  <a:lnTo>
                    <a:pt x="33" y="40"/>
                  </a:lnTo>
                  <a:lnTo>
                    <a:pt x="45" y="45"/>
                  </a:lnTo>
                  <a:lnTo>
                    <a:pt x="48" y="30"/>
                  </a:lnTo>
                  <a:lnTo>
                    <a:pt x="48" y="19"/>
                  </a:lnTo>
                  <a:lnTo>
                    <a:pt x="44" y="9"/>
                  </a:lnTo>
                  <a:lnTo>
                    <a:pt x="36" y="3"/>
                  </a:lnTo>
                  <a:lnTo>
                    <a:pt x="27" y="0"/>
                  </a:lnTo>
                  <a:lnTo>
                    <a:pt x="19" y="0"/>
                  </a:lnTo>
                  <a:lnTo>
                    <a:pt x="11" y="1"/>
                  </a:lnTo>
                  <a:lnTo>
                    <a:pt x="2" y="6"/>
                  </a:lnTo>
                  <a:lnTo>
                    <a:pt x="12" y="12"/>
                  </a:lnTo>
                  <a:lnTo>
                    <a:pt x="2" y="6"/>
                  </a:lnTo>
                  <a:lnTo>
                    <a:pt x="0" y="9"/>
                  </a:lnTo>
                  <a:lnTo>
                    <a:pt x="1" y="14"/>
                  </a:lnTo>
                  <a:lnTo>
                    <a:pt x="5" y="17"/>
                  </a:lnTo>
                  <a:lnTo>
                    <a:pt x="9" y="1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39" name="Freeform 256">
              <a:extLst>
                <a:ext uri="{FF2B5EF4-FFF2-40B4-BE49-F238E27FC236}">
                  <a16:creationId xmlns:a16="http://schemas.microsoft.com/office/drawing/2014/main" id="{9FDD6085-BCFA-4738-A883-518067F4D6E8}"/>
                </a:ext>
              </a:extLst>
            </p:cNvPr>
            <p:cNvSpPr>
              <a:spLocks noChangeArrowheads="1"/>
            </p:cNvSpPr>
            <p:nvPr/>
          </p:nvSpPr>
          <p:spPr bwMode="auto">
            <a:xfrm>
              <a:off x="2109" y="3349"/>
              <a:ext cx="61" cy="40"/>
            </a:xfrm>
            <a:custGeom>
              <a:avLst/>
              <a:gdLst>
                <a:gd name="T0" fmla="*/ 0 w 61"/>
                <a:gd name="T1" fmla="*/ 16 h 40"/>
                <a:gd name="T2" fmla="*/ 11 w 61"/>
                <a:gd name="T3" fmla="*/ 19 h 40"/>
                <a:gd name="T4" fmla="*/ 15 w 61"/>
                <a:gd name="T5" fmla="*/ 14 h 40"/>
                <a:gd name="T6" fmla="*/ 22 w 61"/>
                <a:gd name="T7" fmla="*/ 13 h 40"/>
                <a:gd name="T8" fmla="*/ 31 w 61"/>
                <a:gd name="T9" fmla="*/ 12 h 40"/>
                <a:gd name="T10" fmla="*/ 38 w 61"/>
                <a:gd name="T11" fmla="*/ 14 h 40"/>
                <a:gd name="T12" fmla="*/ 44 w 61"/>
                <a:gd name="T13" fmla="*/ 17 h 40"/>
                <a:gd name="T14" fmla="*/ 48 w 61"/>
                <a:gd name="T15" fmla="*/ 22 h 40"/>
                <a:gd name="T16" fmla="*/ 49 w 61"/>
                <a:gd name="T17" fmla="*/ 28 h 40"/>
                <a:gd name="T18" fmla="*/ 47 w 61"/>
                <a:gd name="T19" fmla="*/ 37 h 40"/>
                <a:gd name="T20" fmla="*/ 59 w 61"/>
                <a:gd name="T21" fmla="*/ 40 h 40"/>
                <a:gd name="T22" fmla="*/ 61 w 61"/>
                <a:gd name="T23" fmla="*/ 28 h 40"/>
                <a:gd name="T24" fmla="*/ 58 w 61"/>
                <a:gd name="T25" fmla="*/ 17 h 40"/>
                <a:gd name="T26" fmla="*/ 52 w 61"/>
                <a:gd name="T27" fmla="*/ 7 h 40"/>
                <a:gd name="T28" fmla="*/ 41 w 61"/>
                <a:gd name="T29" fmla="*/ 2 h 40"/>
                <a:gd name="T30" fmla="*/ 31 w 61"/>
                <a:gd name="T31" fmla="*/ 0 h 40"/>
                <a:gd name="T32" fmla="*/ 20 w 61"/>
                <a:gd name="T33" fmla="*/ 1 h 40"/>
                <a:gd name="T34" fmla="*/ 10 w 61"/>
                <a:gd name="T35" fmla="*/ 5 h 40"/>
                <a:gd name="T36" fmla="*/ 2 w 61"/>
                <a:gd name="T37" fmla="*/ 12 h 40"/>
                <a:gd name="T38" fmla="*/ 13 w 61"/>
                <a:gd name="T39" fmla="*/ 16 h 40"/>
                <a:gd name="T40" fmla="*/ 2 w 61"/>
                <a:gd name="T41" fmla="*/ 12 h 40"/>
                <a:gd name="T42" fmla="*/ 0 w 61"/>
                <a:gd name="T43" fmla="*/ 17 h 40"/>
                <a:gd name="T44" fmla="*/ 3 w 61"/>
                <a:gd name="T45" fmla="*/ 20 h 40"/>
                <a:gd name="T46" fmla="*/ 8 w 61"/>
                <a:gd name="T47" fmla="*/ 22 h 40"/>
                <a:gd name="T48" fmla="*/ 11 w 61"/>
                <a:gd name="T49" fmla="*/ 19 h 40"/>
                <a:gd name="T50" fmla="*/ 0 w 61"/>
                <a:gd name="T5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40">
                  <a:moveTo>
                    <a:pt x="0" y="16"/>
                  </a:moveTo>
                  <a:lnTo>
                    <a:pt x="11" y="19"/>
                  </a:lnTo>
                  <a:lnTo>
                    <a:pt x="15" y="14"/>
                  </a:lnTo>
                  <a:lnTo>
                    <a:pt x="22" y="13"/>
                  </a:lnTo>
                  <a:lnTo>
                    <a:pt x="31" y="12"/>
                  </a:lnTo>
                  <a:lnTo>
                    <a:pt x="38" y="14"/>
                  </a:lnTo>
                  <a:lnTo>
                    <a:pt x="44" y="17"/>
                  </a:lnTo>
                  <a:lnTo>
                    <a:pt x="48" y="22"/>
                  </a:lnTo>
                  <a:lnTo>
                    <a:pt x="49" y="28"/>
                  </a:lnTo>
                  <a:lnTo>
                    <a:pt x="47" y="37"/>
                  </a:lnTo>
                  <a:lnTo>
                    <a:pt x="59" y="40"/>
                  </a:lnTo>
                  <a:lnTo>
                    <a:pt x="61" y="28"/>
                  </a:lnTo>
                  <a:lnTo>
                    <a:pt x="58" y="17"/>
                  </a:lnTo>
                  <a:lnTo>
                    <a:pt x="52" y="7"/>
                  </a:lnTo>
                  <a:lnTo>
                    <a:pt x="41" y="2"/>
                  </a:lnTo>
                  <a:lnTo>
                    <a:pt x="31" y="0"/>
                  </a:lnTo>
                  <a:lnTo>
                    <a:pt x="20" y="1"/>
                  </a:lnTo>
                  <a:lnTo>
                    <a:pt x="10" y="5"/>
                  </a:lnTo>
                  <a:lnTo>
                    <a:pt x="2" y="12"/>
                  </a:lnTo>
                  <a:lnTo>
                    <a:pt x="13" y="16"/>
                  </a:lnTo>
                  <a:lnTo>
                    <a:pt x="2" y="12"/>
                  </a:lnTo>
                  <a:lnTo>
                    <a:pt x="0" y="17"/>
                  </a:lnTo>
                  <a:lnTo>
                    <a:pt x="3" y="20"/>
                  </a:lnTo>
                  <a:lnTo>
                    <a:pt x="8" y="22"/>
                  </a:lnTo>
                  <a:lnTo>
                    <a:pt x="11" y="19"/>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0" name="Freeform 257">
              <a:extLst>
                <a:ext uri="{FF2B5EF4-FFF2-40B4-BE49-F238E27FC236}">
                  <a16:creationId xmlns:a16="http://schemas.microsoft.com/office/drawing/2014/main" id="{98BCE383-5F44-4364-B364-3AF3507F8309}"/>
                </a:ext>
              </a:extLst>
            </p:cNvPr>
            <p:cNvSpPr>
              <a:spLocks noChangeArrowheads="1"/>
            </p:cNvSpPr>
            <p:nvPr/>
          </p:nvSpPr>
          <p:spPr bwMode="auto">
            <a:xfrm>
              <a:off x="2072" y="3328"/>
              <a:ext cx="50" cy="37"/>
            </a:xfrm>
            <a:custGeom>
              <a:avLst/>
              <a:gdLst>
                <a:gd name="T0" fmla="*/ 0 w 50"/>
                <a:gd name="T1" fmla="*/ 15 h 37"/>
                <a:gd name="T2" fmla="*/ 11 w 50"/>
                <a:gd name="T3" fmla="*/ 20 h 37"/>
                <a:gd name="T4" fmla="*/ 14 w 50"/>
                <a:gd name="T5" fmla="*/ 16 h 37"/>
                <a:gd name="T6" fmla="*/ 18 w 50"/>
                <a:gd name="T7" fmla="*/ 13 h 37"/>
                <a:gd name="T8" fmla="*/ 24 w 50"/>
                <a:gd name="T9" fmla="*/ 12 h 37"/>
                <a:gd name="T10" fmla="*/ 31 w 50"/>
                <a:gd name="T11" fmla="*/ 12 h 37"/>
                <a:gd name="T12" fmla="*/ 34 w 50"/>
                <a:gd name="T13" fmla="*/ 13 h 37"/>
                <a:gd name="T14" fmla="*/ 36 w 50"/>
                <a:gd name="T15" fmla="*/ 16 h 37"/>
                <a:gd name="T16" fmla="*/ 37 w 50"/>
                <a:gd name="T17" fmla="*/ 24 h 37"/>
                <a:gd name="T18" fmla="*/ 37 w 50"/>
                <a:gd name="T19" fmla="*/ 37 h 37"/>
                <a:gd name="T20" fmla="*/ 50 w 50"/>
                <a:gd name="T21" fmla="*/ 37 h 37"/>
                <a:gd name="T22" fmla="*/ 50 w 50"/>
                <a:gd name="T23" fmla="*/ 24 h 37"/>
                <a:gd name="T24" fmla="*/ 48 w 50"/>
                <a:gd name="T25" fmla="*/ 13 h 37"/>
                <a:gd name="T26" fmla="*/ 41 w 50"/>
                <a:gd name="T27" fmla="*/ 4 h 37"/>
                <a:gd name="T28" fmla="*/ 31 w 50"/>
                <a:gd name="T29" fmla="*/ 0 h 37"/>
                <a:gd name="T30" fmla="*/ 24 w 50"/>
                <a:gd name="T31" fmla="*/ 0 h 37"/>
                <a:gd name="T32" fmla="*/ 16 w 50"/>
                <a:gd name="T33" fmla="*/ 1 h 37"/>
                <a:gd name="T34" fmla="*/ 7 w 50"/>
                <a:gd name="T35" fmla="*/ 6 h 37"/>
                <a:gd name="T36" fmla="*/ 1 w 50"/>
                <a:gd name="T37" fmla="*/ 12 h 37"/>
                <a:gd name="T38" fmla="*/ 12 w 50"/>
                <a:gd name="T39" fmla="*/ 17 h 37"/>
                <a:gd name="T40" fmla="*/ 1 w 50"/>
                <a:gd name="T41" fmla="*/ 12 h 37"/>
                <a:gd name="T42" fmla="*/ 0 w 50"/>
                <a:gd name="T43" fmla="*/ 17 h 37"/>
                <a:gd name="T44" fmla="*/ 2 w 50"/>
                <a:gd name="T45" fmla="*/ 21 h 37"/>
                <a:gd name="T46" fmla="*/ 7 w 50"/>
                <a:gd name="T47" fmla="*/ 22 h 37"/>
                <a:gd name="T48" fmla="*/ 11 w 50"/>
                <a:gd name="T49" fmla="*/ 20 h 37"/>
                <a:gd name="T50" fmla="*/ 0 w 50"/>
                <a:gd name="T5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7">
                  <a:moveTo>
                    <a:pt x="0" y="15"/>
                  </a:moveTo>
                  <a:lnTo>
                    <a:pt x="11" y="20"/>
                  </a:lnTo>
                  <a:lnTo>
                    <a:pt x="14" y="16"/>
                  </a:lnTo>
                  <a:lnTo>
                    <a:pt x="18" y="13"/>
                  </a:lnTo>
                  <a:lnTo>
                    <a:pt x="24" y="12"/>
                  </a:lnTo>
                  <a:lnTo>
                    <a:pt x="31" y="12"/>
                  </a:lnTo>
                  <a:lnTo>
                    <a:pt x="34" y="13"/>
                  </a:lnTo>
                  <a:lnTo>
                    <a:pt x="36" y="16"/>
                  </a:lnTo>
                  <a:lnTo>
                    <a:pt x="37" y="24"/>
                  </a:lnTo>
                  <a:lnTo>
                    <a:pt x="37" y="37"/>
                  </a:lnTo>
                  <a:lnTo>
                    <a:pt x="50" y="37"/>
                  </a:lnTo>
                  <a:lnTo>
                    <a:pt x="50" y="24"/>
                  </a:lnTo>
                  <a:lnTo>
                    <a:pt x="48" y="13"/>
                  </a:lnTo>
                  <a:lnTo>
                    <a:pt x="41" y="4"/>
                  </a:lnTo>
                  <a:lnTo>
                    <a:pt x="31" y="0"/>
                  </a:lnTo>
                  <a:lnTo>
                    <a:pt x="24" y="0"/>
                  </a:lnTo>
                  <a:lnTo>
                    <a:pt x="16" y="1"/>
                  </a:lnTo>
                  <a:lnTo>
                    <a:pt x="7" y="6"/>
                  </a:lnTo>
                  <a:lnTo>
                    <a:pt x="1" y="12"/>
                  </a:lnTo>
                  <a:lnTo>
                    <a:pt x="12" y="17"/>
                  </a:lnTo>
                  <a:lnTo>
                    <a:pt x="1" y="12"/>
                  </a:lnTo>
                  <a:lnTo>
                    <a:pt x="0" y="17"/>
                  </a:lnTo>
                  <a:lnTo>
                    <a:pt x="2" y="21"/>
                  </a:lnTo>
                  <a:lnTo>
                    <a:pt x="7" y="22"/>
                  </a:lnTo>
                  <a:lnTo>
                    <a:pt x="11" y="20"/>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1" name="Freeform 258">
              <a:extLst>
                <a:ext uri="{FF2B5EF4-FFF2-40B4-BE49-F238E27FC236}">
                  <a16:creationId xmlns:a16="http://schemas.microsoft.com/office/drawing/2014/main" id="{6DBEE999-ACE6-42A6-9E57-AD86441B0C3A}"/>
                </a:ext>
              </a:extLst>
            </p:cNvPr>
            <p:cNvSpPr>
              <a:spLocks noChangeArrowheads="1"/>
            </p:cNvSpPr>
            <p:nvPr/>
          </p:nvSpPr>
          <p:spPr bwMode="auto">
            <a:xfrm>
              <a:off x="2028" y="3310"/>
              <a:ext cx="57" cy="35"/>
            </a:xfrm>
            <a:custGeom>
              <a:avLst/>
              <a:gdLst>
                <a:gd name="T0" fmla="*/ 0 w 57"/>
                <a:gd name="T1" fmla="*/ 20 h 35"/>
                <a:gd name="T2" fmla="*/ 11 w 57"/>
                <a:gd name="T3" fmla="*/ 22 h 35"/>
                <a:gd name="T4" fmla="*/ 16 w 57"/>
                <a:gd name="T5" fmla="*/ 18 h 35"/>
                <a:gd name="T6" fmla="*/ 22 w 57"/>
                <a:gd name="T7" fmla="*/ 13 h 35"/>
                <a:gd name="T8" fmla="*/ 28 w 57"/>
                <a:gd name="T9" fmla="*/ 12 h 35"/>
                <a:gd name="T10" fmla="*/ 36 w 57"/>
                <a:gd name="T11" fmla="*/ 12 h 35"/>
                <a:gd name="T12" fmla="*/ 41 w 57"/>
                <a:gd name="T13" fmla="*/ 13 h 35"/>
                <a:gd name="T14" fmla="*/ 44 w 57"/>
                <a:gd name="T15" fmla="*/ 16 h 35"/>
                <a:gd name="T16" fmla="*/ 45 w 57"/>
                <a:gd name="T17" fmla="*/ 22 h 35"/>
                <a:gd name="T18" fmla="*/ 44 w 57"/>
                <a:gd name="T19" fmla="*/ 33 h 35"/>
                <a:gd name="T20" fmla="*/ 56 w 57"/>
                <a:gd name="T21" fmla="*/ 35 h 35"/>
                <a:gd name="T22" fmla="*/ 57 w 57"/>
                <a:gd name="T23" fmla="*/ 22 h 35"/>
                <a:gd name="T24" fmla="*/ 53 w 57"/>
                <a:gd name="T25" fmla="*/ 11 h 35"/>
                <a:gd name="T26" fmla="*/ 46 w 57"/>
                <a:gd name="T27" fmla="*/ 3 h 35"/>
                <a:gd name="T28" fmla="*/ 36 w 57"/>
                <a:gd name="T29" fmla="*/ 0 h 35"/>
                <a:gd name="T30" fmla="*/ 28 w 57"/>
                <a:gd name="T31" fmla="*/ 0 h 35"/>
                <a:gd name="T32" fmla="*/ 17 w 57"/>
                <a:gd name="T33" fmla="*/ 3 h 35"/>
                <a:gd name="T34" fmla="*/ 8 w 57"/>
                <a:gd name="T35" fmla="*/ 8 h 35"/>
                <a:gd name="T36" fmla="*/ 1 w 57"/>
                <a:gd name="T37" fmla="*/ 17 h 35"/>
                <a:gd name="T38" fmla="*/ 12 w 57"/>
                <a:gd name="T39" fmla="*/ 18 h 35"/>
                <a:gd name="T40" fmla="*/ 1 w 57"/>
                <a:gd name="T41" fmla="*/ 17 h 35"/>
                <a:gd name="T42" fmla="*/ 1 w 57"/>
                <a:gd name="T43" fmla="*/ 20 h 35"/>
                <a:gd name="T44" fmla="*/ 5 w 57"/>
                <a:gd name="T45" fmla="*/ 24 h 35"/>
                <a:gd name="T46" fmla="*/ 8 w 57"/>
                <a:gd name="T47" fmla="*/ 24 h 35"/>
                <a:gd name="T48" fmla="*/ 11 w 57"/>
                <a:gd name="T49" fmla="*/ 22 h 35"/>
                <a:gd name="T50" fmla="*/ 0 w 57"/>
                <a:gd name="T5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35">
                  <a:moveTo>
                    <a:pt x="0" y="20"/>
                  </a:moveTo>
                  <a:lnTo>
                    <a:pt x="11" y="22"/>
                  </a:lnTo>
                  <a:lnTo>
                    <a:pt x="16" y="18"/>
                  </a:lnTo>
                  <a:lnTo>
                    <a:pt x="22" y="13"/>
                  </a:lnTo>
                  <a:lnTo>
                    <a:pt x="28" y="12"/>
                  </a:lnTo>
                  <a:lnTo>
                    <a:pt x="36" y="12"/>
                  </a:lnTo>
                  <a:lnTo>
                    <a:pt x="41" y="13"/>
                  </a:lnTo>
                  <a:lnTo>
                    <a:pt x="44" y="16"/>
                  </a:lnTo>
                  <a:lnTo>
                    <a:pt x="45" y="22"/>
                  </a:lnTo>
                  <a:lnTo>
                    <a:pt x="44" y="33"/>
                  </a:lnTo>
                  <a:lnTo>
                    <a:pt x="56" y="35"/>
                  </a:lnTo>
                  <a:lnTo>
                    <a:pt x="57" y="22"/>
                  </a:lnTo>
                  <a:lnTo>
                    <a:pt x="53" y="11"/>
                  </a:lnTo>
                  <a:lnTo>
                    <a:pt x="46" y="3"/>
                  </a:lnTo>
                  <a:lnTo>
                    <a:pt x="36" y="0"/>
                  </a:lnTo>
                  <a:lnTo>
                    <a:pt x="28" y="0"/>
                  </a:lnTo>
                  <a:lnTo>
                    <a:pt x="17" y="3"/>
                  </a:lnTo>
                  <a:lnTo>
                    <a:pt x="8" y="8"/>
                  </a:lnTo>
                  <a:lnTo>
                    <a:pt x="1" y="17"/>
                  </a:lnTo>
                  <a:lnTo>
                    <a:pt x="12" y="18"/>
                  </a:lnTo>
                  <a:lnTo>
                    <a:pt x="1" y="17"/>
                  </a:lnTo>
                  <a:lnTo>
                    <a:pt x="1" y="20"/>
                  </a:lnTo>
                  <a:lnTo>
                    <a:pt x="5" y="24"/>
                  </a:lnTo>
                  <a:lnTo>
                    <a:pt x="8" y="24"/>
                  </a:lnTo>
                  <a:lnTo>
                    <a:pt x="11" y="22"/>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2" name="Freeform 259">
              <a:extLst>
                <a:ext uri="{FF2B5EF4-FFF2-40B4-BE49-F238E27FC236}">
                  <a16:creationId xmlns:a16="http://schemas.microsoft.com/office/drawing/2014/main" id="{5A60202C-6E62-4CAB-A4BB-AFD5DC435679}"/>
                </a:ext>
              </a:extLst>
            </p:cNvPr>
            <p:cNvSpPr>
              <a:spLocks noChangeArrowheads="1"/>
            </p:cNvSpPr>
            <p:nvPr/>
          </p:nvSpPr>
          <p:spPr bwMode="auto">
            <a:xfrm>
              <a:off x="1983" y="3298"/>
              <a:ext cx="57" cy="32"/>
            </a:xfrm>
            <a:custGeom>
              <a:avLst/>
              <a:gdLst>
                <a:gd name="T0" fmla="*/ 0 w 57"/>
                <a:gd name="T1" fmla="*/ 17 h 32"/>
                <a:gd name="T2" fmla="*/ 11 w 57"/>
                <a:gd name="T3" fmla="*/ 20 h 32"/>
                <a:gd name="T4" fmla="*/ 14 w 57"/>
                <a:gd name="T5" fmla="*/ 15 h 32"/>
                <a:gd name="T6" fmla="*/ 18 w 57"/>
                <a:gd name="T7" fmla="*/ 13 h 32"/>
                <a:gd name="T8" fmla="*/ 24 w 57"/>
                <a:gd name="T9" fmla="*/ 12 h 32"/>
                <a:gd name="T10" fmla="*/ 29 w 57"/>
                <a:gd name="T11" fmla="*/ 12 h 32"/>
                <a:gd name="T12" fmla="*/ 35 w 57"/>
                <a:gd name="T13" fmla="*/ 14 h 32"/>
                <a:gd name="T14" fmla="*/ 39 w 57"/>
                <a:gd name="T15" fmla="*/ 18 h 32"/>
                <a:gd name="T16" fmla="*/ 41 w 57"/>
                <a:gd name="T17" fmla="*/ 24 h 32"/>
                <a:gd name="T18" fmla="*/ 45 w 57"/>
                <a:gd name="T19" fmla="*/ 32 h 32"/>
                <a:gd name="T20" fmla="*/ 57 w 57"/>
                <a:gd name="T21" fmla="*/ 30 h 32"/>
                <a:gd name="T22" fmla="*/ 53 w 57"/>
                <a:gd name="T23" fmla="*/ 19 h 32"/>
                <a:gd name="T24" fmla="*/ 49 w 57"/>
                <a:gd name="T25" fmla="*/ 11 h 32"/>
                <a:gd name="T26" fmla="*/ 40 w 57"/>
                <a:gd name="T27" fmla="*/ 5 h 32"/>
                <a:gd name="T28" fmla="*/ 32 w 57"/>
                <a:gd name="T29" fmla="*/ 0 h 32"/>
                <a:gd name="T30" fmla="*/ 24 w 57"/>
                <a:gd name="T31" fmla="*/ 0 h 32"/>
                <a:gd name="T32" fmla="*/ 16 w 57"/>
                <a:gd name="T33" fmla="*/ 1 h 32"/>
                <a:gd name="T34" fmla="*/ 7 w 57"/>
                <a:gd name="T35" fmla="*/ 6 h 32"/>
                <a:gd name="T36" fmla="*/ 1 w 57"/>
                <a:gd name="T37" fmla="*/ 13 h 32"/>
                <a:gd name="T38" fmla="*/ 12 w 57"/>
                <a:gd name="T39" fmla="*/ 17 h 32"/>
                <a:gd name="T40" fmla="*/ 1 w 57"/>
                <a:gd name="T41" fmla="*/ 13 h 32"/>
                <a:gd name="T42" fmla="*/ 0 w 57"/>
                <a:gd name="T43" fmla="*/ 18 h 32"/>
                <a:gd name="T44" fmla="*/ 2 w 57"/>
                <a:gd name="T45" fmla="*/ 22 h 32"/>
                <a:gd name="T46" fmla="*/ 7 w 57"/>
                <a:gd name="T47" fmla="*/ 23 h 32"/>
                <a:gd name="T48" fmla="*/ 11 w 57"/>
                <a:gd name="T49" fmla="*/ 20 h 32"/>
                <a:gd name="T50" fmla="*/ 0 w 57"/>
                <a:gd name="T5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32">
                  <a:moveTo>
                    <a:pt x="0" y="17"/>
                  </a:moveTo>
                  <a:lnTo>
                    <a:pt x="11" y="20"/>
                  </a:lnTo>
                  <a:lnTo>
                    <a:pt x="14" y="15"/>
                  </a:lnTo>
                  <a:lnTo>
                    <a:pt x="18" y="13"/>
                  </a:lnTo>
                  <a:lnTo>
                    <a:pt x="24" y="12"/>
                  </a:lnTo>
                  <a:lnTo>
                    <a:pt x="29" y="12"/>
                  </a:lnTo>
                  <a:lnTo>
                    <a:pt x="35" y="14"/>
                  </a:lnTo>
                  <a:lnTo>
                    <a:pt x="39" y="18"/>
                  </a:lnTo>
                  <a:lnTo>
                    <a:pt x="41" y="24"/>
                  </a:lnTo>
                  <a:lnTo>
                    <a:pt x="45" y="32"/>
                  </a:lnTo>
                  <a:lnTo>
                    <a:pt x="57" y="30"/>
                  </a:lnTo>
                  <a:lnTo>
                    <a:pt x="53" y="19"/>
                  </a:lnTo>
                  <a:lnTo>
                    <a:pt x="49" y="11"/>
                  </a:lnTo>
                  <a:lnTo>
                    <a:pt x="40" y="5"/>
                  </a:lnTo>
                  <a:lnTo>
                    <a:pt x="32" y="0"/>
                  </a:lnTo>
                  <a:lnTo>
                    <a:pt x="24" y="0"/>
                  </a:lnTo>
                  <a:lnTo>
                    <a:pt x="16" y="1"/>
                  </a:lnTo>
                  <a:lnTo>
                    <a:pt x="7" y="6"/>
                  </a:lnTo>
                  <a:lnTo>
                    <a:pt x="1" y="13"/>
                  </a:lnTo>
                  <a:lnTo>
                    <a:pt x="12" y="17"/>
                  </a:lnTo>
                  <a:lnTo>
                    <a:pt x="1" y="13"/>
                  </a:lnTo>
                  <a:lnTo>
                    <a:pt x="0" y="18"/>
                  </a:lnTo>
                  <a:lnTo>
                    <a:pt x="2" y="22"/>
                  </a:lnTo>
                  <a:lnTo>
                    <a:pt x="7" y="23"/>
                  </a:lnTo>
                  <a:lnTo>
                    <a:pt x="11" y="2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3" name="Freeform 260">
              <a:extLst>
                <a:ext uri="{FF2B5EF4-FFF2-40B4-BE49-F238E27FC236}">
                  <a16:creationId xmlns:a16="http://schemas.microsoft.com/office/drawing/2014/main" id="{647A0199-6B2D-4C5A-92DE-10CC9B2EEB60}"/>
                </a:ext>
              </a:extLst>
            </p:cNvPr>
            <p:cNvSpPr>
              <a:spLocks noChangeArrowheads="1"/>
            </p:cNvSpPr>
            <p:nvPr/>
          </p:nvSpPr>
          <p:spPr bwMode="auto">
            <a:xfrm>
              <a:off x="1934" y="3278"/>
              <a:ext cx="62" cy="37"/>
            </a:xfrm>
            <a:custGeom>
              <a:avLst/>
              <a:gdLst>
                <a:gd name="T0" fmla="*/ 1 w 62"/>
                <a:gd name="T1" fmla="*/ 16 h 37"/>
                <a:gd name="T2" fmla="*/ 10 w 62"/>
                <a:gd name="T3" fmla="*/ 23 h 37"/>
                <a:gd name="T4" fmla="*/ 18 w 62"/>
                <a:gd name="T5" fmla="*/ 17 h 37"/>
                <a:gd name="T6" fmla="*/ 27 w 62"/>
                <a:gd name="T7" fmla="*/ 14 h 37"/>
                <a:gd name="T8" fmla="*/ 34 w 62"/>
                <a:gd name="T9" fmla="*/ 12 h 37"/>
                <a:gd name="T10" fmla="*/ 42 w 62"/>
                <a:gd name="T11" fmla="*/ 14 h 37"/>
                <a:gd name="T12" fmla="*/ 45 w 62"/>
                <a:gd name="T13" fmla="*/ 16 h 37"/>
                <a:gd name="T14" fmla="*/ 49 w 62"/>
                <a:gd name="T15" fmla="*/ 20 h 37"/>
                <a:gd name="T16" fmla="*/ 50 w 62"/>
                <a:gd name="T17" fmla="*/ 26 h 37"/>
                <a:gd name="T18" fmla="*/ 49 w 62"/>
                <a:gd name="T19" fmla="*/ 37 h 37"/>
                <a:gd name="T20" fmla="*/ 61 w 62"/>
                <a:gd name="T21" fmla="*/ 37 h 37"/>
                <a:gd name="T22" fmla="*/ 62 w 62"/>
                <a:gd name="T23" fmla="*/ 26 h 37"/>
                <a:gd name="T24" fmla="*/ 59 w 62"/>
                <a:gd name="T25" fmla="*/ 15 h 37"/>
                <a:gd name="T26" fmla="*/ 53 w 62"/>
                <a:gd name="T27" fmla="*/ 6 h 37"/>
                <a:gd name="T28" fmla="*/ 44 w 62"/>
                <a:gd name="T29" fmla="*/ 1 h 37"/>
                <a:gd name="T30" fmla="*/ 34 w 62"/>
                <a:gd name="T31" fmla="*/ 0 h 37"/>
                <a:gd name="T32" fmla="*/ 25 w 62"/>
                <a:gd name="T33" fmla="*/ 1 h 37"/>
                <a:gd name="T34" fmla="*/ 14 w 62"/>
                <a:gd name="T35" fmla="*/ 7 h 37"/>
                <a:gd name="T36" fmla="*/ 3 w 62"/>
                <a:gd name="T37" fmla="*/ 14 h 37"/>
                <a:gd name="T38" fmla="*/ 11 w 62"/>
                <a:gd name="T39" fmla="*/ 21 h 37"/>
                <a:gd name="T40" fmla="*/ 3 w 62"/>
                <a:gd name="T41" fmla="*/ 14 h 37"/>
                <a:gd name="T42" fmla="*/ 0 w 62"/>
                <a:gd name="T43" fmla="*/ 17 h 37"/>
                <a:gd name="T44" fmla="*/ 1 w 62"/>
                <a:gd name="T45" fmla="*/ 22 h 37"/>
                <a:gd name="T46" fmla="*/ 5 w 62"/>
                <a:gd name="T47" fmla="*/ 25 h 37"/>
                <a:gd name="T48" fmla="*/ 10 w 62"/>
                <a:gd name="T49" fmla="*/ 23 h 37"/>
                <a:gd name="T50" fmla="*/ 1 w 62"/>
                <a:gd name="T51"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37">
                  <a:moveTo>
                    <a:pt x="1" y="16"/>
                  </a:moveTo>
                  <a:lnTo>
                    <a:pt x="10" y="23"/>
                  </a:lnTo>
                  <a:lnTo>
                    <a:pt x="18" y="17"/>
                  </a:lnTo>
                  <a:lnTo>
                    <a:pt x="27" y="14"/>
                  </a:lnTo>
                  <a:lnTo>
                    <a:pt x="34" y="12"/>
                  </a:lnTo>
                  <a:lnTo>
                    <a:pt x="42" y="14"/>
                  </a:lnTo>
                  <a:lnTo>
                    <a:pt x="45" y="16"/>
                  </a:lnTo>
                  <a:lnTo>
                    <a:pt x="49" y="20"/>
                  </a:lnTo>
                  <a:lnTo>
                    <a:pt x="50" y="26"/>
                  </a:lnTo>
                  <a:lnTo>
                    <a:pt x="49" y="37"/>
                  </a:lnTo>
                  <a:lnTo>
                    <a:pt x="61" y="37"/>
                  </a:lnTo>
                  <a:lnTo>
                    <a:pt x="62" y="26"/>
                  </a:lnTo>
                  <a:lnTo>
                    <a:pt x="59" y="15"/>
                  </a:lnTo>
                  <a:lnTo>
                    <a:pt x="53" y="6"/>
                  </a:lnTo>
                  <a:lnTo>
                    <a:pt x="44" y="1"/>
                  </a:lnTo>
                  <a:lnTo>
                    <a:pt x="34" y="0"/>
                  </a:lnTo>
                  <a:lnTo>
                    <a:pt x="25" y="1"/>
                  </a:lnTo>
                  <a:lnTo>
                    <a:pt x="14" y="7"/>
                  </a:lnTo>
                  <a:lnTo>
                    <a:pt x="3" y="14"/>
                  </a:lnTo>
                  <a:lnTo>
                    <a:pt x="11" y="21"/>
                  </a:lnTo>
                  <a:lnTo>
                    <a:pt x="3" y="14"/>
                  </a:lnTo>
                  <a:lnTo>
                    <a:pt x="0" y="17"/>
                  </a:lnTo>
                  <a:lnTo>
                    <a:pt x="1" y="22"/>
                  </a:lnTo>
                  <a:lnTo>
                    <a:pt x="5" y="25"/>
                  </a:lnTo>
                  <a:lnTo>
                    <a:pt x="10" y="23"/>
                  </a:lnTo>
                  <a:lnTo>
                    <a:pt x="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4" name="Freeform 261">
              <a:extLst>
                <a:ext uri="{FF2B5EF4-FFF2-40B4-BE49-F238E27FC236}">
                  <a16:creationId xmlns:a16="http://schemas.microsoft.com/office/drawing/2014/main" id="{02867028-C6E8-4334-BA32-30DCA8BA1E94}"/>
                </a:ext>
              </a:extLst>
            </p:cNvPr>
            <p:cNvSpPr>
              <a:spLocks noChangeArrowheads="1"/>
            </p:cNvSpPr>
            <p:nvPr/>
          </p:nvSpPr>
          <p:spPr bwMode="auto">
            <a:xfrm>
              <a:off x="1909" y="3255"/>
              <a:ext cx="42" cy="44"/>
            </a:xfrm>
            <a:custGeom>
              <a:avLst/>
              <a:gdLst>
                <a:gd name="T0" fmla="*/ 0 w 42"/>
                <a:gd name="T1" fmla="*/ 7 h 44"/>
                <a:gd name="T2" fmla="*/ 7 w 42"/>
                <a:gd name="T3" fmla="*/ 15 h 44"/>
                <a:gd name="T4" fmla="*/ 12 w 42"/>
                <a:gd name="T5" fmla="*/ 13 h 44"/>
                <a:gd name="T6" fmla="*/ 17 w 42"/>
                <a:gd name="T7" fmla="*/ 12 h 44"/>
                <a:gd name="T8" fmla="*/ 24 w 42"/>
                <a:gd name="T9" fmla="*/ 13 h 44"/>
                <a:gd name="T10" fmla="*/ 28 w 42"/>
                <a:gd name="T11" fmla="*/ 13 h 44"/>
                <a:gd name="T12" fmla="*/ 29 w 42"/>
                <a:gd name="T13" fmla="*/ 16 h 44"/>
                <a:gd name="T14" fmla="*/ 30 w 42"/>
                <a:gd name="T15" fmla="*/ 21 h 44"/>
                <a:gd name="T16" fmla="*/ 30 w 42"/>
                <a:gd name="T17" fmla="*/ 28 h 44"/>
                <a:gd name="T18" fmla="*/ 26 w 42"/>
                <a:gd name="T19" fmla="*/ 39 h 44"/>
                <a:gd name="T20" fmla="*/ 36 w 42"/>
                <a:gd name="T21" fmla="*/ 44 h 44"/>
                <a:gd name="T22" fmla="*/ 42 w 42"/>
                <a:gd name="T23" fmla="*/ 30 h 44"/>
                <a:gd name="T24" fmla="*/ 42 w 42"/>
                <a:gd name="T25" fmla="*/ 21 h 44"/>
                <a:gd name="T26" fmla="*/ 39 w 42"/>
                <a:gd name="T27" fmla="*/ 11 h 44"/>
                <a:gd name="T28" fmla="*/ 32 w 42"/>
                <a:gd name="T29" fmla="*/ 4 h 44"/>
                <a:gd name="T30" fmla="*/ 24 w 42"/>
                <a:gd name="T31" fmla="*/ 1 h 44"/>
                <a:gd name="T32" fmla="*/ 17 w 42"/>
                <a:gd name="T33" fmla="*/ 0 h 44"/>
                <a:gd name="T34" fmla="*/ 9 w 42"/>
                <a:gd name="T35" fmla="*/ 1 h 44"/>
                <a:gd name="T36" fmla="*/ 2 w 42"/>
                <a:gd name="T37" fmla="*/ 5 h 44"/>
                <a:gd name="T38" fmla="*/ 9 w 42"/>
                <a:gd name="T39" fmla="*/ 12 h 44"/>
                <a:gd name="T40" fmla="*/ 2 w 42"/>
                <a:gd name="T41" fmla="*/ 5 h 44"/>
                <a:gd name="T42" fmla="*/ 0 w 42"/>
                <a:gd name="T43" fmla="*/ 7 h 44"/>
                <a:gd name="T44" fmla="*/ 0 w 42"/>
                <a:gd name="T45" fmla="*/ 11 h 44"/>
                <a:gd name="T46" fmla="*/ 3 w 42"/>
                <a:gd name="T47" fmla="*/ 15 h 44"/>
                <a:gd name="T48" fmla="*/ 7 w 42"/>
                <a:gd name="T49" fmla="*/ 15 h 44"/>
                <a:gd name="T50" fmla="*/ 0 w 42"/>
                <a:gd name="T51"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44">
                  <a:moveTo>
                    <a:pt x="0" y="7"/>
                  </a:moveTo>
                  <a:lnTo>
                    <a:pt x="7" y="15"/>
                  </a:lnTo>
                  <a:lnTo>
                    <a:pt x="12" y="13"/>
                  </a:lnTo>
                  <a:lnTo>
                    <a:pt x="17" y="12"/>
                  </a:lnTo>
                  <a:lnTo>
                    <a:pt x="24" y="13"/>
                  </a:lnTo>
                  <a:lnTo>
                    <a:pt x="28" y="13"/>
                  </a:lnTo>
                  <a:lnTo>
                    <a:pt x="29" y="16"/>
                  </a:lnTo>
                  <a:lnTo>
                    <a:pt x="30" y="21"/>
                  </a:lnTo>
                  <a:lnTo>
                    <a:pt x="30" y="28"/>
                  </a:lnTo>
                  <a:lnTo>
                    <a:pt x="26" y="39"/>
                  </a:lnTo>
                  <a:lnTo>
                    <a:pt x="36" y="44"/>
                  </a:lnTo>
                  <a:lnTo>
                    <a:pt x="42" y="30"/>
                  </a:lnTo>
                  <a:lnTo>
                    <a:pt x="42" y="21"/>
                  </a:lnTo>
                  <a:lnTo>
                    <a:pt x="39" y="11"/>
                  </a:lnTo>
                  <a:lnTo>
                    <a:pt x="32" y="4"/>
                  </a:lnTo>
                  <a:lnTo>
                    <a:pt x="24" y="1"/>
                  </a:lnTo>
                  <a:lnTo>
                    <a:pt x="17" y="0"/>
                  </a:lnTo>
                  <a:lnTo>
                    <a:pt x="9" y="1"/>
                  </a:lnTo>
                  <a:lnTo>
                    <a:pt x="2" y="5"/>
                  </a:lnTo>
                  <a:lnTo>
                    <a:pt x="9" y="12"/>
                  </a:lnTo>
                  <a:lnTo>
                    <a:pt x="2" y="5"/>
                  </a:lnTo>
                  <a:lnTo>
                    <a:pt x="0" y="7"/>
                  </a:lnTo>
                  <a:lnTo>
                    <a:pt x="0" y="11"/>
                  </a:lnTo>
                  <a:lnTo>
                    <a:pt x="3"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5" name="Freeform 262">
              <a:extLst>
                <a:ext uri="{FF2B5EF4-FFF2-40B4-BE49-F238E27FC236}">
                  <a16:creationId xmlns:a16="http://schemas.microsoft.com/office/drawing/2014/main" id="{B40D3923-97CB-4567-AA9C-1FA81F83DFC5}"/>
                </a:ext>
              </a:extLst>
            </p:cNvPr>
            <p:cNvSpPr>
              <a:spLocks noChangeArrowheads="1"/>
            </p:cNvSpPr>
            <p:nvPr/>
          </p:nvSpPr>
          <p:spPr bwMode="auto">
            <a:xfrm>
              <a:off x="1872" y="3220"/>
              <a:ext cx="51" cy="47"/>
            </a:xfrm>
            <a:custGeom>
              <a:avLst/>
              <a:gdLst>
                <a:gd name="T0" fmla="*/ 1 w 51"/>
                <a:gd name="T1" fmla="*/ 7 h 47"/>
                <a:gd name="T2" fmla="*/ 10 w 51"/>
                <a:gd name="T3" fmla="*/ 14 h 47"/>
                <a:gd name="T4" fmla="*/ 15 w 51"/>
                <a:gd name="T5" fmla="*/ 12 h 47"/>
                <a:gd name="T6" fmla="*/ 22 w 51"/>
                <a:gd name="T7" fmla="*/ 12 h 47"/>
                <a:gd name="T8" fmla="*/ 27 w 51"/>
                <a:gd name="T9" fmla="*/ 13 h 47"/>
                <a:gd name="T10" fmla="*/ 33 w 51"/>
                <a:gd name="T11" fmla="*/ 17 h 47"/>
                <a:gd name="T12" fmla="*/ 37 w 51"/>
                <a:gd name="T13" fmla="*/ 20 h 47"/>
                <a:gd name="T14" fmla="*/ 39 w 51"/>
                <a:gd name="T15" fmla="*/ 27 h 47"/>
                <a:gd name="T16" fmla="*/ 39 w 51"/>
                <a:gd name="T17" fmla="*/ 33 h 47"/>
                <a:gd name="T18" fmla="*/ 37 w 51"/>
                <a:gd name="T19" fmla="*/ 42 h 47"/>
                <a:gd name="T20" fmla="*/ 46 w 51"/>
                <a:gd name="T21" fmla="*/ 47 h 47"/>
                <a:gd name="T22" fmla="*/ 51 w 51"/>
                <a:gd name="T23" fmla="*/ 35 h 47"/>
                <a:gd name="T24" fmla="*/ 51 w 51"/>
                <a:gd name="T25" fmla="*/ 24 h 47"/>
                <a:gd name="T26" fmla="*/ 46 w 51"/>
                <a:gd name="T27" fmla="*/ 16 h 47"/>
                <a:gd name="T28" fmla="*/ 40 w 51"/>
                <a:gd name="T29" fmla="*/ 7 h 47"/>
                <a:gd name="T30" fmla="*/ 32 w 51"/>
                <a:gd name="T31" fmla="*/ 1 h 47"/>
                <a:gd name="T32" fmla="*/ 22 w 51"/>
                <a:gd name="T33" fmla="*/ 0 h 47"/>
                <a:gd name="T34" fmla="*/ 12 w 51"/>
                <a:gd name="T35" fmla="*/ 0 h 47"/>
                <a:gd name="T36" fmla="*/ 2 w 51"/>
                <a:gd name="T37" fmla="*/ 5 h 47"/>
                <a:gd name="T38" fmla="*/ 11 w 51"/>
                <a:gd name="T39" fmla="*/ 12 h 47"/>
                <a:gd name="T40" fmla="*/ 2 w 51"/>
                <a:gd name="T41" fmla="*/ 5 h 47"/>
                <a:gd name="T42" fmla="*/ 0 w 51"/>
                <a:gd name="T43" fmla="*/ 8 h 47"/>
                <a:gd name="T44" fmla="*/ 1 w 51"/>
                <a:gd name="T45" fmla="*/ 13 h 47"/>
                <a:gd name="T46" fmla="*/ 5 w 51"/>
                <a:gd name="T47" fmla="*/ 16 h 47"/>
                <a:gd name="T48" fmla="*/ 10 w 51"/>
                <a:gd name="T49" fmla="*/ 14 h 47"/>
                <a:gd name="T50" fmla="*/ 1 w 51"/>
                <a:gd name="T51"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7">
                  <a:moveTo>
                    <a:pt x="1" y="7"/>
                  </a:moveTo>
                  <a:lnTo>
                    <a:pt x="10" y="14"/>
                  </a:lnTo>
                  <a:lnTo>
                    <a:pt x="15" y="12"/>
                  </a:lnTo>
                  <a:lnTo>
                    <a:pt x="22" y="12"/>
                  </a:lnTo>
                  <a:lnTo>
                    <a:pt x="27" y="13"/>
                  </a:lnTo>
                  <a:lnTo>
                    <a:pt x="33" y="17"/>
                  </a:lnTo>
                  <a:lnTo>
                    <a:pt x="37" y="20"/>
                  </a:lnTo>
                  <a:lnTo>
                    <a:pt x="39" y="27"/>
                  </a:lnTo>
                  <a:lnTo>
                    <a:pt x="39" y="33"/>
                  </a:lnTo>
                  <a:lnTo>
                    <a:pt x="37" y="42"/>
                  </a:lnTo>
                  <a:lnTo>
                    <a:pt x="46" y="47"/>
                  </a:lnTo>
                  <a:lnTo>
                    <a:pt x="51" y="35"/>
                  </a:lnTo>
                  <a:lnTo>
                    <a:pt x="51" y="24"/>
                  </a:lnTo>
                  <a:lnTo>
                    <a:pt x="46" y="16"/>
                  </a:lnTo>
                  <a:lnTo>
                    <a:pt x="40" y="7"/>
                  </a:lnTo>
                  <a:lnTo>
                    <a:pt x="32" y="1"/>
                  </a:lnTo>
                  <a:lnTo>
                    <a:pt x="22" y="0"/>
                  </a:lnTo>
                  <a:lnTo>
                    <a:pt x="12" y="0"/>
                  </a:lnTo>
                  <a:lnTo>
                    <a:pt x="2" y="5"/>
                  </a:lnTo>
                  <a:lnTo>
                    <a:pt x="11" y="12"/>
                  </a:lnTo>
                  <a:lnTo>
                    <a:pt x="2" y="5"/>
                  </a:lnTo>
                  <a:lnTo>
                    <a:pt x="0" y="8"/>
                  </a:lnTo>
                  <a:lnTo>
                    <a:pt x="1" y="13"/>
                  </a:lnTo>
                  <a:lnTo>
                    <a:pt x="5" y="16"/>
                  </a:lnTo>
                  <a:lnTo>
                    <a:pt x="10" y="14"/>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6" name="Freeform 263">
              <a:extLst>
                <a:ext uri="{FF2B5EF4-FFF2-40B4-BE49-F238E27FC236}">
                  <a16:creationId xmlns:a16="http://schemas.microsoft.com/office/drawing/2014/main" id="{BCDA27EF-6AF8-4C92-B0FC-F34F6B2825D7}"/>
                </a:ext>
              </a:extLst>
            </p:cNvPr>
            <p:cNvSpPr>
              <a:spLocks noChangeArrowheads="1"/>
            </p:cNvSpPr>
            <p:nvPr/>
          </p:nvSpPr>
          <p:spPr bwMode="auto">
            <a:xfrm>
              <a:off x="1853" y="3185"/>
              <a:ext cx="42" cy="47"/>
            </a:xfrm>
            <a:custGeom>
              <a:avLst/>
              <a:gdLst>
                <a:gd name="T0" fmla="*/ 0 w 42"/>
                <a:gd name="T1" fmla="*/ 6 h 47"/>
                <a:gd name="T2" fmla="*/ 6 w 42"/>
                <a:gd name="T3" fmla="*/ 15 h 47"/>
                <a:gd name="T4" fmla="*/ 19 w 42"/>
                <a:gd name="T5" fmla="*/ 12 h 47"/>
                <a:gd name="T6" fmla="*/ 28 w 42"/>
                <a:gd name="T7" fmla="*/ 12 h 47"/>
                <a:gd name="T8" fmla="*/ 29 w 42"/>
                <a:gd name="T9" fmla="*/ 13 h 47"/>
                <a:gd name="T10" fmla="*/ 30 w 42"/>
                <a:gd name="T11" fmla="*/ 15 h 47"/>
                <a:gd name="T12" fmla="*/ 29 w 42"/>
                <a:gd name="T13" fmla="*/ 21 h 47"/>
                <a:gd name="T14" fmla="*/ 26 w 42"/>
                <a:gd name="T15" fmla="*/ 29 h 47"/>
                <a:gd name="T16" fmla="*/ 24 w 42"/>
                <a:gd name="T17" fmla="*/ 36 h 47"/>
                <a:gd name="T18" fmla="*/ 20 w 42"/>
                <a:gd name="T19" fmla="*/ 42 h 47"/>
                <a:gd name="T20" fmla="*/ 30 w 42"/>
                <a:gd name="T21" fmla="*/ 47 h 47"/>
                <a:gd name="T22" fmla="*/ 34 w 42"/>
                <a:gd name="T23" fmla="*/ 41 h 47"/>
                <a:gd name="T24" fmla="*/ 39 w 42"/>
                <a:gd name="T25" fmla="*/ 31 h 47"/>
                <a:gd name="T26" fmla="*/ 41 w 42"/>
                <a:gd name="T27" fmla="*/ 24 h 47"/>
                <a:gd name="T28" fmla="*/ 42 w 42"/>
                <a:gd name="T29" fmla="*/ 15 h 47"/>
                <a:gd name="T30" fmla="*/ 39 w 42"/>
                <a:gd name="T31" fmla="*/ 6 h 47"/>
                <a:gd name="T32" fmla="*/ 30 w 42"/>
                <a:gd name="T33" fmla="*/ 0 h 47"/>
                <a:gd name="T34" fmla="*/ 19 w 42"/>
                <a:gd name="T35" fmla="*/ 0 h 47"/>
                <a:gd name="T36" fmla="*/ 3 w 42"/>
                <a:gd name="T37" fmla="*/ 3 h 47"/>
                <a:gd name="T38" fmla="*/ 9 w 42"/>
                <a:gd name="T39" fmla="*/ 13 h 47"/>
                <a:gd name="T40" fmla="*/ 3 w 42"/>
                <a:gd name="T41" fmla="*/ 3 h 47"/>
                <a:gd name="T42" fmla="*/ 0 w 42"/>
                <a:gd name="T43" fmla="*/ 6 h 47"/>
                <a:gd name="T44" fmla="*/ 0 w 42"/>
                <a:gd name="T45" fmla="*/ 10 h 47"/>
                <a:gd name="T46" fmla="*/ 1 w 42"/>
                <a:gd name="T47" fmla="*/ 14 h 47"/>
                <a:gd name="T48" fmla="*/ 6 w 42"/>
                <a:gd name="T49" fmla="*/ 15 h 47"/>
                <a:gd name="T50" fmla="*/ 0 w 42"/>
                <a:gd name="T51"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47">
                  <a:moveTo>
                    <a:pt x="0" y="6"/>
                  </a:moveTo>
                  <a:lnTo>
                    <a:pt x="6" y="15"/>
                  </a:lnTo>
                  <a:lnTo>
                    <a:pt x="19" y="12"/>
                  </a:lnTo>
                  <a:lnTo>
                    <a:pt x="28" y="12"/>
                  </a:lnTo>
                  <a:lnTo>
                    <a:pt x="29" y="13"/>
                  </a:lnTo>
                  <a:lnTo>
                    <a:pt x="30" y="15"/>
                  </a:lnTo>
                  <a:lnTo>
                    <a:pt x="29" y="21"/>
                  </a:lnTo>
                  <a:lnTo>
                    <a:pt x="26" y="29"/>
                  </a:lnTo>
                  <a:lnTo>
                    <a:pt x="24" y="36"/>
                  </a:lnTo>
                  <a:lnTo>
                    <a:pt x="20" y="42"/>
                  </a:lnTo>
                  <a:lnTo>
                    <a:pt x="30" y="47"/>
                  </a:lnTo>
                  <a:lnTo>
                    <a:pt x="34" y="41"/>
                  </a:lnTo>
                  <a:lnTo>
                    <a:pt x="39" y="31"/>
                  </a:lnTo>
                  <a:lnTo>
                    <a:pt x="41" y="24"/>
                  </a:lnTo>
                  <a:lnTo>
                    <a:pt x="42" y="15"/>
                  </a:lnTo>
                  <a:lnTo>
                    <a:pt x="39" y="6"/>
                  </a:lnTo>
                  <a:lnTo>
                    <a:pt x="30" y="0"/>
                  </a:lnTo>
                  <a:lnTo>
                    <a:pt x="19" y="0"/>
                  </a:lnTo>
                  <a:lnTo>
                    <a:pt x="3" y="3"/>
                  </a:lnTo>
                  <a:lnTo>
                    <a:pt x="9" y="13"/>
                  </a:lnTo>
                  <a:lnTo>
                    <a:pt x="3" y="3"/>
                  </a:lnTo>
                  <a:lnTo>
                    <a:pt x="0" y="6"/>
                  </a:lnTo>
                  <a:lnTo>
                    <a:pt x="0" y="10"/>
                  </a:lnTo>
                  <a:lnTo>
                    <a:pt x="1" y="14"/>
                  </a:lnTo>
                  <a:lnTo>
                    <a:pt x="6" y="15"/>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7" name="Freeform 264">
              <a:extLst>
                <a:ext uri="{FF2B5EF4-FFF2-40B4-BE49-F238E27FC236}">
                  <a16:creationId xmlns:a16="http://schemas.microsoft.com/office/drawing/2014/main" id="{E6276D9F-10CA-4206-8C48-4075AFC2FE73}"/>
                </a:ext>
              </a:extLst>
            </p:cNvPr>
            <p:cNvSpPr>
              <a:spLocks noChangeArrowheads="1"/>
            </p:cNvSpPr>
            <p:nvPr/>
          </p:nvSpPr>
          <p:spPr bwMode="auto">
            <a:xfrm>
              <a:off x="1844" y="3152"/>
              <a:ext cx="26" cy="46"/>
            </a:xfrm>
            <a:custGeom>
              <a:avLst/>
              <a:gdLst>
                <a:gd name="T0" fmla="*/ 4 w 26"/>
                <a:gd name="T1" fmla="*/ 0 h 46"/>
                <a:gd name="T2" fmla="*/ 5 w 26"/>
                <a:gd name="T3" fmla="*/ 12 h 46"/>
                <a:gd name="T4" fmla="*/ 10 w 26"/>
                <a:gd name="T5" fmla="*/ 14 h 46"/>
                <a:gd name="T6" fmla="*/ 12 w 26"/>
                <a:gd name="T7" fmla="*/ 19 h 46"/>
                <a:gd name="T8" fmla="*/ 13 w 26"/>
                <a:gd name="T9" fmla="*/ 28 h 46"/>
                <a:gd name="T10" fmla="*/ 9 w 26"/>
                <a:gd name="T11" fmla="*/ 39 h 46"/>
                <a:gd name="T12" fmla="*/ 18 w 26"/>
                <a:gd name="T13" fmla="*/ 46 h 46"/>
                <a:gd name="T14" fmla="*/ 26 w 26"/>
                <a:gd name="T15" fmla="*/ 30 h 46"/>
                <a:gd name="T16" fmla="*/ 24 w 26"/>
                <a:gd name="T17" fmla="*/ 17 h 46"/>
                <a:gd name="T18" fmla="*/ 17 w 26"/>
                <a:gd name="T19" fmla="*/ 5 h 46"/>
                <a:gd name="T20" fmla="*/ 5 w 26"/>
                <a:gd name="T21" fmla="*/ 0 h 46"/>
                <a:gd name="T22" fmla="*/ 6 w 26"/>
                <a:gd name="T23" fmla="*/ 12 h 46"/>
                <a:gd name="T24" fmla="*/ 5 w 26"/>
                <a:gd name="T25" fmla="*/ 0 h 46"/>
                <a:gd name="T26" fmla="*/ 1 w 26"/>
                <a:gd name="T27" fmla="*/ 2 h 46"/>
                <a:gd name="T28" fmla="*/ 0 w 26"/>
                <a:gd name="T29" fmla="*/ 6 h 46"/>
                <a:gd name="T30" fmla="*/ 1 w 26"/>
                <a:gd name="T31" fmla="*/ 9 h 46"/>
                <a:gd name="T32" fmla="*/ 5 w 26"/>
                <a:gd name="T33" fmla="*/ 12 h 46"/>
                <a:gd name="T34" fmla="*/ 4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4" y="0"/>
                  </a:moveTo>
                  <a:lnTo>
                    <a:pt x="5" y="12"/>
                  </a:lnTo>
                  <a:lnTo>
                    <a:pt x="10" y="14"/>
                  </a:lnTo>
                  <a:lnTo>
                    <a:pt x="12" y="19"/>
                  </a:lnTo>
                  <a:lnTo>
                    <a:pt x="13" y="28"/>
                  </a:lnTo>
                  <a:lnTo>
                    <a:pt x="9" y="39"/>
                  </a:lnTo>
                  <a:lnTo>
                    <a:pt x="18" y="46"/>
                  </a:lnTo>
                  <a:lnTo>
                    <a:pt x="26" y="30"/>
                  </a:lnTo>
                  <a:lnTo>
                    <a:pt x="24" y="17"/>
                  </a:lnTo>
                  <a:lnTo>
                    <a:pt x="17" y="5"/>
                  </a:lnTo>
                  <a:lnTo>
                    <a:pt x="5" y="0"/>
                  </a:lnTo>
                  <a:lnTo>
                    <a:pt x="6" y="12"/>
                  </a:lnTo>
                  <a:lnTo>
                    <a:pt x="5" y="0"/>
                  </a:lnTo>
                  <a:lnTo>
                    <a:pt x="1" y="2"/>
                  </a:lnTo>
                  <a:lnTo>
                    <a:pt x="0" y="6"/>
                  </a:lnTo>
                  <a:lnTo>
                    <a:pt x="1" y="9"/>
                  </a:lnTo>
                  <a:lnTo>
                    <a:pt x="5" y="12"/>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8" name="Freeform 265">
              <a:extLst>
                <a:ext uri="{FF2B5EF4-FFF2-40B4-BE49-F238E27FC236}">
                  <a16:creationId xmlns:a16="http://schemas.microsoft.com/office/drawing/2014/main" id="{24BFC8D5-9CF0-4A89-B1F7-0DA89C08819A}"/>
                </a:ext>
              </a:extLst>
            </p:cNvPr>
            <p:cNvSpPr>
              <a:spLocks noChangeArrowheads="1"/>
            </p:cNvSpPr>
            <p:nvPr/>
          </p:nvSpPr>
          <p:spPr bwMode="auto">
            <a:xfrm>
              <a:off x="1838" y="3108"/>
              <a:ext cx="36" cy="56"/>
            </a:xfrm>
            <a:custGeom>
              <a:avLst/>
              <a:gdLst>
                <a:gd name="T0" fmla="*/ 4 w 36"/>
                <a:gd name="T1" fmla="*/ 0 h 56"/>
                <a:gd name="T2" fmla="*/ 4 w 36"/>
                <a:gd name="T3" fmla="*/ 12 h 56"/>
                <a:gd name="T4" fmla="*/ 10 w 36"/>
                <a:gd name="T5" fmla="*/ 13 h 56"/>
                <a:gd name="T6" fmla="*/ 15 w 36"/>
                <a:gd name="T7" fmla="*/ 18 h 56"/>
                <a:gd name="T8" fmla="*/ 21 w 36"/>
                <a:gd name="T9" fmla="*/ 22 h 56"/>
                <a:gd name="T10" fmla="*/ 23 w 36"/>
                <a:gd name="T11" fmla="*/ 27 h 56"/>
                <a:gd name="T12" fmla="*/ 24 w 36"/>
                <a:gd name="T13" fmla="*/ 32 h 56"/>
                <a:gd name="T14" fmla="*/ 23 w 36"/>
                <a:gd name="T15" fmla="*/ 34 h 56"/>
                <a:gd name="T16" fmla="*/ 18 w 36"/>
                <a:gd name="T17" fmla="*/ 39 h 56"/>
                <a:gd name="T18" fmla="*/ 10 w 36"/>
                <a:gd name="T19" fmla="*/ 44 h 56"/>
                <a:gd name="T20" fmla="*/ 12 w 36"/>
                <a:gd name="T21" fmla="*/ 56 h 56"/>
                <a:gd name="T22" fmla="*/ 26 w 36"/>
                <a:gd name="T23" fmla="*/ 49 h 56"/>
                <a:gd name="T24" fmla="*/ 33 w 36"/>
                <a:gd name="T25" fmla="*/ 41 h 56"/>
                <a:gd name="T26" fmla="*/ 36 w 36"/>
                <a:gd name="T27" fmla="*/ 32 h 56"/>
                <a:gd name="T28" fmla="*/ 35 w 36"/>
                <a:gd name="T29" fmla="*/ 22 h 56"/>
                <a:gd name="T30" fmla="*/ 28 w 36"/>
                <a:gd name="T31" fmla="*/ 14 h 56"/>
                <a:gd name="T32" fmla="*/ 22 w 36"/>
                <a:gd name="T33" fmla="*/ 8 h 56"/>
                <a:gd name="T34" fmla="*/ 15 w 36"/>
                <a:gd name="T35" fmla="*/ 4 h 56"/>
                <a:gd name="T36" fmla="*/ 6 w 36"/>
                <a:gd name="T37" fmla="*/ 0 h 56"/>
                <a:gd name="T38" fmla="*/ 6 w 36"/>
                <a:gd name="T39" fmla="*/ 12 h 56"/>
                <a:gd name="T40" fmla="*/ 6 w 36"/>
                <a:gd name="T41" fmla="*/ 0 h 56"/>
                <a:gd name="T42" fmla="*/ 1 w 36"/>
                <a:gd name="T43" fmla="*/ 1 h 56"/>
                <a:gd name="T44" fmla="*/ 0 w 36"/>
                <a:gd name="T45" fmla="*/ 5 h 56"/>
                <a:gd name="T46" fmla="*/ 0 w 36"/>
                <a:gd name="T47" fmla="*/ 10 h 56"/>
                <a:gd name="T48" fmla="*/ 4 w 36"/>
                <a:gd name="T49" fmla="*/ 12 h 56"/>
                <a:gd name="T50" fmla="*/ 4 w 36"/>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56">
                  <a:moveTo>
                    <a:pt x="4" y="0"/>
                  </a:moveTo>
                  <a:lnTo>
                    <a:pt x="4" y="12"/>
                  </a:lnTo>
                  <a:lnTo>
                    <a:pt x="10" y="13"/>
                  </a:lnTo>
                  <a:lnTo>
                    <a:pt x="15" y="18"/>
                  </a:lnTo>
                  <a:lnTo>
                    <a:pt x="21" y="22"/>
                  </a:lnTo>
                  <a:lnTo>
                    <a:pt x="23" y="27"/>
                  </a:lnTo>
                  <a:lnTo>
                    <a:pt x="24" y="32"/>
                  </a:lnTo>
                  <a:lnTo>
                    <a:pt x="23" y="34"/>
                  </a:lnTo>
                  <a:lnTo>
                    <a:pt x="18" y="39"/>
                  </a:lnTo>
                  <a:lnTo>
                    <a:pt x="10" y="44"/>
                  </a:lnTo>
                  <a:lnTo>
                    <a:pt x="12" y="56"/>
                  </a:lnTo>
                  <a:lnTo>
                    <a:pt x="26" y="49"/>
                  </a:lnTo>
                  <a:lnTo>
                    <a:pt x="33" y="41"/>
                  </a:lnTo>
                  <a:lnTo>
                    <a:pt x="36" y="32"/>
                  </a:lnTo>
                  <a:lnTo>
                    <a:pt x="35" y="22"/>
                  </a:lnTo>
                  <a:lnTo>
                    <a:pt x="28" y="14"/>
                  </a:lnTo>
                  <a:lnTo>
                    <a:pt x="22" y="8"/>
                  </a:lnTo>
                  <a:lnTo>
                    <a:pt x="15" y="4"/>
                  </a:lnTo>
                  <a:lnTo>
                    <a:pt x="6" y="0"/>
                  </a:lnTo>
                  <a:lnTo>
                    <a:pt x="6" y="12"/>
                  </a:lnTo>
                  <a:lnTo>
                    <a:pt x="6" y="0"/>
                  </a:lnTo>
                  <a:lnTo>
                    <a:pt x="1" y="1"/>
                  </a:lnTo>
                  <a:lnTo>
                    <a:pt x="0" y="5"/>
                  </a:lnTo>
                  <a:lnTo>
                    <a:pt x="0" y="10"/>
                  </a:lnTo>
                  <a:lnTo>
                    <a:pt x="4" y="12"/>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49" name="Freeform 266">
              <a:extLst>
                <a:ext uri="{FF2B5EF4-FFF2-40B4-BE49-F238E27FC236}">
                  <a16:creationId xmlns:a16="http://schemas.microsoft.com/office/drawing/2014/main" id="{183DE97F-F86E-4C16-8CEB-FDC5CAA7F5B0}"/>
                </a:ext>
              </a:extLst>
            </p:cNvPr>
            <p:cNvSpPr>
              <a:spLocks noChangeArrowheads="1"/>
            </p:cNvSpPr>
            <p:nvPr/>
          </p:nvSpPr>
          <p:spPr bwMode="auto">
            <a:xfrm>
              <a:off x="1842" y="3058"/>
              <a:ext cx="31" cy="62"/>
            </a:xfrm>
            <a:custGeom>
              <a:avLst/>
              <a:gdLst>
                <a:gd name="T0" fmla="*/ 4 w 31"/>
                <a:gd name="T1" fmla="*/ 1 h 62"/>
                <a:gd name="T2" fmla="*/ 7 w 31"/>
                <a:gd name="T3" fmla="*/ 12 h 62"/>
                <a:gd name="T4" fmla="*/ 11 w 31"/>
                <a:gd name="T5" fmla="*/ 13 h 62"/>
                <a:gd name="T6" fmla="*/ 14 w 31"/>
                <a:gd name="T7" fmla="*/ 17 h 62"/>
                <a:gd name="T8" fmla="*/ 17 w 31"/>
                <a:gd name="T9" fmla="*/ 22 h 62"/>
                <a:gd name="T10" fmla="*/ 19 w 31"/>
                <a:gd name="T11" fmla="*/ 27 h 62"/>
                <a:gd name="T12" fmla="*/ 19 w 31"/>
                <a:gd name="T13" fmla="*/ 34 h 62"/>
                <a:gd name="T14" fmla="*/ 15 w 31"/>
                <a:gd name="T15" fmla="*/ 40 h 62"/>
                <a:gd name="T16" fmla="*/ 11 w 31"/>
                <a:gd name="T17" fmla="*/ 45 h 62"/>
                <a:gd name="T18" fmla="*/ 0 w 31"/>
                <a:gd name="T19" fmla="*/ 50 h 62"/>
                <a:gd name="T20" fmla="*/ 2 w 31"/>
                <a:gd name="T21" fmla="*/ 62 h 62"/>
                <a:gd name="T22" fmla="*/ 15 w 31"/>
                <a:gd name="T23" fmla="*/ 55 h 62"/>
                <a:gd name="T24" fmla="*/ 25 w 31"/>
                <a:gd name="T25" fmla="*/ 47 h 62"/>
                <a:gd name="T26" fmla="*/ 31 w 31"/>
                <a:gd name="T27" fmla="*/ 36 h 62"/>
                <a:gd name="T28" fmla="*/ 31 w 31"/>
                <a:gd name="T29" fmla="*/ 27 h 62"/>
                <a:gd name="T30" fmla="*/ 29 w 31"/>
                <a:gd name="T31" fmla="*/ 17 h 62"/>
                <a:gd name="T32" fmla="*/ 24 w 31"/>
                <a:gd name="T33" fmla="*/ 10 h 62"/>
                <a:gd name="T34" fmla="*/ 15 w 31"/>
                <a:gd name="T35" fmla="*/ 4 h 62"/>
                <a:gd name="T36" fmla="*/ 7 w 31"/>
                <a:gd name="T37" fmla="*/ 0 h 62"/>
                <a:gd name="T38" fmla="*/ 9 w 31"/>
                <a:gd name="T39" fmla="*/ 11 h 62"/>
                <a:gd name="T40" fmla="*/ 7 w 31"/>
                <a:gd name="T41" fmla="*/ 0 h 62"/>
                <a:gd name="T42" fmla="*/ 3 w 31"/>
                <a:gd name="T43" fmla="*/ 2 h 62"/>
                <a:gd name="T44" fmla="*/ 2 w 31"/>
                <a:gd name="T45" fmla="*/ 6 h 62"/>
                <a:gd name="T46" fmla="*/ 3 w 31"/>
                <a:gd name="T47" fmla="*/ 10 h 62"/>
                <a:gd name="T48" fmla="*/ 7 w 31"/>
                <a:gd name="T49" fmla="*/ 12 h 62"/>
                <a:gd name="T50" fmla="*/ 4 w 31"/>
                <a:gd name="T51"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62">
                  <a:moveTo>
                    <a:pt x="4" y="1"/>
                  </a:moveTo>
                  <a:lnTo>
                    <a:pt x="7" y="12"/>
                  </a:lnTo>
                  <a:lnTo>
                    <a:pt x="11" y="13"/>
                  </a:lnTo>
                  <a:lnTo>
                    <a:pt x="14" y="17"/>
                  </a:lnTo>
                  <a:lnTo>
                    <a:pt x="17" y="22"/>
                  </a:lnTo>
                  <a:lnTo>
                    <a:pt x="19" y="27"/>
                  </a:lnTo>
                  <a:lnTo>
                    <a:pt x="19" y="34"/>
                  </a:lnTo>
                  <a:lnTo>
                    <a:pt x="15" y="40"/>
                  </a:lnTo>
                  <a:lnTo>
                    <a:pt x="11" y="45"/>
                  </a:lnTo>
                  <a:lnTo>
                    <a:pt x="0" y="50"/>
                  </a:lnTo>
                  <a:lnTo>
                    <a:pt x="2" y="62"/>
                  </a:lnTo>
                  <a:lnTo>
                    <a:pt x="15" y="55"/>
                  </a:lnTo>
                  <a:lnTo>
                    <a:pt x="25" y="47"/>
                  </a:lnTo>
                  <a:lnTo>
                    <a:pt x="31" y="36"/>
                  </a:lnTo>
                  <a:lnTo>
                    <a:pt x="31" y="27"/>
                  </a:lnTo>
                  <a:lnTo>
                    <a:pt x="29" y="17"/>
                  </a:lnTo>
                  <a:lnTo>
                    <a:pt x="24" y="10"/>
                  </a:lnTo>
                  <a:lnTo>
                    <a:pt x="15" y="4"/>
                  </a:lnTo>
                  <a:lnTo>
                    <a:pt x="7" y="0"/>
                  </a:lnTo>
                  <a:lnTo>
                    <a:pt x="9" y="11"/>
                  </a:lnTo>
                  <a:lnTo>
                    <a:pt x="7" y="0"/>
                  </a:lnTo>
                  <a:lnTo>
                    <a:pt x="3" y="2"/>
                  </a:lnTo>
                  <a:lnTo>
                    <a:pt x="2" y="6"/>
                  </a:lnTo>
                  <a:lnTo>
                    <a:pt x="3" y="10"/>
                  </a:lnTo>
                  <a:lnTo>
                    <a:pt x="7" y="12"/>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0" name="Freeform 267">
              <a:extLst>
                <a:ext uri="{FF2B5EF4-FFF2-40B4-BE49-F238E27FC236}">
                  <a16:creationId xmlns:a16="http://schemas.microsoft.com/office/drawing/2014/main" id="{46C93CC2-35F5-4620-BC4A-78DF0D0B96E9}"/>
                </a:ext>
              </a:extLst>
            </p:cNvPr>
            <p:cNvSpPr>
              <a:spLocks noChangeArrowheads="1"/>
            </p:cNvSpPr>
            <p:nvPr/>
          </p:nvSpPr>
          <p:spPr bwMode="auto">
            <a:xfrm>
              <a:off x="1817" y="3019"/>
              <a:ext cx="47" cy="50"/>
            </a:xfrm>
            <a:custGeom>
              <a:avLst/>
              <a:gdLst>
                <a:gd name="T0" fmla="*/ 3 w 47"/>
                <a:gd name="T1" fmla="*/ 2 h 50"/>
                <a:gd name="T2" fmla="*/ 6 w 47"/>
                <a:gd name="T3" fmla="*/ 13 h 50"/>
                <a:gd name="T4" fmla="*/ 12 w 47"/>
                <a:gd name="T5" fmla="*/ 12 h 50"/>
                <a:gd name="T6" fmla="*/ 19 w 47"/>
                <a:gd name="T7" fmla="*/ 15 h 50"/>
                <a:gd name="T8" fmla="*/ 25 w 47"/>
                <a:gd name="T9" fmla="*/ 17 h 50"/>
                <a:gd name="T10" fmla="*/ 29 w 47"/>
                <a:gd name="T11" fmla="*/ 22 h 50"/>
                <a:gd name="T12" fmla="*/ 32 w 47"/>
                <a:gd name="T13" fmla="*/ 28 h 50"/>
                <a:gd name="T14" fmla="*/ 34 w 47"/>
                <a:gd name="T15" fmla="*/ 32 h 50"/>
                <a:gd name="T16" fmla="*/ 33 w 47"/>
                <a:gd name="T17" fmla="*/ 37 h 50"/>
                <a:gd name="T18" fmla="*/ 29 w 47"/>
                <a:gd name="T19" fmla="*/ 40 h 50"/>
                <a:gd name="T20" fmla="*/ 34 w 47"/>
                <a:gd name="T21" fmla="*/ 50 h 50"/>
                <a:gd name="T22" fmla="*/ 43 w 47"/>
                <a:gd name="T23" fmla="*/ 41 h 50"/>
                <a:gd name="T24" fmla="*/ 47 w 47"/>
                <a:gd name="T25" fmla="*/ 32 h 50"/>
                <a:gd name="T26" fmla="*/ 44 w 47"/>
                <a:gd name="T27" fmla="*/ 23 h 50"/>
                <a:gd name="T28" fmla="*/ 39 w 47"/>
                <a:gd name="T29" fmla="*/ 15 h 50"/>
                <a:gd name="T30" fmla="*/ 32 w 47"/>
                <a:gd name="T31" fmla="*/ 7 h 50"/>
                <a:gd name="T32" fmla="*/ 21 w 47"/>
                <a:gd name="T33" fmla="*/ 2 h 50"/>
                <a:gd name="T34" fmla="*/ 12 w 47"/>
                <a:gd name="T35" fmla="*/ 0 h 50"/>
                <a:gd name="T36" fmla="*/ 4 w 47"/>
                <a:gd name="T37" fmla="*/ 1 h 50"/>
                <a:gd name="T38" fmla="*/ 8 w 47"/>
                <a:gd name="T39" fmla="*/ 12 h 50"/>
                <a:gd name="T40" fmla="*/ 4 w 47"/>
                <a:gd name="T41" fmla="*/ 1 h 50"/>
                <a:gd name="T42" fmla="*/ 0 w 47"/>
                <a:gd name="T43" fmla="*/ 4 h 50"/>
                <a:gd name="T44" fmla="*/ 0 w 47"/>
                <a:gd name="T45" fmla="*/ 9 h 50"/>
                <a:gd name="T46" fmla="*/ 1 w 47"/>
                <a:gd name="T47" fmla="*/ 12 h 50"/>
                <a:gd name="T48" fmla="*/ 6 w 47"/>
                <a:gd name="T49" fmla="*/ 13 h 50"/>
                <a:gd name="T50" fmla="*/ 3 w 47"/>
                <a:gd name="T51"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50">
                  <a:moveTo>
                    <a:pt x="3" y="2"/>
                  </a:moveTo>
                  <a:lnTo>
                    <a:pt x="6" y="13"/>
                  </a:lnTo>
                  <a:lnTo>
                    <a:pt x="12" y="12"/>
                  </a:lnTo>
                  <a:lnTo>
                    <a:pt x="19" y="15"/>
                  </a:lnTo>
                  <a:lnTo>
                    <a:pt x="25" y="17"/>
                  </a:lnTo>
                  <a:lnTo>
                    <a:pt x="29" y="22"/>
                  </a:lnTo>
                  <a:lnTo>
                    <a:pt x="32" y="28"/>
                  </a:lnTo>
                  <a:lnTo>
                    <a:pt x="34" y="32"/>
                  </a:lnTo>
                  <a:lnTo>
                    <a:pt x="33" y="37"/>
                  </a:lnTo>
                  <a:lnTo>
                    <a:pt x="29" y="40"/>
                  </a:lnTo>
                  <a:lnTo>
                    <a:pt x="34" y="50"/>
                  </a:lnTo>
                  <a:lnTo>
                    <a:pt x="43" y="41"/>
                  </a:lnTo>
                  <a:lnTo>
                    <a:pt x="47" y="32"/>
                  </a:lnTo>
                  <a:lnTo>
                    <a:pt x="44" y="23"/>
                  </a:lnTo>
                  <a:lnTo>
                    <a:pt x="39" y="15"/>
                  </a:lnTo>
                  <a:lnTo>
                    <a:pt x="32" y="7"/>
                  </a:lnTo>
                  <a:lnTo>
                    <a:pt x="21" y="2"/>
                  </a:lnTo>
                  <a:lnTo>
                    <a:pt x="12" y="0"/>
                  </a:lnTo>
                  <a:lnTo>
                    <a:pt x="4" y="1"/>
                  </a:lnTo>
                  <a:lnTo>
                    <a:pt x="8" y="12"/>
                  </a:lnTo>
                  <a:lnTo>
                    <a:pt x="4" y="1"/>
                  </a:lnTo>
                  <a:lnTo>
                    <a:pt x="0" y="4"/>
                  </a:lnTo>
                  <a:lnTo>
                    <a:pt x="0" y="9"/>
                  </a:lnTo>
                  <a:lnTo>
                    <a:pt x="1" y="12"/>
                  </a:lnTo>
                  <a:lnTo>
                    <a:pt x="6" y="13"/>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1" name="Freeform 268">
              <a:extLst>
                <a:ext uri="{FF2B5EF4-FFF2-40B4-BE49-F238E27FC236}">
                  <a16:creationId xmlns:a16="http://schemas.microsoft.com/office/drawing/2014/main" id="{A87C3AB3-36FA-462F-B21E-CA3AD5435035}"/>
                </a:ext>
              </a:extLst>
            </p:cNvPr>
            <p:cNvSpPr>
              <a:spLocks noChangeArrowheads="1"/>
            </p:cNvSpPr>
            <p:nvPr/>
          </p:nvSpPr>
          <p:spPr bwMode="auto">
            <a:xfrm>
              <a:off x="1794" y="2983"/>
              <a:ext cx="44" cy="48"/>
            </a:xfrm>
            <a:custGeom>
              <a:avLst/>
              <a:gdLst>
                <a:gd name="T0" fmla="*/ 0 w 44"/>
                <a:gd name="T1" fmla="*/ 2 h 48"/>
                <a:gd name="T2" fmla="*/ 5 w 44"/>
                <a:gd name="T3" fmla="*/ 12 h 48"/>
                <a:gd name="T4" fmla="*/ 12 w 44"/>
                <a:gd name="T5" fmla="*/ 13 h 48"/>
                <a:gd name="T6" fmla="*/ 18 w 44"/>
                <a:gd name="T7" fmla="*/ 14 h 48"/>
                <a:gd name="T8" fmla="*/ 24 w 44"/>
                <a:gd name="T9" fmla="*/ 19 h 48"/>
                <a:gd name="T10" fmla="*/ 28 w 44"/>
                <a:gd name="T11" fmla="*/ 23 h 48"/>
                <a:gd name="T12" fmla="*/ 31 w 44"/>
                <a:gd name="T13" fmla="*/ 28 h 48"/>
                <a:gd name="T14" fmla="*/ 32 w 44"/>
                <a:gd name="T15" fmla="*/ 31 h 48"/>
                <a:gd name="T16" fmla="*/ 31 w 44"/>
                <a:gd name="T17" fmla="*/ 34 h 48"/>
                <a:gd name="T18" fmla="*/ 26 w 44"/>
                <a:gd name="T19" fmla="*/ 38 h 48"/>
                <a:gd name="T20" fmla="*/ 31 w 44"/>
                <a:gd name="T21" fmla="*/ 48 h 48"/>
                <a:gd name="T22" fmla="*/ 40 w 44"/>
                <a:gd name="T23" fmla="*/ 41 h 48"/>
                <a:gd name="T24" fmla="*/ 44 w 44"/>
                <a:gd name="T25" fmla="*/ 31 h 48"/>
                <a:gd name="T26" fmla="*/ 43 w 44"/>
                <a:gd name="T27" fmla="*/ 23 h 48"/>
                <a:gd name="T28" fmla="*/ 38 w 44"/>
                <a:gd name="T29" fmla="*/ 15 h 48"/>
                <a:gd name="T30" fmla="*/ 32 w 44"/>
                <a:gd name="T31" fmla="*/ 9 h 48"/>
                <a:gd name="T32" fmla="*/ 23 w 44"/>
                <a:gd name="T33" fmla="*/ 4 h 48"/>
                <a:gd name="T34" fmla="*/ 15 w 44"/>
                <a:gd name="T35" fmla="*/ 1 h 48"/>
                <a:gd name="T36" fmla="*/ 5 w 44"/>
                <a:gd name="T37" fmla="*/ 0 h 48"/>
                <a:gd name="T38" fmla="*/ 10 w 44"/>
                <a:gd name="T39" fmla="*/ 9 h 48"/>
                <a:gd name="T40" fmla="*/ 5 w 44"/>
                <a:gd name="T41" fmla="*/ 0 h 48"/>
                <a:gd name="T42" fmla="*/ 1 w 44"/>
                <a:gd name="T43" fmla="*/ 2 h 48"/>
                <a:gd name="T44" fmla="*/ 0 w 44"/>
                <a:gd name="T45" fmla="*/ 6 h 48"/>
                <a:gd name="T46" fmla="*/ 1 w 44"/>
                <a:gd name="T47" fmla="*/ 9 h 48"/>
                <a:gd name="T48" fmla="*/ 5 w 44"/>
                <a:gd name="T49" fmla="*/ 12 h 48"/>
                <a:gd name="T50" fmla="*/ 0 w 44"/>
                <a:gd name="T5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8">
                  <a:moveTo>
                    <a:pt x="0" y="2"/>
                  </a:moveTo>
                  <a:lnTo>
                    <a:pt x="5" y="12"/>
                  </a:lnTo>
                  <a:lnTo>
                    <a:pt x="12" y="13"/>
                  </a:lnTo>
                  <a:lnTo>
                    <a:pt x="18" y="14"/>
                  </a:lnTo>
                  <a:lnTo>
                    <a:pt x="24" y="19"/>
                  </a:lnTo>
                  <a:lnTo>
                    <a:pt x="28" y="23"/>
                  </a:lnTo>
                  <a:lnTo>
                    <a:pt x="31" y="28"/>
                  </a:lnTo>
                  <a:lnTo>
                    <a:pt x="32" y="31"/>
                  </a:lnTo>
                  <a:lnTo>
                    <a:pt x="31" y="34"/>
                  </a:lnTo>
                  <a:lnTo>
                    <a:pt x="26" y="38"/>
                  </a:lnTo>
                  <a:lnTo>
                    <a:pt x="31" y="48"/>
                  </a:lnTo>
                  <a:lnTo>
                    <a:pt x="40" y="41"/>
                  </a:lnTo>
                  <a:lnTo>
                    <a:pt x="44" y="31"/>
                  </a:lnTo>
                  <a:lnTo>
                    <a:pt x="43" y="23"/>
                  </a:lnTo>
                  <a:lnTo>
                    <a:pt x="38" y="15"/>
                  </a:lnTo>
                  <a:lnTo>
                    <a:pt x="32" y="9"/>
                  </a:lnTo>
                  <a:lnTo>
                    <a:pt x="23" y="4"/>
                  </a:lnTo>
                  <a:lnTo>
                    <a:pt x="15" y="1"/>
                  </a:lnTo>
                  <a:lnTo>
                    <a:pt x="5" y="0"/>
                  </a:lnTo>
                  <a:lnTo>
                    <a:pt x="10" y="9"/>
                  </a:lnTo>
                  <a:lnTo>
                    <a:pt x="5" y="0"/>
                  </a:lnTo>
                  <a:lnTo>
                    <a:pt x="1" y="2"/>
                  </a:lnTo>
                  <a:lnTo>
                    <a:pt x="0" y="6"/>
                  </a:lnTo>
                  <a:lnTo>
                    <a:pt x="1" y="9"/>
                  </a:lnTo>
                  <a:lnTo>
                    <a:pt x="5" y="1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2" name="Freeform 269">
              <a:extLst>
                <a:ext uri="{FF2B5EF4-FFF2-40B4-BE49-F238E27FC236}">
                  <a16:creationId xmlns:a16="http://schemas.microsoft.com/office/drawing/2014/main" id="{643CC808-EA55-41F9-A203-B6DB83E73304}"/>
                </a:ext>
              </a:extLst>
            </p:cNvPr>
            <p:cNvSpPr>
              <a:spLocks noChangeArrowheads="1"/>
            </p:cNvSpPr>
            <p:nvPr/>
          </p:nvSpPr>
          <p:spPr bwMode="auto">
            <a:xfrm>
              <a:off x="1769" y="2933"/>
              <a:ext cx="41" cy="59"/>
            </a:xfrm>
            <a:custGeom>
              <a:avLst/>
              <a:gdLst>
                <a:gd name="T0" fmla="*/ 3 w 41"/>
                <a:gd name="T1" fmla="*/ 0 h 59"/>
                <a:gd name="T2" fmla="*/ 7 w 41"/>
                <a:gd name="T3" fmla="*/ 11 h 59"/>
                <a:gd name="T4" fmla="*/ 8 w 41"/>
                <a:gd name="T5" fmla="*/ 12 h 59"/>
                <a:gd name="T6" fmla="*/ 13 w 41"/>
                <a:gd name="T7" fmla="*/ 13 h 59"/>
                <a:gd name="T8" fmla="*/ 19 w 41"/>
                <a:gd name="T9" fmla="*/ 18 h 59"/>
                <a:gd name="T10" fmla="*/ 24 w 41"/>
                <a:gd name="T11" fmla="*/ 23 h 59"/>
                <a:gd name="T12" fmla="*/ 26 w 41"/>
                <a:gd name="T13" fmla="*/ 30 h 59"/>
                <a:gd name="T14" fmla="*/ 29 w 41"/>
                <a:gd name="T15" fmla="*/ 39 h 59"/>
                <a:gd name="T16" fmla="*/ 29 w 41"/>
                <a:gd name="T17" fmla="*/ 46 h 59"/>
                <a:gd name="T18" fmla="*/ 25 w 41"/>
                <a:gd name="T19" fmla="*/ 52 h 59"/>
                <a:gd name="T20" fmla="*/ 35 w 41"/>
                <a:gd name="T21" fmla="*/ 59 h 59"/>
                <a:gd name="T22" fmla="*/ 41 w 41"/>
                <a:gd name="T23" fmla="*/ 48 h 59"/>
                <a:gd name="T24" fmla="*/ 41 w 41"/>
                <a:gd name="T25" fmla="*/ 39 h 59"/>
                <a:gd name="T26" fmla="*/ 39 w 41"/>
                <a:gd name="T27" fmla="*/ 28 h 59"/>
                <a:gd name="T28" fmla="*/ 34 w 41"/>
                <a:gd name="T29" fmla="*/ 18 h 59"/>
                <a:gd name="T30" fmla="*/ 26 w 41"/>
                <a:gd name="T31" fmla="*/ 8 h 59"/>
                <a:gd name="T32" fmla="*/ 18 w 41"/>
                <a:gd name="T33" fmla="*/ 3 h 59"/>
                <a:gd name="T34" fmla="*/ 11 w 41"/>
                <a:gd name="T35" fmla="*/ 0 h 59"/>
                <a:gd name="T36" fmla="*/ 2 w 41"/>
                <a:gd name="T37" fmla="*/ 1 h 59"/>
                <a:gd name="T38" fmla="*/ 6 w 41"/>
                <a:gd name="T39" fmla="*/ 12 h 59"/>
                <a:gd name="T40" fmla="*/ 2 w 41"/>
                <a:gd name="T41" fmla="*/ 1 h 59"/>
                <a:gd name="T42" fmla="*/ 0 w 41"/>
                <a:gd name="T43" fmla="*/ 3 h 59"/>
                <a:gd name="T44" fmla="*/ 0 w 41"/>
                <a:gd name="T45" fmla="*/ 7 h 59"/>
                <a:gd name="T46" fmla="*/ 3 w 41"/>
                <a:gd name="T47" fmla="*/ 11 h 59"/>
                <a:gd name="T48" fmla="*/ 7 w 41"/>
                <a:gd name="T49" fmla="*/ 11 h 59"/>
                <a:gd name="T50" fmla="*/ 3 w 41"/>
                <a:gd name="T5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59">
                  <a:moveTo>
                    <a:pt x="3" y="0"/>
                  </a:moveTo>
                  <a:lnTo>
                    <a:pt x="7" y="11"/>
                  </a:lnTo>
                  <a:lnTo>
                    <a:pt x="8" y="12"/>
                  </a:lnTo>
                  <a:lnTo>
                    <a:pt x="13" y="13"/>
                  </a:lnTo>
                  <a:lnTo>
                    <a:pt x="19" y="18"/>
                  </a:lnTo>
                  <a:lnTo>
                    <a:pt x="24" y="23"/>
                  </a:lnTo>
                  <a:lnTo>
                    <a:pt x="26" y="30"/>
                  </a:lnTo>
                  <a:lnTo>
                    <a:pt x="29" y="39"/>
                  </a:lnTo>
                  <a:lnTo>
                    <a:pt x="29" y="46"/>
                  </a:lnTo>
                  <a:lnTo>
                    <a:pt x="25" y="52"/>
                  </a:lnTo>
                  <a:lnTo>
                    <a:pt x="35" y="59"/>
                  </a:lnTo>
                  <a:lnTo>
                    <a:pt x="41" y="48"/>
                  </a:lnTo>
                  <a:lnTo>
                    <a:pt x="41" y="39"/>
                  </a:lnTo>
                  <a:lnTo>
                    <a:pt x="39" y="28"/>
                  </a:lnTo>
                  <a:lnTo>
                    <a:pt x="34" y="18"/>
                  </a:lnTo>
                  <a:lnTo>
                    <a:pt x="26" y="8"/>
                  </a:lnTo>
                  <a:lnTo>
                    <a:pt x="18" y="3"/>
                  </a:lnTo>
                  <a:lnTo>
                    <a:pt x="11" y="0"/>
                  </a:lnTo>
                  <a:lnTo>
                    <a:pt x="2" y="1"/>
                  </a:lnTo>
                  <a:lnTo>
                    <a:pt x="6" y="12"/>
                  </a:lnTo>
                  <a:lnTo>
                    <a:pt x="2" y="1"/>
                  </a:lnTo>
                  <a:lnTo>
                    <a:pt x="0" y="3"/>
                  </a:lnTo>
                  <a:lnTo>
                    <a:pt x="0" y="7"/>
                  </a:lnTo>
                  <a:lnTo>
                    <a:pt x="3" y="11"/>
                  </a:lnTo>
                  <a:lnTo>
                    <a:pt x="7" y="1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3" name="Freeform 270">
              <a:extLst>
                <a:ext uri="{FF2B5EF4-FFF2-40B4-BE49-F238E27FC236}">
                  <a16:creationId xmlns:a16="http://schemas.microsoft.com/office/drawing/2014/main" id="{DE0C6BBD-EE7B-48AA-AB26-0E9262E5B010}"/>
                </a:ext>
              </a:extLst>
            </p:cNvPr>
            <p:cNvSpPr>
              <a:spLocks noChangeArrowheads="1"/>
            </p:cNvSpPr>
            <p:nvPr/>
          </p:nvSpPr>
          <p:spPr bwMode="auto">
            <a:xfrm>
              <a:off x="1772" y="2889"/>
              <a:ext cx="29" cy="56"/>
            </a:xfrm>
            <a:custGeom>
              <a:avLst/>
              <a:gdLst>
                <a:gd name="T0" fmla="*/ 11 w 29"/>
                <a:gd name="T1" fmla="*/ 0 h 56"/>
                <a:gd name="T2" fmla="*/ 9 w 29"/>
                <a:gd name="T3" fmla="*/ 11 h 56"/>
                <a:gd name="T4" fmla="*/ 15 w 29"/>
                <a:gd name="T5" fmla="*/ 18 h 56"/>
                <a:gd name="T6" fmla="*/ 17 w 29"/>
                <a:gd name="T7" fmla="*/ 28 h 56"/>
                <a:gd name="T8" fmla="*/ 15 w 29"/>
                <a:gd name="T9" fmla="*/ 36 h 56"/>
                <a:gd name="T10" fmla="*/ 0 w 29"/>
                <a:gd name="T11" fmla="*/ 44 h 56"/>
                <a:gd name="T12" fmla="*/ 3 w 29"/>
                <a:gd name="T13" fmla="*/ 56 h 56"/>
                <a:gd name="T14" fmla="*/ 22 w 29"/>
                <a:gd name="T15" fmla="*/ 44 h 56"/>
                <a:gd name="T16" fmla="*/ 29 w 29"/>
                <a:gd name="T17" fmla="*/ 28 h 56"/>
                <a:gd name="T18" fmla="*/ 25 w 29"/>
                <a:gd name="T19" fmla="*/ 13 h 56"/>
                <a:gd name="T20" fmla="*/ 16 w 29"/>
                <a:gd name="T21" fmla="*/ 1 h 56"/>
                <a:gd name="T22" fmla="*/ 14 w 29"/>
                <a:gd name="T23" fmla="*/ 12 h 56"/>
                <a:gd name="T24" fmla="*/ 16 w 29"/>
                <a:gd name="T25" fmla="*/ 1 h 56"/>
                <a:gd name="T26" fmla="*/ 11 w 29"/>
                <a:gd name="T27" fmla="*/ 0 h 56"/>
                <a:gd name="T28" fmla="*/ 8 w 29"/>
                <a:gd name="T29" fmla="*/ 2 h 56"/>
                <a:gd name="T30" fmla="*/ 6 w 29"/>
                <a:gd name="T31" fmla="*/ 6 h 56"/>
                <a:gd name="T32" fmla="*/ 9 w 29"/>
                <a:gd name="T33" fmla="*/ 11 h 56"/>
                <a:gd name="T34" fmla="*/ 11 w 29"/>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56">
                  <a:moveTo>
                    <a:pt x="11" y="0"/>
                  </a:moveTo>
                  <a:lnTo>
                    <a:pt x="9" y="11"/>
                  </a:lnTo>
                  <a:lnTo>
                    <a:pt x="15" y="18"/>
                  </a:lnTo>
                  <a:lnTo>
                    <a:pt x="17" y="28"/>
                  </a:lnTo>
                  <a:lnTo>
                    <a:pt x="15" y="36"/>
                  </a:lnTo>
                  <a:lnTo>
                    <a:pt x="0" y="44"/>
                  </a:lnTo>
                  <a:lnTo>
                    <a:pt x="3" y="56"/>
                  </a:lnTo>
                  <a:lnTo>
                    <a:pt x="22" y="44"/>
                  </a:lnTo>
                  <a:lnTo>
                    <a:pt x="29" y="28"/>
                  </a:lnTo>
                  <a:lnTo>
                    <a:pt x="25" y="13"/>
                  </a:lnTo>
                  <a:lnTo>
                    <a:pt x="16" y="1"/>
                  </a:lnTo>
                  <a:lnTo>
                    <a:pt x="14" y="12"/>
                  </a:lnTo>
                  <a:lnTo>
                    <a:pt x="16" y="1"/>
                  </a:lnTo>
                  <a:lnTo>
                    <a:pt x="11" y="0"/>
                  </a:lnTo>
                  <a:lnTo>
                    <a:pt x="8" y="2"/>
                  </a:lnTo>
                  <a:lnTo>
                    <a:pt x="6" y="6"/>
                  </a:lnTo>
                  <a:lnTo>
                    <a:pt x="9" y="11"/>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4" name="Freeform 271">
              <a:extLst>
                <a:ext uri="{FF2B5EF4-FFF2-40B4-BE49-F238E27FC236}">
                  <a16:creationId xmlns:a16="http://schemas.microsoft.com/office/drawing/2014/main" id="{CF323713-6271-4695-97EA-E2A90A6918E6}"/>
                </a:ext>
              </a:extLst>
            </p:cNvPr>
            <p:cNvSpPr>
              <a:spLocks noChangeArrowheads="1"/>
            </p:cNvSpPr>
            <p:nvPr/>
          </p:nvSpPr>
          <p:spPr bwMode="auto">
            <a:xfrm>
              <a:off x="1783" y="2848"/>
              <a:ext cx="27" cy="53"/>
            </a:xfrm>
            <a:custGeom>
              <a:avLst/>
              <a:gdLst>
                <a:gd name="T0" fmla="*/ 7 w 27"/>
                <a:gd name="T1" fmla="*/ 0 h 53"/>
                <a:gd name="T2" fmla="*/ 3 w 27"/>
                <a:gd name="T3" fmla="*/ 9 h 53"/>
                <a:gd name="T4" fmla="*/ 11 w 27"/>
                <a:gd name="T5" fmla="*/ 19 h 53"/>
                <a:gd name="T6" fmla="*/ 15 w 27"/>
                <a:gd name="T7" fmla="*/ 28 h 53"/>
                <a:gd name="T8" fmla="*/ 15 w 27"/>
                <a:gd name="T9" fmla="*/ 35 h 53"/>
                <a:gd name="T10" fmla="*/ 0 w 27"/>
                <a:gd name="T11" fmla="*/ 41 h 53"/>
                <a:gd name="T12" fmla="*/ 3 w 27"/>
                <a:gd name="T13" fmla="*/ 53 h 53"/>
                <a:gd name="T14" fmla="*/ 22 w 27"/>
                <a:gd name="T15" fmla="*/ 42 h 53"/>
                <a:gd name="T16" fmla="*/ 27 w 27"/>
                <a:gd name="T17" fmla="*/ 28 h 53"/>
                <a:gd name="T18" fmla="*/ 21 w 27"/>
                <a:gd name="T19" fmla="*/ 14 h 53"/>
                <a:gd name="T20" fmla="*/ 12 w 27"/>
                <a:gd name="T21" fmla="*/ 2 h 53"/>
                <a:gd name="T22" fmla="*/ 7 w 27"/>
                <a:gd name="T23" fmla="*/ 12 h 53"/>
                <a:gd name="T24" fmla="*/ 12 w 27"/>
                <a:gd name="T25" fmla="*/ 2 h 53"/>
                <a:gd name="T26" fmla="*/ 9 w 27"/>
                <a:gd name="T27" fmla="*/ 0 h 53"/>
                <a:gd name="T28" fmla="*/ 4 w 27"/>
                <a:gd name="T29" fmla="*/ 1 h 53"/>
                <a:gd name="T30" fmla="*/ 1 w 27"/>
                <a:gd name="T31" fmla="*/ 4 h 53"/>
                <a:gd name="T32" fmla="*/ 3 w 27"/>
                <a:gd name="T33" fmla="*/ 9 h 53"/>
                <a:gd name="T34" fmla="*/ 7 w 27"/>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53">
                  <a:moveTo>
                    <a:pt x="7" y="0"/>
                  </a:moveTo>
                  <a:lnTo>
                    <a:pt x="3" y="9"/>
                  </a:lnTo>
                  <a:lnTo>
                    <a:pt x="11" y="19"/>
                  </a:lnTo>
                  <a:lnTo>
                    <a:pt x="15" y="28"/>
                  </a:lnTo>
                  <a:lnTo>
                    <a:pt x="15" y="35"/>
                  </a:lnTo>
                  <a:lnTo>
                    <a:pt x="0" y="41"/>
                  </a:lnTo>
                  <a:lnTo>
                    <a:pt x="3" y="53"/>
                  </a:lnTo>
                  <a:lnTo>
                    <a:pt x="22" y="42"/>
                  </a:lnTo>
                  <a:lnTo>
                    <a:pt x="27" y="28"/>
                  </a:lnTo>
                  <a:lnTo>
                    <a:pt x="21" y="14"/>
                  </a:lnTo>
                  <a:lnTo>
                    <a:pt x="12" y="2"/>
                  </a:lnTo>
                  <a:lnTo>
                    <a:pt x="7" y="12"/>
                  </a:lnTo>
                  <a:lnTo>
                    <a:pt x="12" y="2"/>
                  </a:lnTo>
                  <a:lnTo>
                    <a:pt x="9" y="0"/>
                  </a:lnTo>
                  <a:lnTo>
                    <a:pt x="4" y="1"/>
                  </a:lnTo>
                  <a:lnTo>
                    <a:pt x="1" y="4"/>
                  </a:lnTo>
                  <a:lnTo>
                    <a:pt x="3" y="9"/>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5" name="Freeform 272">
              <a:extLst>
                <a:ext uri="{FF2B5EF4-FFF2-40B4-BE49-F238E27FC236}">
                  <a16:creationId xmlns:a16="http://schemas.microsoft.com/office/drawing/2014/main" id="{84D08E49-62AF-4203-89D6-157F64773D75}"/>
                </a:ext>
              </a:extLst>
            </p:cNvPr>
            <p:cNvSpPr>
              <a:spLocks noChangeArrowheads="1"/>
            </p:cNvSpPr>
            <p:nvPr/>
          </p:nvSpPr>
          <p:spPr bwMode="auto">
            <a:xfrm>
              <a:off x="1790" y="2806"/>
              <a:ext cx="38" cy="54"/>
            </a:xfrm>
            <a:custGeom>
              <a:avLst/>
              <a:gdLst>
                <a:gd name="T0" fmla="*/ 24 w 38"/>
                <a:gd name="T1" fmla="*/ 0 h 54"/>
                <a:gd name="T2" fmla="*/ 21 w 38"/>
                <a:gd name="T3" fmla="*/ 12 h 54"/>
                <a:gd name="T4" fmla="*/ 24 w 38"/>
                <a:gd name="T5" fmla="*/ 14 h 54"/>
                <a:gd name="T6" fmla="*/ 25 w 38"/>
                <a:gd name="T7" fmla="*/ 17 h 54"/>
                <a:gd name="T8" fmla="*/ 26 w 38"/>
                <a:gd name="T9" fmla="*/ 23 h 54"/>
                <a:gd name="T10" fmla="*/ 26 w 38"/>
                <a:gd name="T11" fmla="*/ 31 h 54"/>
                <a:gd name="T12" fmla="*/ 24 w 38"/>
                <a:gd name="T13" fmla="*/ 35 h 54"/>
                <a:gd name="T14" fmla="*/ 20 w 38"/>
                <a:gd name="T15" fmla="*/ 39 h 54"/>
                <a:gd name="T16" fmla="*/ 13 w 38"/>
                <a:gd name="T17" fmla="*/ 42 h 54"/>
                <a:gd name="T18" fmla="*/ 0 w 38"/>
                <a:gd name="T19" fmla="*/ 42 h 54"/>
                <a:gd name="T20" fmla="*/ 0 w 38"/>
                <a:gd name="T21" fmla="*/ 54 h 54"/>
                <a:gd name="T22" fmla="*/ 13 w 38"/>
                <a:gd name="T23" fmla="*/ 54 h 54"/>
                <a:gd name="T24" fmla="*/ 25 w 38"/>
                <a:gd name="T25" fmla="*/ 49 h 54"/>
                <a:gd name="T26" fmla="*/ 33 w 38"/>
                <a:gd name="T27" fmla="*/ 43 h 54"/>
                <a:gd name="T28" fmla="*/ 38 w 38"/>
                <a:gd name="T29" fmla="*/ 33 h 54"/>
                <a:gd name="T30" fmla="*/ 38 w 38"/>
                <a:gd name="T31" fmla="*/ 23 h 54"/>
                <a:gd name="T32" fmla="*/ 37 w 38"/>
                <a:gd name="T33" fmla="*/ 15 h 54"/>
                <a:gd name="T34" fmla="*/ 33 w 38"/>
                <a:gd name="T35" fmla="*/ 6 h 54"/>
                <a:gd name="T36" fmla="*/ 26 w 38"/>
                <a:gd name="T37" fmla="*/ 0 h 54"/>
                <a:gd name="T38" fmla="*/ 24 w 38"/>
                <a:gd name="T39" fmla="*/ 12 h 54"/>
                <a:gd name="T40" fmla="*/ 26 w 38"/>
                <a:gd name="T41" fmla="*/ 0 h 54"/>
                <a:gd name="T42" fmla="*/ 21 w 38"/>
                <a:gd name="T43" fmla="*/ 0 h 54"/>
                <a:gd name="T44" fmla="*/ 19 w 38"/>
                <a:gd name="T45" fmla="*/ 4 h 54"/>
                <a:gd name="T46" fmla="*/ 18 w 38"/>
                <a:gd name="T47" fmla="*/ 9 h 54"/>
                <a:gd name="T48" fmla="*/ 21 w 38"/>
                <a:gd name="T49" fmla="*/ 12 h 54"/>
                <a:gd name="T50" fmla="*/ 24 w 38"/>
                <a:gd name="T5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54">
                  <a:moveTo>
                    <a:pt x="24" y="0"/>
                  </a:moveTo>
                  <a:lnTo>
                    <a:pt x="21" y="12"/>
                  </a:lnTo>
                  <a:lnTo>
                    <a:pt x="24" y="14"/>
                  </a:lnTo>
                  <a:lnTo>
                    <a:pt x="25" y="17"/>
                  </a:lnTo>
                  <a:lnTo>
                    <a:pt x="26" y="23"/>
                  </a:lnTo>
                  <a:lnTo>
                    <a:pt x="26" y="31"/>
                  </a:lnTo>
                  <a:lnTo>
                    <a:pt x="24" y="35"/>
                  </a:lnTo>
                  <a:lnTo>
                    <a:pt x="20" y="39"/>
                  </a:lnTo>
                  <a:lnTo>
                    <a:pt x="13" y="42"/>
                  </a:lnTo>
                  <a:lnTo>
                    <a:pt x="0" y="42"/>
                  </a:lnTo>
                  <a:lnTo>
                    <a:pt x="0" y="54"/>
                  </a:lnTo>
                  <a:lnTo>
                    <a:pt x="13" y="54"/>
                  </a:lnTo>
                  <a:lnTo>
                    <a:pt x="25" y="49"/>
                  </a:lnTo>
                  <a:lnTo>
                    <a:pt x="33" y="43"/>
                  </a:lnTo>
                  <a:lnTo>
                    <a:pt x="38" y="33"/>
                  </a:lnTo>
                  <a:lnTo>
                    <a:pt x="38" y="23"/>
                  </a:lnTo>
                  <a:lnTo>
                    <a:pt x="37" y="15"/>
                  </a:lnTo>
                  <a:lnTo>
                    <a:pt x="33" y="6"/>
                  </a:lnTo>
                  <a:lnTo>
                    <a:pt x="26" y="0"/>
                  </a:lnTo>
                  <a:lnTo>
                    <a:pt x="24" y="12"/>
                  </a:lnTo>
                  <a:lnTo>
                    <a:pt x="26" y="0"/>
                  </a:lnTo>
                  <a:lnTo>
                    <a:pt x="21" y="0"/>
                  </a:lnTo>
                  <a:lnTo>
                    <a:pt x="19" y="4"/>
                  </a:lnTo>
                  <a:lnTo>
                    <a:pt x="18" y="9"/>
                  </a:lnTo>
                  <a:lnTo>
                    <a:pt x="21" y="1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6" name="Freeform 273">
              <a:extLst>
                <a:ext uri="{FF2B5EF4-FFF2-40B4-BE49-F238E27FC236}">
                  <a16:creationId xmlns:a16="http://schemas.microsoft.com/office/drawing/2014/main" id="{54758959-7D93-4054-9D16-D4ECB2B9EF24}"/>
                </a:ext>
              </a:extLst>
            </p:cNvPr>
            <p:cNvSpPr>
              <a:spLocks noChangeArrowheads="1"/>
            </p:cNvSpPr>
            <p:nvPr/>
          </p:nvSpPr>
          <p:spPr bwMode="auto">
            <a:xfrm>
              <a:off x="1812" y="2768"/>
              <a:ext cx="26" cy="50"/>
            </a:xfrm>
            <a:custGeom>
              <a:avLst/>
              <a:gdLst>
                <a:gd name="T0" fmla="*/ 8 w 26"/>
                <a:gd name="T1" fmla="*/ 2 h 50"/>
                <a:gd name="T2" fmla="*/ 5 w 26"/>
                <a:gd name="T3" fmla="*/ 13 h 50"/>
                <a:gd name="T4" fmla="*/ 10 w 26"/>
                <a:gd name="T5" fmla="*/ 16 h 50"/>
                <a:gd name="T6" fmla="*/ 14 w 26"/>
                <a:gd name="T7" fmla="*/ 25 h 50"/>
                <a:gd name="T8" fmla="*/ 13 w 26"/>
                <a:gd name="T9" fmla="*/ 35 h 50"/>
                <a:gd name="T10" fmla="*/ 2 w 26"/>
                <a:gd name="T11" fmla="*/ 38 h 50"/>
                <a:gd name="T12" fmla="*/ 2 w 26"/>
                <a:gd name="T13" fmla="*/ 50 h 50"/>
                <a:gd name="T14" fmla="*/ 20 w 26"/>
                <a:gd name="T15" fmla="*/ 42 h 50"/>
                <a:gd name="T16" fmla="*/ 26 w 26"/>
                <a:gd name="T17" fmla="*/ 25 h 50"/>
                <a:gd name="T18" fmla="*/ 20 w 26"/>
                <a:gd name="T19" fmla="*/ 9 h 50"/>
                <a:gd name="T20" fmla="*/ 5 w 26"/>
                <a:gd name="T21" fmla="*/ 0 h 50"/>
                <a:gd name="T22" fmla="*/ 3 w 26"/>
                <a:gd name="T23" fmla="*/ 11 h 50"/>
                <a:gd name="T24" fmla="*/ 5 w 26"/>
                <a:gd name="T25" fmla="*/ 0 h 50"/>
                <a:gd name="T26" fmla="*/ 2 w 26"/>
                <a:gd name="T27" fmla="*/ 3 h 50"/>
                <a:gd name="T28" fmla="*/ 0 w 26"/>
                <a:gd name="T29" fmla="*/ 7 h 50"/>
                <a:gd name="T30" fmla="*/ 2 w 26"/>
                <a:gd name="T31" fmla="*/ 10 h 50"/>
                <a:gd name="T32" fmla="*/ 5 w 26"/>
                <a:gd name="T33" fmla="*/ 13 h 50"/>
                <a:gd name="T34" fmla="*/ 8 w 26"/>
                <a:gd name="T35"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50">
                  <a:moveTo>
                    <a:pt x="8" y="2"/>
                  </a:moveTo>
                  <a:lnTo>
                    <a:pt x="5" y="13"/>
                  </a:lnTo>
                  <a:lnTo>
                    <a:pt x="10" y="16"/>
                  </a:lnTo>
                  <a:lnTo>
                    <a:pt x="14" y="25"/>
                  </a:lnTo>
                  <a:lnTo>
                    <a:pt x="13" y="35"/>
                  </a:lnTo>
                  <a:lnTo>
                    <a:pt x="2" y="38"/>
                  </a:lnTo>
                  <a:lnTo>
                    <a:pt x="2" y="50"/>
                  </a:lnTo>
                  <a:lnTo>
                    <a:pt x="20" y="42"/>
                  </a:lnTo>
                  <a:lnTo>
                    <a:pt x="26" y="25"/>
                  </a:lnTo>
                  <a:lnTo>
                    <a:pt x="20" y="9"/>
                  </a:lnTo>
                  <a:lnTo>
                    <a:pt x="5" y="0"/>
                  </a:lnTo>
                  <a:lnTo>
                    <a:pt x="3" y="11"/>
                  </a:lnTo>
                  <a:lnTo>
                    <a:pt x="5" y="0"/>
                  </a:lnTo>
                  <a:lnTo>
                    <a:pt x="2" y="3"/>
                  </a:lnTo>
                  <a:lnTo>
                    <a:pt x="0" y="7"/>
                  </a:lnTo>
                  <a:lnTo>
                    <a:pt x="2" y="10"/>
                  </a:lnTo>
                  <a:lnTo>
                    <a:pt x="5" y="13"/>
                  </a:lnTo>
                  <a:lnTo>
                    <a:pt x="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7" name="Freeform 274">
              <a:extLst>
                <a:ext uri="{FF2B5EF4-FFF2-40B4-BE49-F238E27FC236}">
                  <a16:creationId xmlns:a16="http://schemas.microsoft.com/office/drawing/2014/main" id="{AFFB3A48-75EF-43D5-889C-71A93C07841F}"/>
                </a:ext>
              </a:extLst>
            </p:cNvPr>
            <p:cNvSpPr>
              <a:spLocks noChangeArrowheads="1"/>
            </p:cNvSpPr>
            <p:nvPr/>
          </p:nvSpPr>
          <p:spPr bwMode="auto">
            <a:xfrm>
              <a:off x="1815" y="2737"/>
              <a:ext cx="45" cy="51"/>
            </a:xfrm>
            <a:custGeom>
              <a:avLst/>
              <a:gdLst>
                <a:gd name="T0" fmla="*/ 40 w 45"/>
                <a:gd name="T1" fmla="*/ 1 h 51"/>
                <a:gd name="T2" fmla="*/ 31 w 45"/>
                <a:gd name="T3" fmla="*/ 6 h 51"/>
                <a:gd name="T4" fmla="*/ 33 w 45"/>
                <a:gd name="T5" fmla="*/ 13 h 51"/>
                <a:gd name="T6" fmla="*/ 33 w 45"/>
                <a:gd name="T7" fmla="*/ 22 h 51"/>
                <a:gd name="T8" fmla="*/ 31 w 45"/>
                <a:gd name="T9" fmla="*/ 28 h 51"/>
                <a:gd name="T10" fmla="*/ 30 w 45"/>
                <a:gd name="T11" fmla="*/ 34 h 51"/>
                <a:gd name="T12" fmla="*/ 27 w 45"/>
                <a:gd name="T13" fmla="*/ 38 h 51"/>
                <a:gd name="T14" fmla="*/ 24 w 45"/>
                <a:gd name="T15" fmla="*/ 39 h 51"/>
                <a:gd name="T16" fmla="*/ 16 w 45"/>
                <a:gd name="T17" fmla="*/ 38 h 51"/>
                <a:gd name="T18" fmla="*/ 5 w 45"/>
                <a:gd name="T19" fmla="*/ 33 h 51"/>
                <a:gd name="T20" fmla="*/ 0 w 45"/>
                <a:gd name="T21" fmla="*/ 42 h 51"/>
                <a:gd name="T22" fmla="*/ 13 w 45"/>
                <a:gd name="T23" fmla="*/ 50 h 51"/>
                <a:gd name="T24" fmla="*/ 24 w 45"/>
                <a:gd name="T25" fmla="*/ 51 h 51"/>
                <a:gd name="T26" fmla="*/ 34 w 45"/>
                <a:gd name="T27" fmla="*/ 47 h 51"/>
                <a:gd name="T28" fmla="*/ 40 w 45"/>
                <a:gd name="T29" fmla="*/ 39 h 51"/>
                <a:gd name="T30" fmla="*/ 44 w 45"/>
                <a:gd name="T31" fmla="*/ 30 h 51"/>
                <a:gd name="T32" fmla="*/ 45 w 45"/>
                <a:gd name="T33" fmla="*/ 22 h 51"/>
                <a:gd name="T34" fmla="*/ 45 w 45"/>
                <a:gd name="T35" fmla="*/ 13 h 51"/>
                <a:gd name="T36" fmla="*/ 44 w 45"/>
                <a:gd name="T37" fmla="*/ 6 h 51"/>
                <a:gd name="T38" fmla="*/ 35 w 45"/>
                <a:gd name="T39" fmla="*/ 11 h 51"/>
                <a:gd name="T40" fmla="*/ 44 w 45"/>
                <a:gd name="T41" fmla="*/ 6 h 51"/>
                <a:gd name="T42" fmla="*/ 41 w 45"/>
                <a:gd name="T43" fmla="*/ 2 h 51"/>
                <a:gd name="T44" fmla="*/ 38 w 45"/>
                <a:gd name="T45" fmla="*/ 0 h 51"/>
                <a:gd name="T46" fmla="*/ 34 w 45"/>
                <a:gd name="T47" fmla="*/ 2 h 51"/>
                <a:gd name="T48" fmla="*/ 31 w 45"/>
                <a:gd name="T49" fmla="*/ 6 h 51"/>
                <a:gd name="T50" fmla="*/ 40 w 45"/>
                <a:gd name="T51"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51">
                  <a:moveTo>
                    <a:pt x="40" y="1"/>
                  </a:moveTo>
                  <a:lnTo>
                    <a:pt x="31" y="6"/>
                  </a:lnTo>
                  <a:lnTo>
                    <a:pt x="33" y="13"/>
                  </a:lnTo>
                  <a:lnTo>
                    <a:pt x="33" y="22"/>
                  </a:lnTo>
                  <a:lnTo>
                    <a:pt x="31" y="28"/>
                  </a:lnTo>
                  <a:lnTo>
                    <a:pt x="30" y="34"/>
                  </a:lnTo>
                  <a:lnTo>
                    <a:pt x="27" y="38"/>
                  </a:lnTo>
                  <a:lnTo>
                    <a:pt x="24" y="39"/>
                  </a:lnTo>
                  <a:lnTo>
                    <a:pt x="16" y="38"/>
                  </a:lnTo>
                  <a:lnTo>
                    <a:pt x="5" y="33"/>
                  </a:lnTo>
                  <a:lnTo>
                    <a:pt x="0" y="42"/>
                  </a:lnTo>
                  <a:lnTo>
                    <a:pt x="13" y="50"/>
                  </a:lnTo>
                  <a:lnTo>
                    <a:pt x="24" y="51"/>
                  </a:lnTo>
                  <a:lnTo>
                    <a:pt x="34" y="47"/>
                  </a:lnTo>
                  <a:lnTo>
                    <a:pt x="40" y="39"/>
                  </a:lnTo>
                  <a:lnTo>
                    <a:pt x="44" y="30"/>
                  </a:lnTo>
                  <a:lnTo>
                    <a:pt x="45" y="22"/>
                  </a:lnTo>
                  <a:lnTo>
                    <a:pt x="45" y="13"/>
                  </a:lnTo>
                  <a:lnTo>
                    <a:pt x="44" y="6"/>
                  </a:lnTo>
                  <a:lnTo>
                    <a:pt x="35" y="11"/>
                  </a:lnTo>
                  <a:lnTo>
                    <a:pt x="44" y="6"/>
                  </a:lnTo>
                  <a:lnTo>
                    <a:pt x="41" y="2"/>
                  </a:lnTo>
                  <a:lnTo>
                    <a:pt x="38" y="0"/>
                  </a:lnTo>
                  <a:lnTo>
                    <a:pt x="34" y="2"/>
                  </a:lnTo>
                  <a:lnTo>
                    <a:pt x="31" y="6"/>
                  </a:lnTo>
                  <a:lnTo>
                    <a:pt x="4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8" name="Freeform 275">
              <a:extLst>
                <a:ext uri="{FF2B5EF4-FFF2-40B4-BE49-F238E27FC236}">
                  <a16:creationId xmlns:a16="http://schemas.microsoft.com/office/drawing/2014/main" id="{2A917C86-73EC-4585-80A7-F94BEC536A38}"/>
                </a:ext>
              </a:extLst>
            </p:cNvPr>
            <p:cNvSpPr>
              <a:spLocks noChangeArrowheads="1"/>
            </p:cNvSpPr>
            <p:nvPr/>
          </p:nvSpPr>
          <p:spPr bwMode="auto">
            <a:xfrm>
              <a:off x="1850" y="2710"/>
              <a:ext cx="34" cy="39"/>
            </a:xfrm>
            <a:custGeom>
              <a:avLst/>
              <a:gdLst>
                <a:gd name="T0" fmla="*/ 31 w 34"/>
                <a:gd name="T1" fmla="*/ 1 h 39"/>
                <a:gd name="T2" fmla="*/ 22 w 34"/>
                <a:gd name="T3" fmla="*/ 6 h 39"/>
                <a:gd name="T4" fmla="*/ 21 w 34"/>
                <a:gd name="T5" fmla="*/ 11 h 39"/>
                <a:gd name="T6" fmla="*/ 20 w 34"/>
                <a:gd name="T7" fmla="*/ 21 h 39"/>
                <a:gd name="T8" fmla="*/ 14 w 34"/>
                <a:gd name="T9" fmla="*/ 27 h 39"/>
                <a:gd name="T10" fmla="*/ 5 w 34"/>
                <a:gd name="T11" fmla="*/ 28 h 39"/>
                <a:gd name="T12" fmla="*/ 0 w 34"/>
                <a:gd name="T13" fmla="*/ 38 h 39"/>
                <a:gd name="T14" fmla="*/ 18 w 34"/>
                <a:gd name="T15" fmla="*/ 39 h 39"/>
                <a:gd name="T16" fmla="*/ 29 w 34"/>
                <a:gd name="T17" fmla="*/ 26 h 39"/>
                <a:gd name="T18" fmla="*/ 33 w 34"/>
                <a:gd name="T19" fmla="*/ 13 h 39"/>
                <a:gd name="T20" fmla="*/ 34 w 34"/>
                <a:gd name="T21" fmla="*/ 6 h 39"/>
                <a:gd name="T22" fmla="*/ 26 w 34"/>
                <a:gd name="T23" fmla="*/ 11 h 39"/>
                <a:gd name="T24" fmla="*/ 34 w 34"/>
                <a:gd name="T25" fmla="*/ 6 h 39"/>
                <a:gd name="T26" fmla="*/ 32 w 34"/>
                <a:gd name="T27" fmla="*/ 3 h 39"/>
                <a:gd name="T28" fmla="*/ 28 w 34"/>
                <a:gd name="T29" fmla="*/ 0 h 39"/>
                <a:gd name="T30" fmla="*/ 24 w 34"/>
                <a:gd name="T31" fmla="*/ 3 h 39"/>
                <a:gd name="T32" fmla="*/ 22 w 34"/>
                <a:gd name="T33" fmla="*/ 6 h 39"/>
                <a:gd name="T34" fmla="*/ 31 w 34"/>
                <a:gd name="T35"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9">
                  <a:moveTo>
                    <a:pt x="31" y="1"/>
                  </a:moveTo>
                  <a:lnTo>
                    <a:pt x="22" y="6"/>
                  </a:lnTo>
                  <a:lnTo>
                    <a:pt x="21" y="11"/>
                  </a:lnTo>
                  <a:lnTo>
                    <a:pt x="20" y="21"/>
                  </a:lnTo>
                  <a:lnTo>
                    <a:pt x="14" y="27"/>
                  </a:lnTo>
                  <a:lnTo>
                    <a:pt x="5" y="28"/>
                  </a:lnTo>
                  <a:lnTo>
                    <a:pt x="0" y="38"/>
                  </a:lnTo>
                  <a:lnTo>
                    <a:pt x="18" y="39"/>
                  </a:lnTo>
                  <a:lnTo>
                    <a:pt x="29" y="26"/>
                  </a:lnTo>
                  <a:lnTo>
                    <a:pt x="33" y="13"/>
                  </a:lnTo>
                  <a:lnTo>
                    <a:pt x="34" y="6"/>
                  </a:lnTo>
                  <a:lnTo>
                    <a:pt x="26" y="11"/>
                  </a:lnTo>
                  <a:lnTo>
                    <a:pt x="34" y="6"/>
                  </a:lnTo>
                  <a:lnTo>
                    <a:pt x="32" y="3"/>
                  </a:lnTo>
                  <a:lnTo>
                    <a:pt x="28" y="0"/>
                  </a:lnTo>
                  <a:lnTo>
                    <a:pt x="24" y="3"/>
                  </a:lnTo>
                  <a:lnTo>
                    <a:pt x="22" y="6"/>
                  </a:lnTo>
                  <a:lnTo>
                    <a:pt x="3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59" name="Freeform 276">
              <a:extLst>
                <a:ext uri="{FF2B5EF4-FFF2-40B4-BE49-F238E27FC236}">
                  <a16:creationId xmlns:a16="http://schemas.microsoft.com/office/drawing/2014/main" id="{EDF9BB47-3C0C-41CD-98C7-167B8FFF445C}"/>
                </a:ext>
              </a:extLst>
            </p:cNvPr>
            <p:cNvSpPr>
              <a:spLocks noChangeArrowheads="1"/>
            </p:cNvSpPr>
            <p:nvPr/>
          </p:nvSpPr>
          <p:spPr bwMode="auto">
            <a:xfrm>
              <a:off x="1876" y="2683"/>
              <a:ext cx="46" cy="45"/>
            </a:xfrm>
            <a:custGeom>
              <a:avLst/>
              <a:gdLst>
                <a:gd name="T0" fmla="*/ 42 w 46"/>
                <a:gd name="T1" fmla="*/ 2 h 45"/>
                <a:gd name="T2" fmla="*/ 34 w 46"/>
                <a:gd name="T3" fmla="*/ 6 h 45"/>
                <a:gd name="T4" fmla="*/ 34 w 46"/>
                <a:gd name="T5" fmla="*/ 12 h 45"/>
                <a:gd name="T6" fmla="*/ 33 w 46"/>
                <a:gd name="T7" fmla="*/ 17 h 45"/>
                <a:gd name="T8" fmla="*/ 30 w 46"/>
                <a:gd name="T9" fmla="*/ 25 h 45"/>
                <a:gd name="T10" fmla="*/ 29 w 46"/>
                <a:gd name="T11" fmla="*/ 28 h 45"/>
                <a:gd name="T12" fmla="*/ 26 w 46"/>
                <a:gd name="T13" fmla="*/ 32 h 45"/>
                <a:gd name="T14" fmla="*/ 22 w 46"/>
                <a:gd name="T15" fmla="*/ 33 h 45"/>
                <a:gd name="T16" fmla="*/ 14 w 46"/>
                <a:gd name="T17" fmla="*/ 32 h 45"/>
                <a:gd name="T18" fmla="*/ 5 w 46"/>
                <a:gd name="T19" fmla="*/ 28 h 45"/>
                <a:gd name="T20" fmla="*/ 0 w 46"/>
                <a:gd name="T21" fmla="*/ 38 h 45"/>
                <a:gd name="T22" fmla="*/ 12 w 46"/>
                <a:gd name="T23" fmla="*/ 44 h 45"/>
                <a:gd name="T24" fmla="*/ 22 w 46"/>
                <a:gd name="T25" fmla="*/ 45 h 45"/>
                <a:gd name="T26" fmla="*/ 31 w 46"/>
                <a:gd name="T27" fmla="*/ 42 h 45"/>
                <a:gd name="T28" fmla="*/ 39 w 46"/>
                <a:gd name="T29" fmla="*/ 36 h 45"/>
                <a:gd name="T30" fmla="*/ 42 w 46"/>
                <a:gd name="T31" fmla="*/ 27 h 45"/>
                <a:gd name="T32" fmla="*/ 45 w 46"/>
                <a:gd name="T33" fmla="*/ 20 h 45"/>
                <a:gd name="T34" fmla="*/ 46 w 46"/>
                <a:gd name="T35" fmla="*/ 12 h 45"/>
                <a:gd name="T36" fmla="*/ 46 w 46"/>
                <a:gd name="T37" fmla="*/ 6 h 45"/>
                <a:gd name="T38" fmla="*/ 37 w 46"/>
                <a:gd name="T39" fmla="*/ 11 h 45"/>
                <a:gd name="T40" fmla="*/ 46 w 46"/>
                <a:gd name="T41" fmla="*/ 6 h 45"/>
                <a:gd name="T42" fmla="*/ 44 w 46"/>
                <a:gd name="T43" fmla="*/ 3 h 45"/>
                <a:gd name="T44" fmla="*/ 40 w 46"/>
                <a:gd name="T45" fmla="*/ 0 h 45"/>
                <a:gd name="T46" fmla="*/ 36 w 46"/>
                <a:gd name="T47" fmla="*/ 3 h 45"/>
                <a:gd name="T48" fmla="*/ 34 w 46"/>
                <a:gd name="T49" fmla="*/ 6 h 45"/>
                <a:gd name="T50" fmla="*/ 42 w 46"/>
                <a:gd name="T51"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5">
                  <a:moveTo>
                    <a:pt x="42" y="2"/>
                  </a:moveTo>
                  <a:lnTo>
                    <a:pt x="34" y="6"/>
                  </a:lnTo>
                  <a:lnTo>
                    <a:pt x="34" y="12"/>
                  </a:lnTo>
                  <a:lnTo>
                    <a:pt x="33" y="17"/>
                  </a:lnTo>
                  <a:lnTo>
                    <a:pt x="30" y="25"/>
                  </a:lnTo>
                  <a:lnTo>
                    <a:pt x="29" y="28"/>
                  </a:lnTo>
                  <a:lnTo>
                    <a:pt x="26" y="32"/>
                  </a:lnTo>
                  <a:lnTo>
                    <a:pt x="22" y="33"/>
                  </a:lnTo>
                  <a:lnTo>
                    <a:pt x="14" y="32"/>
                  </a:lnTo>
                  <a:lnTo>
                    <a:pt x="5" y="28"/>
                  </a:lnTo>
                  <a:lnTo>
                    <a:pt x="0" y="38"/>
                  </a:lnTo>
                  <a:lnTo>
                    <a:pt x="12" y="44"/>
                  </a:lnTo>
                  <a:lnTo>
                    <a:pt x="22" y="45"/>
                  </a:lnTo>
                  <a:lnTo>
                    <a:pt x="31" y="42"/>
                  </a:lnTo>
                  <a:lnTo>
                    <a:pt x="39" y="36"/>
                  </a:lnTo>
                  <a:lnTo>
                    <a:pt x="42" y="27"/>
                  </a:lnTo>
                  <a:lnTo>
                    <a:pt x="45" y="20"/>
                  </a:lnTo>
                  <a:lnTo>
                    <a:pt x="46" y="12"/>
                  </a:lnTo>
                  <a:lnTo>
                    <a:pt x="46" y="6"/>
                  </a:lnTo>
                  <a:lnTo>
                    <a:pt x="37" y="11"/>
                  </a:lnTo>
                  <a:lnTo>
                    <a:pt x="46" y="6"/>
                  </a:lnTo>
                  <a:lnTo>
                    <a:pt x="44" y="3"/>
                  </a:lnTo>
                  <a:lnTo>
                    <a:pt x="40" y="0"/>
                  </a:lnTo>
                  <a:lnTo>
                    <a:pt x="36" y="3"/>
                  </a:lnTo>
                  <a:lnTo>
                    <a:pt x="34" y="6"/>
                  </a:lnTo>
                  <a:lnTo>
                    <a:pt x="4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0" name="Freeform 277">
              <a:extLst>
                <a:ext uri="{FF2B5EF4-FFF2-40B4-BE49-F238E27FC236}">
                  <a16:creationId xmlns:a16="http://schemas.microsoft.com/office/drawing/2014/main" id="{5ED4DFB2-5F08-49D4-92D4-B0FF060FB5DD}"/>
                </a:ext>
              </a:extLst>
            </p:cNvPr>
            <p:cNvSpPr>
              <a:spLocks noChangeArrowheads="1"/>
            </p:cNvSpPr>
            <p:nvPr/>
          </p:nvSpPr>
          <p:spPr bwMode="auto">
            <a:xfrm>
              <a:off x="1913" y="2660"/>
              <a:ext cx="33" cy="38"/>
            </a:xfrm>
            <a:custGeom>
              <a:avLst/>
              <a:gdLst>
                <a:gd name="T0" fmla="*/ 28 w 33"/>
                <a:gd name="T1" fmla="*/ 0 h 38"/>
                <a:gd name="T2" fmla="*/ 21 w 33"/>
                <a:gd name="T3" fmla="*/ 5 h 38"/>
                <a:gd name="T4" fmla="*/ 19 w 33"/>
                <a:gd name="T5" fmla="*/ 16 h 38"/>
                <a:gd name="T6" fmla="*/ 16 w 33"/>
                <a:gd name="T7" fmla="*/ 23 h 38"/>
                <a:gd name="T8" fmla="*/ 15 w 33"/>
                <a:gd name="T9" fmla="*/ 26 h 38"/>
                <a:gd name="T10" fmla="*/ 5 w 33"/>
                <a:gd name="T11" fmla="*/ 25 h 38"/>
                <a:gd name="T12" fmla="*/ 0 w 33"/>
                <a:gd name="T13" fmla="*/ 34 h 38"/>
                <a:gd name="T14" fmla="*/ 15 w 33"/>
                <a:gd name="T15" fmla="*/ 38 h 38"/>
                <a:gd name="T16" fmla="*/ 26 w 33"/>
                <a:gd name="T17" fmla="*/ 31 h 38"/>
                <a:gd name="T18" fmla="*/ 31 w 33"/>
                <a:gd name="T19" fmla="*/ 18 h 38"/>
                <a:gd name="T20" fmla="*/ 33 w 33"/>
                <a:gd name="T21" fmla="*/ 7 h 38"/>
                <a:gd name="T22" fmla="*/ 26 w 33"/>
                <a:gd name="T23" fmla="*/ 12 h 38"/>
                <a:gd name="T24" fmla="*/ 33 w 33"/>
                <a:gd name="T25" fmla="*/ 7 h 38"/>
                <a:gd name="T26" fmla="*/ 32 w 33"/>
                <a:gd name="T27" fmla="*/ 3 h 38"/>
                <a:gd name="T28" fmla="*/ 28 w 33"/>
                <a:gd name="T29" fmla="*/ 0 h 38"/>
                <a:gd name="T30" fmla="*/ 24 w 33"/>
                <a:gd name="T31" fmla="*/ 1 h 38"/>
                <a:gd name="T32" fmla="*/ 21 w 33"/>
                <a:gd name="T33" fmla="*/ 5 h 38"/>
                <a:gd name="T34" fmla="*/ 28 w 33"/>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38">
                  <a:moveTo>
                    <a:pt x="28" y="0"/>
                  </a:moveTo>
                  <a:lnTo>
                    <a:pt x="21" y="5"/>
                  </a:lnTo>
                  <a:lnTo>
                    <a:pt x="19" y="16"/>
                  </a:lnTo>
                  <a:lnTo>
                    <a:pt x="16" y="23"/>
                  </a:lnTo>
                  <a:lnTo>
                    <a:pt x="15" y="26"/>
                  </a:lnTo>
                  <a:lnTo>
                    <a:pt x="5" y="25"/>
                  </a:lnTo>
                  <a:lnTo>
                    <a:pt x="0" y="34"/>
                  </a:lnTo>
                  <a:lnTo>
                    <a:pt x="15" y="38"/>
                  </a:lnTo>
                  <a:lnTo>
                    <a:pt x="26" y="31"/>
                  </a:lnTo>
                  <a:lnTo>
                    <a:pt x="31" y="18"/>
                  </a:lnTo>
                  <a:lnTo>
                    <a:pt x="33" y="7"/>
                  </a:lnTo>
                  <a:lnTo>
                    <a:pt x="26" y="12"/>
                  </a:lnTo>
                  <a:lnTo>
                    <a:pt x="33" y="7"/>
                  </a:lnTo>
                  <a:lnTo>
                    <a:pt x="32" y="3"/>
                  </a:lnTo>
                  <a:lnTo>
                    <a:pt x="28" y="0"/>
                  </a:lnTo>
                  <a:lnTo>
                    <a:pt x="24" y="1"/>
                  </a:lnTo>
                  <a:lnTo>
                    <a:pt x="21" y="5"/>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1" name="Freeform 278">
              <a:extLst>
                <a:ext uri="{FF2B5EF4-FFF2-40B4-BE49-F238E27FC236}">
                  <a16:creationId xmlns:a16="http://schemas.microsoft.com/office/drawing/2014/main" id="{CC359400-22AC-46FF-808A-1F998A2561CD}"/>
                </a:ext>
              </a:extLst>
            </p:cNvPr>
            <p:cNvSpPr>
              <a:spLocks noChangeArrowheads="1"/>
            </p:cNvSpPr>
            <p:nvPr/>
          </p:nvSpPr>
          <p:spPr bwMode="auto">
            <a:xfrm>
              <a:off x="1939" y="2643"/>
              <a:ext cx="38" cy="32"/>
            </a:xfrm>
            <a:custGeom>
              <a:avLst/>
              <a:gdLst>
                <a:gd name="T0" fmla="*/ 32 w 38"/>
                <a:gd name="T1" fmla="*/ 0 h 32"/>
                <a:gd name="T2" fmla="*/ 24 w 38"/>
                <a:gd name="T3" fmla="*/ 7 h 32"/>
                <a:gd name="T4" fmla="*/ 26 w 38"/>
                <a:gd name="T5" fmla="*/ 15 h 32"/>
                <a:gd name="T6" fmla="*/ 24 w 38"/>
                <a:gd name="T7" fmla="*/ 17 h 32"/>
                <a:gd name="T8" fmla="*/ 24 w 38"/>
                <a:gd name="T9" fmla="*/ 18 h 32"/>
                <a:gd name="T10" fmla="*/ 22 w 38"/>
                <a:gd name="T11" fmla="*/ 20 h 32"/>
                <a:gd name="T12" fmla="*/ 17 w 38"/>
                <a:gd name="T13" fmla="*/ 20 h 32"/>
                <a:gd name="T14" fmla="*/ 12 w 38"/>
                <a:gd name="T15" fmla="*/ 20 h 32"/>
                <a:gd name="T16" fmla="*/ 7 w 38"/>
                <a:gd name="T17" fmla="*/ 18 h 32"/>
                <a:gd name="T18" fmla="*/ 2 w 38"/>
                <a:gd name="T19" fmla="*/ 17 h 32"/>
                <a:gd name="T20" fmla="*/ 0 w 38"/>
                <a:gd name="T21" fmla="*/ 29 h 32"/>
                <a:gd name="T22" fmla="*/ 5 w 38"/>
                <a:gd name="T23" fmla="*/ 31 h 32"/>
                <a:gd name="T24" fmla="*/ 12 w 38"/>
                <a:gd name="T25" fmla="*/ 32 h 32"/>
                <a:gd name="T26" fmla="*/ 17 w 38"/>
                <a:gd name="T27" fmla="*/ 32 h 32"/>
                <a:gd name="T28" fmla="*/ 24 w 38"/>
                <a:gd name="T29" fmla="*/ 32 h 32"/>
                <a:gd name="T30" fmla="*/ 32 w 38"/>
                <a:gd name="T31" fmla="*/ 28 h 32"/>
                <a:gd name="T32" fmla="*/ 37 w 38"/>
                <a:gd name="T33" fmla="*/ 22 h 32"/>
                <a:gd name="T34" fmla="*/ 38 w 38"/>
                <a:gd name="T35" fmla="*/ 15 h 32"/>
                <a:gd name="T36" fmla="*/ 37 w 38"/>
                <a:gd name="T37" fmla="*/ 5 h 32"/>
                <a:gd name="T38" fmla="*/ 29 w 38"/>
                <a:gd name="T39" fmla="*/ 12 h 32"/>
                <a:gd name="T40" fmla="*/ 37 w 38"/>
                <a:gd name="T41" fmla="*/ 5 h 32"/>
                <a:gd name="T42" fmla="*/ 34 w 38"/>
                <a:gd name="T43" fmla="*/ 1 h 32"/>
                <a:gd name="T44" fmla="*/ 29 w 38"/>
                <a:gd name="T45" fmla="*/ 0 h 32"/>
                <a:gd name="T46" fmla="*/ 26 w 38"/>
                <a:gd name="T47" fmla="*/ 3 h 32"/>
                <a:gd name="T48" fmla="*/ 24 w 38"/>
                <a:gd name="T49" fmla="*/ 7 h 32"/>
                <a:gd name="T50" fmla="*/ 32 w 38"/>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32">
                  <a:moveTo>
                    <a:pt x="32" y="0"/>
                  </a:moveTo>
                  <a:lnTo>
                    <a:pt x="24" y="7"/>
                  </a:lnTo>
                  <a:lnTo>
                    <a:pt x="26" y="15"/>
                  </a:lnTo>
                  <a:lnTo>
                    <a:pt x="24" y="17"/>
                  </a:lnTo>
                  <a:lnTo>
                    <a:pt x="24" y="18"/>
                  </a:lnTo>
                  <a:lnTo>
                    <a:pt x="22" y="20"/>
                  </a:lnTo>
                  <a:lnTo>
                    <a:pt x="17" y="20"/>
                  </a:lnTo>
                  <a:lnTo>
                    <a:pt x="12" y="20"/>
                  </a:lnTo>
                  <a:lnTo>
                    <a:pt x="7" y="18"/>
                  </a:lnTo>
                  <a:lnTo>
                    <a:pt x="2" y="17"/>
                  </a:lnTo>
                  <a:lnTo>
                    <a:pt x="0" y="29"/>
                  </a:lnTo>
                  <a:lnTo>
                    <a:pt x="5" y="31"/>
                  </a:lnTo>
                  <a:lnTo>
                    <a:pt x="12" y="32"/>
                  </a:lnTo>
                  <a:lnTo>
                    <a:pt x="17" y="32"/>
                  </a:lnTo>
                  <a:lnTo>
                    <a:pt x="24" y="32"/>
                  </a:lnTo>
                  <a:lnTo>
                    <a:pt x="32" y="28"/>
                  </a:lnTo>
                  <a:lnTo>
                    <a:pt x="37" y="22"/>
                  </a:lnTo>
                  <a:lnTo>
                    <a:pt x="38" y="15"/>
                  </a:lnTo>
                  <a:lnTo>
                    <a:pt x="37" y="5"/>
                  </a:lnTo>
                  <a:lnTo>
                    <a:pt x="29" y="12"/>
                  </a:lnTo>
                  <a:lnTo>
                    <a:pt x="37" y="5"/>
                  </a:lnTo>
                  <a:lnTo>
                    <a:pt x="34" y="1"/>
                  </a:lnTo>
                  <a:lnTo>
                    <a:pt x="29" y="0"/>
                  </a:lnTo>
                  <a:lnTo>
                    <a:pt x="26" y="3"/>
                  </a:lnTo>
                  <a:lnTo>
                    <a:pt x="24" y="7"/>
                  </a:lnTo>
                  <a:lnTo>
                    <a:pt x="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2" name="Freeform 279">
              <a:extLst>
                <a:ext uri="{FF2B5EF4-FFF2-40B4-BE49-F238E27FC236}">
                  <a16:creationId xmlns:a16="http://schemas.microsoft.com/office/drawing/2014/main" id="{EDC0E3B1-628A-455A-B7CB-F6E458A4DEB7}"/>
                </a:ext>
              </a:extLst>
            </p:cNvPr>
            <p:cNvSpPr>
              <a:spLocks noChangeArrowheads="1"/>
            </p:cNvSpPr>
            <p:nvPr/>
          </p:nvSpPr>
          <p:spPr bwMode="auto">
            <a:xfrm>
              <a:off x="1968" y="2643"/>
              <a:ext cx="27" cy="16"/>
            </a:xfrm>
            <a:custGeom>
              <a:avLst/>
              <a:gdLst>
                <a:gd name="T0" fmla="*/ 15 w 27"/>
                <a:gd name="T1" fmla="*/ 0 h 16"/>
                <a:gd name="T2" fmla="*/ 15 w 27"/>
                <a:gd name="T3" fmla="*/ 0 h 16"/>
                <a:gd name="T4" fmla="*/ 15 w 27"/>
                <a:gd name="T5" fmla="*/ 6 h 16"/>
                <a:gd name="T6" fmla="*/ 16 w 27"/>
                <a:gd name="T7" fmla="*/ 4 h 16"/>
                <a:gd name="T8" fmla="*/ 12 w 27"/>
                <a:gd name="T9" fmla="*/ 4 h 16"/>
                <a:gd name="T10" fmla="*/ 3 w 27"/>
                <a:gd name="T11" fmla="*/ 0 h 16"/>
                <a:gd name="T12" fmla="*/ 0 w 27"/>
                <a:gd name="T13" fmla="*/ 12 h 16"/>
                <a:gd name="T14" fmla="*/ 10 w 27"/>
                <a:gd name="T15" fmla="*/ 16 h 16"/>
                <a:gd name="T16" fmla="*/ 19 w 27"/>
                <a:gd name="T17" fmla="*/ 16 h 16"/>
                <a:gd name="T18" fmla="*/ 27 w 27"/>
                <a:gd name="T19" fmla="*/ 9 h 16"/>
                <a:gd name="T20" fmla="*/ 27 w 27"/>
                <a:gd name="T21" fmla="*/ 0 h 16"/>
                <a:gd name="T22" fmla="*/ 15 w 2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6">
                  <a:moveTo>
                    <a:pt x="15" y="0"/>
                  </a:moveTo>
                  <a:lnTo>
                    <a:pt x="15" y="0"/>
                  </a:lnTo>
                  <a:lnTo>
                    <a:pt x="15" y="6"/>
                  </a:lnTo>
                  <a:lnTo>
                    <a:pt x="16" y="4"/>
                  </a:lnTo>
                  <a:lnTo>
                    <a:pt x="12" y="4"/>
                  </a:lnTo>
                  <a:lnTo>
                    <a:pt x="3" y="0"/>
                  </a:lnTo>
                  <a:lnTo>
                    <a:pt x="0" y="12"/>
                  </a:lnTo>
                  <a:lnTo>
                    <a:pt x="10" y="16"/>
                  </a:lnTo>
                  <a:lnTo>
                    <a:pt x="19" y="16"/>
                  </a:lnTo>
                  <a:lnTo>
                    <a:pt x="27" y="9"/>
                  </a:lnTo>
                  <a:lnTo>
                    <a:pt x="27"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3" name="Freeform 280">
              <a:extLst>
                <a:ext uri="{FF2B5EF4-FFF2-40B4-BE49-F238E27FC236}">
                  <a16:creationId xmlns:a16="http://schemas.microsoft.com/office/drawing/2014/main" id="{DE1CDABA-075F-4978-AC65-B6DC36A99A8A}"/>
                </a:ext>
              </a:extLst>
            </p:cNvPr>
            <p:cNvSpPr>
              <a:spLocks noChangeArrowheads="1"/>
            </p:cNvSpPr>
            <p:nvPr/>
          </p:nvSpPr>
          <p:spPr bwMode="auto">
            <a:xfrm>
              <a:off x="1980" y="2608"/>
              <a:ext cx="15" cy="35"/>
            </a:xfrm>
            <a:custGeom>
              <a:avLst/>
              <a:gdLst>
                <a:gd name="T0" fmla="*/ 0 w 15"/>
                <a:gd name="T1" fmla="*/ 7 h 35"/>
                <a:gd name="T2" fmla="*/ 0 w 15"/>
                <a:gd name="T3" fmla="*/ 6 h 35"/>
                <a:gd name="T4" fmla="*/ 0 w 15"/>
                <a:gd name="T5" fmla="*/ 13 h 35"/>
                <a:gd name="T6" fmla="*/ 2 w 15"/>
                <a:gd name="T7" fmla="*/ 19 h 35"/>
                <a:gd name="T8" fmla="*/ 2 w 15"/>
                <a:gd name="T9" fmla="*/ 27 h 35"/>
                <a:gd name="T10" fmla="*/ 3 w 15"/>
                <a:gd name="T11" fmla="*/ 35 h 35"/>
                <a:gd name="T12" fmla="*/ 15 w 15"/>
                <a:gd name="T13" fmla="*/ 35 h 35"/>
                <a:gd name="T14" fmla="*/ 14 w 15"/>
                <a:gd name="T15" fmla="*/ 27 h 35"/>
                <a:gd name="T16" fmla="*/ 14 w 15"/>
                <a:gd name="T17" fmla="*/ 19 h 35"/>
                <a:gd name="T18" fmla="*/ 13 w 15"/>
                <a:gd name="T19" fmla="*/ 13 h 35"/>
                <a:gd name="T20" fmla="*/ 13 w 15"/>
                <a:gd name="T21" fmla="*/ 6 h 35"/>
                <a:gd name="T22" fmla="*/ 13 w 15"/>
                <a:gd name="T23" fmla="*/ 5 h 35"/>
                <a:gd name="T24" fmla="*/ 13 w 15"/>
                <a:gd name="T25" fmla="*/ 6 h 35"/>
                <a:gd name="T26" fmla="*/ 10 w 15"/>
                <a:gd name="T27" fmla="*/ 2 h 35"/>
                <a:gd name="T28" fmla="*/ 7 w 15"/>
                <a:gd name="T29" fmla="*/ 0 h 35"/>
                <a:gd name="T30" fmla="*/ 3 w 15"/>
                <a:gd name="T31" fmla="*/ 2 h 35"/>
                <a:gd name="T32" fmla="*/ 0 w 15"/>
                <a:gd name="T33" fmla="*/ 6 h 35"/>
                <a:gd name="T34" fmla="*/ 0 w 15"/>
                <a:gd name="T35"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35">
                  <a:moveTo>
                    <a:pt x="0" y="7"/>
                  </a:moveTo>
                  <a:lnTo>
                    <a:pt x="0" y="6"/>
                  </a:lnTo>
                  <a:lnTo>
                    <a:pt x="0" y="13"/>
                  </a:lnTo>
                  <a:lnTo>
                    <a:pt x="2" y="19"/>
                  </a:lnTo>
                  <a:lnTo>
                    <a:pt x="2" y="27"/>
                  </a:lnTo>
                  <a:lnTo>
                    <a:pt x="3" y="35"/>
                  </a:lnTo>
                  <a:lnTo>
                    <a:pt x="15" y="35"/>
                  </a:lnTo>
                  <a:lnTo>
                    <a:pt x="14" y="27"/>
                  </a:lnTo>
                  <a:lnTo>
                    <a:pt x="14" y="19"/>
                  </a:lnTo>
                  <a:lnTo>
                    <a:pt x="13" y="13"/>
                  </a:lnTo>
                  <a:lnTo>
                    <a:pt x="13" y="6"/>
                  </a:lnTo>
                  <a:lnTo>
                    <a:pt x="13" y="5"/>
                  </a:lnTo>
                  <a:lnTo>
                    <a:pt x="13" y="6"/>
                  </a:lnTo>
                  <a:lnTo>
                    <a:pt x="10" y="2"/>
                  </a:lnTo>
                  <a:lnTo>
                    <a:pt x="7" y="0"/>
                  </a:lnTo>
                  <a:lnTo>
                    <a:pt x="3" y="2"/>
                  </a:lnTo>
                  <a:lnTo>
                    <a:pt x="0" y="6"/>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4" name="Freeform 281">
              <a:extLst>
                <a:ext uri="{FF2B5EF4-FFF2-40B4-BE49-F238E27FC236}">
                  <a16:creationId xmlns:a16="http://schemas.microsoft.com/office/drawing/2014/main" id="{4F4FFB57-D8B5-4059-9343-E84F9C8A005F}"/>
                </a:ext>
              </a:extLst>
            </p:cNvPr>
            <p:cNvSpPr>
              <a:spLocks noChangeArrowheads="1"/>
            </p:cNvSpPr>
            <p:nvPr/>
          </p:nvSpPr>
          <p:spPr bwMode="auto">
            <a:xfrm>
              <a:off x="2484" y="2585"/>
              <a:ext cx="920" cy="747"/>
            </a:xfrm>
            <a:custGeom>
              <a:avLst/>
              <a:gdLst>
                <a:gd name="T0" fmla="*/ 0 w 920"/>
                <a:gd name="T1" fmla="*/ 747 h 747"/>
                <a:gd name="T2" fmla="*/ 0 w 920"/>
                <a:gd name="T3" fmla="*/ 716 h 747"/>
                <a:gd name="T4" fmla="*/ 0 w 920"/>
                <a:gd name="T5" fmla="*/ 660 h 747"/>
                <a:gd name="T6" fmla="*/ 0 w 920"/>
                <a:gd name="T7" fmla="*/ 606 h 747"/>
                <a:gd name="T8" fmla="*/ 0 w 920"/>
                <a:gd name="T9" fmla="*/ 575 h 747"/>
                <a:gd name="T10" fmla="*/ 2 w 920"/>
                <a:gd name="T11" fmla="*/ 575 h 747"/>
                <a:gd name="T12" fmla="*/ 3 w 920"/>
                <a:gd name="T13" fmla="*/ 575 h 747"/>
                <a:gd name="T14" fmla="*/ 5 w 920"/>
                <a:gd name="T15" fmla="*/ 575 h 747"/>
                <a:gd name="T16" fmla="*/ 7 w 920"/>
                <a:gd name="T17" fmla="*/ 574 h 747"/>
                <a:gd name="T18" fmla="*/ 911 w 920"/>
                <a:gd name="T19" fmla="*/ 7 h 747"/>
                <a:gd name="T20" fmla="*/ 914 w 920"/>
                <a:gd name="T21" fmla="*/ 6 h 747"/>
                <a:gd name="T22" fmla="*/ 916 w 920"/>
                <a:gd name="T23" fmla="*/ 3 h 747"/>
                <a:gd name="T24" fmla="*/ 918 w 920"/>
                <a:gd name="T25" fmla="*/ 1 h 747"/>
                <a:gd name="T26" fmla="*/ 920 w 920"/>
                <a:gd name="T27" fmla="*/ 0 h 747"/>
                <a:gd name="T28" fmla="*/ 920 w 920"/>
                <a:gd name="T29" fmla="*/ 33 h 747"/>
                <a:gd name="T30" fmla="*/ 920 w 920"/>
                <a:gd name="T31" fmla="*/ 89 h 747"/>
                <a:gd name="T32" fmla="*/ 920 w 920"/>
                <a:gd name="T33" fmla="*/ 143 h 747"/>
                <a:gd name="T34" fmla="*/ 920 w 920"/>
                <a:gd name="T35" fmla="*/ 173 h 747"/>
                <a:gd name="T36" fmla="*/ 918 w 920"/>
                <a:gd name="T37" fmla="*/ 174 h 747"/>
                <a:gd name="T38" fmla="*/ 917 w 920"/>
                <a:gd name="T39" fmla="*/ 175 h 747"/>
                <a:gd name="T40" fmla="*/ 916 w 920"/>
                <a:gd name="T41" fmla="*/ 176 h 747"/>
                <a:gd name="T42" fmla="*/ 915 w 920"/>
                <a:gd name="T43" fmla="*/ 177 h 747"/>
                <a:gd name="T44" fmla="*/ 7 w 920"/>
                <a:gd name="T45" fmla="*/ 744 h 747"/>
                <a:gd name="T46" fmla="*/ 5 w 920"/>
                <a:gd name="T47" fmla="*/ 745 h 747"/>
                <a:gd name="T48" fmla="*/ 3 w 920"/>
                <a:gd name="T49" fmla="*/ 745 h 747"/>
                <a:gd name="T50" fmla="*/ 2 w 920"/>
                <a:gd name="T51" fmla="*/ 747 h 747"/>
                <a:gd name="T52" fmla="*/ 0 w 920"/>
                <a:gd name="T53"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0" h="747">
                  <a:moveTo>
                    <a:pt x="0" y="747"/>
                  </a:moveTo>
                  <a:lnTo>
                    <a:pt x="0" y="716"/>
                  </a:lnTo>
                  <a:lnTo>
                    <a:pt x="0" y="660"/>
                  </a:lnTo>
                  <a:lnTo>
                    <a:pt x="0" y="606"/>
                  </a:lnTo>
                  <a:lnTo>
                    <a:pt x="0" y="575"/>
                  </a:lnTo>
                  <a:lnTo>
                    <a:pt x="2" y="575"/>
                  </a:lnTo>
                  <a:lnTo>
                    <a:pt x="3" y="575"/>
                  </a:lnTo>
                  <a:lnTo>
                    <a:pt x="5" y="575"/>
                  </a:lnTo>
                  <a:lnTo>
                    <a:pt x="7" y="574"/>
                  </a:lnTo>
                  <a:lnTo>
                    <a:pt x="911" y="7"/>
                  </a:lnTo>
                  <a:lnTo>
                    <a:pt x="914" y="6"/>
                  </a:lnTo>
                  <a:lnTo>
                    <a:pt x="916" y="3"/>
                  </a:lnTo>
                  <a:lnTo>
                    <a:pt x="918" y="1"/>
                  </a:lnTo>
                  <a:lnTo>
                    <a:pt x="920" y="0"/>
                  </a:lnTo>
                  <a:lnTo>
                    <a:pt x="920" y="33"/>
                  </a:lnTo>
                  <a:lnTo>
                    <a:pt x="920" y="89"/>
                  </a:lnTo>
                  <a:lnTo>
                    <a:pt x="920" y="143"/>
                  </a:lnTo>
                  <a:lnTo>
                    <a:pt x="920" y="173"/>
                  </a:lnTo>
                  <a:lnTo>
                    <a:pt x="918" y="174"/>
                  </a:lnTo>
                  <a:lnTo>
                    <a:pt x="917" y="175"/>
                  </a:lnTo>
                  <a:lnTo>
                    <a:pt x="916" y="176"/>
                  </a:lnTo>
                  <a:lnTo>
                    <a:pt x="915" y="177"/>
                  </a:lnTo>
                  <a:lnTo>
                    <a:pt x="7" y="744"/>
                  </a:lnTo>
                  <a:lnTo>
                    <a:pt x="5" y="745"/>
                  </a:lnTo>
                  <a:lnTo>
                    <a:pt x="3" y="745"/>
                  </a:lnTo>
                  <a:lnTo>
                    <a:pt x="2" y="747"/>
                  </a:lnTo>
                  <a:lnTo>
                    <a:pt x="0" y="747"/>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5" name="Freeform 282">
              <a:extLst>
                <a:ext uri="{FF2B5EF4-FFF2-40B4-BE49-F238E27FC236}">
                  <a16:creationId xmlns:a16="http://schemas.microsoft.com/office/drawing/2014/main" id="{BBA87DEA-3E90-4308-9BF2-18B533A7394C}"/>
                </a:ext>
              </a:extLst>
            </p:cNvPr>
            <p:cNvSpPr>
              <a:spLocks noChangeArrowheads="1"/>
            </p:cNvSpPr>
            <p:nvPr/>
          </p:nvSpPr>
          <p:spPr bwMode="auto">
            <a:xfrm>
              <a:off x="2478" y="3154"/>
              <a:ext cx="13" cy="178"/>
            </a:xfrm>
            <a:custGeom>
              <a:avLst/>
              <a:gdLst>
                <a:gd name="T0" fmla="*/ 6 w 13"/>
                <a:gd name="T1" fmla="*/ 0 h 178"/>
                <a:gd name="T2" fmla="*/ 0 w 13"/>
                <a:gd name="T3" fmla="*/ 6 h 178"/>
                <a:gd name="T4" fmla="*/ 0 w 13"/>
                <a:gd name="T5" fmla="*/ 37 h 178"/>
                <a:gd name="T6" fmla="*/ 0 w 13"/>
                <a:gd name="T7" fmla="*/ 91 h 178"/>
                <a:gd name="T8" fmla="*/ 0 w 13"/>
                <a:gd name="T9" fmla="*/ 147 h 178"/>
                <a:gd name="T10" fmla="*/ 0 w 13"/>
                <a:gd name="T11" fmla="*/ 178 h 178"/>
                <a:gd name="T12" fmla="*/ 13 w 13"/>
                <a:gd name="T13" fmla="*/ 178 h 178"/>
                <a:gd name="T14" fmla="*/ 13 w 13"/>
                <a:gd name="T15" fmla="*/ 147 h 178"/>
                <a:gd name="T16" fmla="*/ 13 w 13"/>
                <a:gd name="T17" fmla="*/ 91 h 178"/>
                <a:gd name="T18" fmla="*/ 13 w 13"/>
                <a:gd name="T19" fmla="*/ 37 h 178"/>
                <a:gd name="T20" fmla="*/ 13 w 13"/>
                <a:gd name="T21" fmla="*/ 6 h 178"/>
                <a:gd name="T22" fmla="*/ 6 w 13"/>
                <a:gd name="T23" fmla="*/ 12 h 178"/>
                <a:gd name="T24" fmla="*/ 13 w 13"/>
                <a:gd name="T25" fmla="*/ 6 h 178"/>
                <a:gd name="T26" fmla="*/ 10 w 13"/>
                <a:gd name="T27" fmla="*/ 3 h 178"/>
                <a:gd name="T28" fmla="*/ 6 w 13"/>
                <a:gd name="T29" fmla="*/ 0 h 178"/>
                <a:gd name="T30" fmla="*/ 3 w 13"/>
                <a:gd name="T31" fmla="*/ 3 h 178"/>
                <a:gd name="T32" fmla="*/ 0 w 13"/>
                <a:gd name="T33" fmla="*/ 6 h 178"/>
                <a:gd name="T34" fmla="*/ 6 w 13"/>
                <a:gd name="T3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78">
                  <a:moveTo>
                    <a:pt x="6" y="0"/>
                  </a:moveTo>
                  <a:lnTo>
                    <a:pt x="0" y="6"/>
                  </a:lnTo>
                  <a:lnTo>
                    <a:pt x="0" y="37"/>
                  </a:lnTo>
                  <a:lnTo>
                    <a:pt x="0" y="91"/>
                  </a:lnTo>
                  <a:lnTo>
                    <a:pt x="0" y="147"/>
                  </a:lnTo>
                  <a:lnTo>
                    <a:pt x="0" y="178"/>
                  </a:lnTo>
                  <a:lnTo>
                    <a:pt x="13" y="178"/>
                  </a:lnTo>
                  <a:lnTo>
                    <a:pt x="13" y="147"/>
                  </a:lnTo>
                  <a:lnTo>
                    <a:pt x="13" y="91"/>
                  </a:lnTo>
                  <a:lnTo>
                    <a:pt x="13" y="37"/>
                  </a:lnTo>
                  <a:lnTo>
                    <a:pt x="13" y="6"/>
                  </a:lnTo>
                  <a:lnTo>
                    <a:pt x="6" y="12"/>
                  </a:lnTo>
                  <a:lnTo>
                    <a:pt x="13" y="6"/>
                  </a:lnTo>
                  <a:lnTo>
                    <a:pt x="10" y="3"/>
                  </a:lnTo>
                  <a:lnTo>
                    <a:pt x="6" y="0"/>
                  </a:lnTo>
                  <a:lnTo>
                    <a:pt x="3" y="3"/>
                  </a:lnTo>
                  <a:lnTo>
                    <a:pt x="0" y="6"/>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6" name="Freeform 283">
              <a:extLst>
                <a:ext uri="{FF2B5EF4-FFF2-40B4-BE49-F238E27FC236}">
                  <a16:creationId xmlns:a16="http://schemas.microsoft.com/office/drawing/2014/main" id="{B8F7220E-2CBF-4787-B595-EC617216D8AE}"/>
                </a:ext>
              </a:extLst>
            </p:cNvPr>
            <p:cNvSpPr>
              <a:spLocks noChangeArrowheads="1"/>
            </p:cNvSpPr>
            <p:nvPr/>
          </p:nvSpPr>
          <p:spPr bwMode="auto">
            <a:xfrm>
              <a:off x="2484" y="3154"/>
              <a:ext cx="11" cy="12"/>
            </a:xfrm>
            <a:custGeom>
              <a:avLst/>
              <a:gdLst>
                <a:gd name="T0" fmla="*/ 4 w 11"/>
                <a:gd name="T1" fmla="*/ 0 h 12"/>
                <a:gd name="T2" fmla="*/ 4 w 11"/>
                <a:gd name="T3" fmla="*/ 0 h 12"/>
                <a:gd name="T4" fmla="*/ 3 w 11"/>
                <a:gd name="T5" fmla="*/ 0 h 12"/>
                <a:gd name="T6" fmla="*/ 2 w 11"/>
                <a:gd name="T7" fmla="*/ 0 h 12"/>
                <a:gd name="T8" fmla="*/ 0 w 11"/>
                <a:gd name="T9" fmla="*/ 0 h 12"/>
                <a:gd name="T10" fmla="*/ 0 w 11"/>
                <a:gd name="T11" fmla="*/ 12 h 12"/>
                <a:gd name="T12" fmla="*/ 2 w 11"/>
                <a:gd name="T13" fmla="*/ 12 h 12"/>
                <a:gd name="T14" fmla="*/ 3 w 11"/>
                <a:gd name="T15" fmla="*/ 12 h 12"/>
                <a:gd name="T16" fmla="*/ 7 w 11"/>
                <a:gd name="T17" fmla="*/ 12 h 12"/>
                <a:gd name="T18" fmla="*/ 9 w 11"/>
                <a:gd name="T19" fmla="*/ 10 h 12"/>
                <a:gd name="T20" fmla="*/ 11 w 11"/>
                <a:gd name="T21" fmla="*/ 7 h 12"/>
                <a:gd name="T22" fmla="*/ 11 w 11"/>
                <a:gd name="T23" fmla="*/ 3 h 12"/>
                <a:gd name="T24" fmla="*/ 8 w 11"/>
                <a:gd name="T25" fmla="*/ 0 h 12"/>
                <a:gd name="T26" fmla="*/ 4 w 1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4" y="0"/>
                  </a:moveTo>
                  <a:lnTo>
                    <a:pt x="4" y="0"/>
                  </a:lnTo>
                  <a:lnTo>
                    <a:pt x="3" y="0"/>
                  </a:lnTo>
                  <a:lnTo>
                    <a:pt x="2" y="0"/>
                  </a:lnTo>
                  <a:lnTo>
                    <a:pt x="0" y="0"/>
                  </a:lnTo>
                  <a:lnTo>
                    <a:pt x="0" y="12"/>
                  </a:lnTo>
                  <a:lnTo>
                    <a:pt x="2" y="12"/>
                  </a:lnTo>
                  <a:lnTo>
                    <a:pt x="3" y="12"/>
                  </a:lnTo>
                  <a:lnTo>
                    <a:pt x="7" y="12"/>
                  </a:lnTo>
                  <a:lnTo>
                    <a:pt x="9" y="10"/>
                  </a:lnTo>
                  <a:lnTo>
                    <a:pt x="11" y="7"/>
                  </a:lnTo>
                  <a:lnTo>
                    <a:pt x="11" y="3"/>
                  </a:lnTo>
                  <a:lnTo>
                    <a:pt x="8"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7" name="Freeform 284">
              <a:extLst>
                <a:ext uri="{FF2B5EF4-FFF2-40B4-BE49-F238E27FC236}">
                  <a16:creationId xmlns:a16="http://schemas.microsoft.com/office/drawing/2014/main" id="{92D8C3C0-091D-498B-B9FB-6F0BF2426A2F}"/>
                </a:ext>
              </a:extLst>
            </p:cNvPr>
            <p:cNvSpPr>
              <a:spLocks noChangeArrowheads="1"/>
            </p:cNvSpPr>
            <p:nvPr/>
          </p:nvSpPr>
          <p:spPr bwMode="auto">
            <a:xfrm>
              <a:off x="2488" y="2587"/>
              <a:ext cx="912" cy="577"/>
            </a:xfrm>
            <a:custGeom>
              <a:avLst/>
              <a:gdLst>
                <a:gd name="T0" fmla="*/ 905 w 912"/>
                <a:gd name="T1" fmla="*/ 0 h 577"/>
                <a:gd name="T2" fmla="*/ 905 w 912"/>
                <a:gd name="T3" fmla="*/ 0 h 577"/>
                <a:gd name="T4" fmla="*/ 0 w 912"/>
                <a:gd name="T5" fmla="*/ 567 h 577"/>
                <a:gd name="T6" fmla="*/ 5 w 912"/>
                <a:gd name="T7" fmla="*/ 577 h 577"/>
                <a:gd name="T8" fmla="*/ 910 w 912"/>
                <a:gd name="T9" fmla="*/ 10 h 577"/>
                <a:gd name="T10" fmla="*/ 912 w 912"/>
                <a:gd name="T11" fmla="*/ 8 h 577"/>
                <a:gd name="T12" fmla="*/ 912 w 912"/>
                <a:gd name="T13" fmla="*/ 3 h 577"/>
                <a:gd name="T14" fmla="*/ 908 w 912"/>
                <a:gd name="T15" fmla="*/ 0 h 577"/>
                <a:gd name="T16" fmla="*/ 905 w 912"/>
                <a:gd name="T17"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2" h="577">
                  <a:moveTo>
                    <a:pt x="905" y="0"/>
                  </a:moveTo>
                  <a:lnTo>
                    <a:pt x="905" y="0"/>
                  </a:lnTo>
                  <a:lnTo>
                    <a:pt x="0" y="567"/>
                  </a:lnTo>
                  <a:lnTo>
                    <a:pt x="5" y="577"/>
                  </a:lnTo>
                  <a:lnTo>
                    <a:pt x="910" y="10"/>
                  </a:lnTo>
                  <a:lnTo>
                    <a:pt x="912" y="8"/>
                  </a:lnTo>
                  <a:lnTo>
                    <a:pt x="912" y="3"/>
                  </a:lnTo>
                  <a:lnTo>
                    <a:pt x="908" y="0"/>
                  </a:lnTo>
                  <a:lnTo>
                    <a:pt x="90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8" name="Freeform 285">
              <a:extLst>
                <a:ext uri="{FF2B5EF4-FFF2-40B4-BE49-F238E27FC236}">
                  <a16:creationId xmlns:a16="http://schemas.microsoft.com/office/drawing/2014/main" id="{2E77A9DF-CD79-4AD5-A62C-AAFA80B9BDBA}"/>
                </a:ext>
              </a:extLst>
            </p:cNvPr>
            <p:cNvSpPr>
              <a:spLocks noChangeArrowheads="1"/>
            </p:cNvSpPr>
            <p:nvPr/>
          </p:nvSpPr>
          <p:spPr bwMode="auto">
            <a:xfrm>
              <a:off x="3393" y="2580"/>
              <a:ext cx="17" cy="17"/>
            </a:xfrm>
            <a:custGeom>
              <a:avLst/>
              <a:gdLst>
                <a:gd name="T0" fmla="*/ 17 w 17"/>
                <a:gd name="T1" fmla="*/ 5 h 17"/>
                <a:gd name="T2" fmla="*/ 7 w 17"/>
                <a:gd name="T3" fmla="*/ 1 h 17"/>
                <a:gd name="T4" fmla="*/ 6 w 17"/>
                <a:gd name="T5" fmla="*/ 2 h 17"/>
                <a:gd name="T6" fmla="*/ 3 w 17"/>
                <a:gd name="T7" fmla="*/ 5 h 17"/>
                <a:gd name="T8" fmla="*/ 1 w 17"/>
                <a:gd name="T9" fmla="*/ 6 h 17"/>
                <a:gd name="T10" fmla="*/ 0 w 17"/>
                <a:gd name="T11" fmla="*/ 7 h 17"/>
                <a:gd name="T12" fmla="*/ 5 w 17"/>
                <a:gd name="T13" fmla="*/ 17 h 17"/>
                <a:gd name="T14" fmla="*/ 8 w 17"/>
                <a:gd name="T15" fmla="*/ 16 h 17"/>
                <a:gd name="T16" fmla="*/ 11 w 17"/>
                <a:gd name="T17" fmla="*/ 12 h 17"/>
                <a:gd name="T18" fmla="*/ 13 w 17"/>
                <a:gd name="T19" fmla="*/ 10 h 17"/>
                <a:gd name="T20" fmla="*/ 14 w 17"/>
                <a:gd name="T21" fmla="*/ 8 h 17"/>
                <a:gd name="T22" fmla="*/ 5 w 17"/>
                <a:gd name="T23" fmla="*/ 5 h 17"/>
                <a:gd name="T24" fmla="*/ 14 w 17"/>
                <a:gd name="T25" fmla="*/ 8 h 17"/>
                <a:gd name="T26" fmla="*/ 16 w 17"/>
                <a:gd name="T27" fmla="*/ 5 h 17"/>
                <a:gd name="T28" fmla="*/ 14 w 17"/>
                <a:gd name="T29" fmla="*/ 1 h 17"/>
                <a:gd name="T30" fmla="*/ 11 w 17"/>
                <a:gd name="T31" fmla="*/ 0 h 17"/>
                <a:gd name="T32" fmla="*/ 7 w 17"/>
                <a:gd name="T33" fmla="*/ 1 h 17"/>
                <a:gd name="T34" fmla="*/ 17 w 17"/>
                <a:gd name="T3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7">
                  <a:moveTo>
                    <a:pt x="17" y="5"/>
                  </a:moveTo>
                  <a:lnTo>
                    <a:pt x="7" y="1"/>
                  </a:lnTo>
                  <a:lnTo>
                    <a:pt x="6" y="2"/>
                  </a:lnTo>
                  <a:lnTo>
                    <a:pt x="3" y="5"/>
                  </a:lnTo>
                  <a:lnTo>
                    <a:pt x="1" y="6"/>
                  </a:lnTo>
                  <a:lnTo>
                    <a:pt x="0" y="7"/>
                  </a:lnTo>
                  <a:lnTo>
                    <a:pt x="5" y="17"/>
                  </a:lnTo>
                  <a:lnTo>
                    <a:pt x="8" y="16"/>
                  </a:lnTo>
                  <a:lnTo>
                    <a:pt x="11" y="12"/>
                  </a:lnTo>
                  <a:lnTo>
                    <a:pt x="13" y="10"/>
                  </a:lnTo>
                  <a:lnTo>
                    <a:pt x="14" y="8"/>
                  </a:lnTo>
                  <a:lnTo>
                    <a:pt x="5" y="5"/>
                  </a:lnTo>
                  <a:lnTo>
                    <a:pt x="14" y="8"/>
                  </a:lnTo>
                  <a:lnTo>
                    <a:pt x="16" y="5"/>
                  </a:lnTo>
                  <a:lnTo>
                    <a:pt x="14" y="1"/>
                  </a:lnTo>
                  <a:lnTo>
                    <a:pt x="11" y="0"/>
                  </a:lnTo>
                  <a:lnTo>
                    <a:pt x="7" y="1"/>
                  </a:lnTo>
                  <a:lnTo>
                    <a:pt x="1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69" name="Freeform 286">
              <a:extLst>
                <a:ext uri="{FF2B5EF4-FFF2-40B4-BE49-F238E27FC236}">
                  <a16:creationId xmlns:a16="http://schemas.microsoft.com/office/drawing/2014/main" id="{5A7424C9-E051-418C-8CBE-F7B8E8C7E756}"/>
                </a:ext>
              </a:extLst>
            </p:cNvPr>
            <p:cNvSpPr>
              <a:spLocks noChangeArrowheads="1"/>
            </p:cNvSpPr>
            <p:nvPr/>
          </p:nvSpPr>
          <p:spPr bwMode="auto">
            <a:xfrm>
              <a:off x="3398" y="2585"/>
              <a:ext cx="12" cy="177"/>
            </a:xfrm>
            <a:custGeom>
              <a:avLst/>
              <a:gdLst>
                <a:gd name="T0" fmla="*/ 11 w 12"/>
                <a:gd name="T1" fmla="*/ 175 h 177"/>
                <a:gd name="T2" fmla="*/ 12 w 12"/>
                <a:gd name="T3" fmla="*/ 173 h 177"/>
                <a:gd name="T4" fmla="*/ 12 w 12"/>
                <a:gd name="T5" fmla="*/ 143 h 177"/>
                <a:gd name="T6" fmla="*/ 12 w 12"/>
                <a:gd name="T7" fmla="*/ 89 h 177"/>
                <a:gd name="T8" fmla="*/ 12 w 12"/>
                <a:gd name="T9" fmla="*/ 33 h 177"/>
                <a:gd name="T10" fmla="*/ 12 w 12"/>
                <a:gd name="T11" fmla="*/ 0 h 177"/>
                <a:gd name="T12" fmla="*/ 0 w 12"/>
                <a:gd name="T13" fmla="*/ 0 h 177"/>
                <a:gd name="T14" fmla="*/ 0 w 12"/>
                <a:gd name="T15" fmla="*/ 33 h 177"/>
                <a:gd name="T16" fmla="*/ 0 w 12"/>
                <a:gd name="T17" fmla="*/ 89 h 177"/>
                <a:gd name="T18" fmla="*/ 0 w 12"/>
                <a:gd name="T19" fmla="*/ 143 h 177"/>
                <a:gd name="T20" fmla="*/ 0 w 12"/>
                <a:gd name="T21" fmla="*/ 173 h 177"/>
                <a:gd name="T22" fmla="*/ 1 w 12"/>
                <a:gd name="T23" fmla="*/ 170 h 177"/>
                <a:gd name="T24" fmla="*/ 0 w 12"/>
                <a:gd name="T25" fmla="*/ 173 h 177"/>
                <a:gd name="T26" fmla="*/ 2 w 12"/>
                <a:gd name="T27" fmla="*/ 176 h 177"/>
                <a:gd name="T28" fmla="*/ 6 w 12"/>
                <a:gd name="T29" fmla="*/ 177 h 177"/>
                <a:gd name="T30" fmla="*/ 9 w 12"/>
                <a:gd name="T31" fmla="*/ 176 h 177"/>
                <a:gd name="T32" fmla="*/ 12 w 12"/>
                <a:gd name="T33" fmla="*/ 173 h 177"/>
                <a:gd name="T34" fmla="*/ 11 w 12"/>
                <a:gd name="T35" fmla="*/ 17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77">
                  <a:moveTo>
                    <a:pt x="11" y="175"/>
                  </a:moveTo>
                  <a:lnTo>
                    <a:pt x="12" y="173"/>
                  </a:lnTo>
                  <a:lnTo>
                    <a:pt x="12" y="143"/>
                  </a:lnTo>
                  <a:lnTo>
                    <a:pt x="12" y="89"/>
                  </a:lnTo>
                  <a:lnTo>
                    <a:pt x="12" y="33"/>
                  </a:lnTo>
                  <a:lnTo>
                    <a:pt x="12" y="0"/>
                  </a:lnTo>
                  <a:lnTo>
                    <a:pt x="0" y="0"/>
                  </a:lnTo>
                  <a:lnTo>
                    <a:pt x="0" y="33"/>
                  </a:lnTo>
                  <a:lnTo>
                    <a:pt x="0" y="89"/>
                  </a:lnTo>
                  <a:lnTo>
                    <a:pt x="0" y="143"/>
                  </a:lnTo>
                  <a:lnTo>
                    <a:pt x="0" y="173"/>
                  </a:lnTo>
                  <a:lnTo>
                    <a:pt x="1" y="170"/>
                  </a:lnTo>
                  <a:lnTo>
                    <a:pt x="0" y="173"/>
                  </a:lnTo>
                  <a:lnTo>
                    <a:pt x="2" y="176"/>
                  </a:lnTo>
                  <a:lnTo>
                    <a:pt x="6" y="177"/>
                  </a:lnTo>
                  <a:lnTo>
                    <a:pt x="9" y="176"/>
                  </a:lnTo>
                  <a:lnTo>
                    <a:pt x="12" y="173"/>
                  </a:lnTo>
                  <a:lnTo>
                    <a:pt x="11"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0" name="Freeform 287">
              <a:extLst>
                <a:ext uri="{FF2B5EF4-FFF2-40B4-BE49-F238E27FC236}">
                  <a16:creationId xmlns:a16="http://schemas.microsoft.com/office/drawing/2014/main" id="{B9B821B5-62E8-4925-9AD0-A1B03D9BE646}"/>
                </a:ext>
              </a:extLst>
            </p:cNvPr>
            <p:cNvSpPr>
              <a:spLocks noChangeArrowheads="1"/>
            </p:cNvSpPr>
            <p:nvPr/>
          </p:nvSpPr>
          <p:spPr bwMode="auto">
            <a:xfrm>
              <a:off x="3394" y="2755"/>
              <a:ext cx="15" cy="12"/>
            </a:xfrm>
            <a:custGeom>
              <a:avLst/>
              <a:gdLst>
                <a:gd name="T0" fmla="*/ 7 w 15"/>
                <a:gd name="T1" fmla="*/ 12 h 12"/>
                <a:gd name="T2" fmla="*/ 7 w 15"/>
                <a:gd name="T3" fmla="*/ 12 h 12"/>
                <a:gd name="T4" fmla="*/ 10 w 15"/>
                <a:gd name="T5" fmla="*/ 10 h 12"/>
                <a:gd name="T6" fmla="*/ 11 w 15"/>
                <a:gd name="T7" fmla="*/ 9 h 12"/>
                <a:gd name="T8" fmla="*/ 12 w 15"/>
                <a:gd name="T9" fmla="*/ 7 h 12"/>
                <a:gd name="T10" fmla="*/ 15 w 15"/>
                <a:gd name="T11" fmla="*/ 5 h 12"/>
                <a:gd name="T12" fmla="*/ 5 w 15"/>
                <a:gd name="T13" fmla="*/ 0 h 12"/>
                <a:gd name="T14" fmla="*/ 4 w 15"/>
                <a:gd name="T15" fmla="*/ 1 h 12"/>
                <a:gd name="T16" fmla="*/ 2 w 15"/>
                <a:gd name="T17" fmla="*/ 3 h 12"/>
                <a:gd name="T18" fmla="*/ 0 w 15"/>
                <a:gd name="T19" fmla="*/ 5 h 12"/>
                <a:gd name="T20" fmla="*/ 0 w 15"/>
                <a:gd name="T21" fmla="*/ 9 h 12"/>
                <a:gd name="T22" fmla="*/ 4 w 15"/>
                <a:gd name="T23" fmla="*/ 12 h 12"/>
                <a:gd name="T24" fmla="*/ 7 w 15"/>
                <a:gd name="T2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2">
                  <a:moveTo>
                    <a:pt x="7" y="12"/>
                  </a:moveTo>
                  <a:lnTo>
                    <a:pt x="7" y="12"/>
                  </a:lnTo>
                  <a:lnTo>
                    <a:pt x="10" y="10"/>
                  </a:lnTo>
                  <a:lnTo>
                    <a:pt x="11" y="9"/>
                  </a:lnTo>
                  <a:lnTo>
                    <a:pt x="12" y="7"/>
                  </a:lnTo>
                  <a:lnTo>
                    <a:pt x="15" y="5"/>
                  </a:lnTo>
                  <a:lnTo>
                    <a:pt x="5" y="0"/>
                  </a:lnTo>
                  <a:lnTo>
                    <a:pt x="4" y="1"/>
                  </a:lnTo>
                  <a:lnTo>
                    <a:pt x="2" y="3"/>
                  </a:lnTo>
                  <a:lnTo>
                    <a:pt x="0" y="5"/>
                  </a:lnTo>
                  <a:lnTo>
                    <a:pt x="0" y="9"/>
                  </a:lnTo>
                  <a:lnTo>
                    <a:pt x="4" y="12"/>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1" name="Freeform 288">
              <a:extLst>
                <a:ext uri="{FF2B5EF4-FFF2-40B4-BE49-F238E27FC236}">
                  <a16:creationId xmlns:a16="http://schemas.microsoft.com/office/drawing/2014/main" id="{D70E493E-5C4A-474F-9F51-62EC40711876}"/>
                </a:ext>
              </a:extLst>
            </p:cNvPr>
            <p:cNvSpPr>
              <a:spLocks noChangeArrowheads="1"/>
            </p:cNvSpPr>
            <p:nvPr/>
          </p:nvSpPr>
          <p:spPr bwMode="auto">
            <a:xfrm>
              <a:off x="2486" y="2758"/>
              <a:ext cx="915" cy="576"/>
            </a:xfrm>
            <a:custGeom>
              <a:avLst/>
              <a:gdLst>
                <a:gd name="T0" fmla="*/ 7 w 915"/>
                <a:gd name="T1" fmla="*/ 576 h 576"/>
                <a:gd name="T2" fmla="*/ 7 w 915"/>
                <a:gd name="T3" fmla="*/ 576 h 576"/>
                <a:gd name="T4" fmla="*/ 915 w 915"/>
                <a:gd name="T5" fmla="*/ 9 h 576"/>
                <a:gd name="T6" fmla="*/ 910 w 915"/>
                <a:gd name="T7" fmla="*/ 0 h 576"/>
                <a:gd name="T8" fmla="*/ 2 w 915"/>
                <a:gd name="T9" fmla="*/ 566 h 576"/>
                <a:gd name="T10" fmla="*/ 0 w 915"/>
                <a:gd name="T11" fmla="*/ 569 h 576"/>
                <a:gd name="T12" fmla="*/ 0 w 915"/>
                <a:gd name="T13" fmla="*/ 572 h 576"/>
                <a:gd name="T14" fmla="*/ 3 w 915"/>
                <a:gd name="T15" fmla="*/ 576 h 576"/>
                <a:gd name="T16" fmla="*/ 7 w 915"/>
                <a:gd name="T17"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576">
                  <a:moveTo>
                    <a:pt x="7" y="576"/>
                  </a:moveTo>
                  <a:lnTo>
                    <a:pt x="7" y="576"/>
                  </a:lnTo>
                  <a:lnTo>
                    <a:pt x="915" y="9"/>
                  </a:lnTo>
                  <a:lnTo>
                    <a:pt x="910" y="0"/>
                  </a:lnTo>
                  <a:lnTo>
                    <a:pt x="2" y="566"/>
                  </a:lnTo>
                  <a:lnTo>
                    <a:pt x="0" y="569"/>
                  </a:lnTo>
                  <a:lnTo>
                    <a:pt x="0" y="572"/>
                  </a:lnTo>
                  <a:lnTo>
                    <a:pt x="3" y="576"/>
                  </a:lnTo>
                  <a:lnTo>
                    <a:pt x="7" y="5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2" name="Freeform 289">
              <a:extLst>
                <a:ext uri="{FF2B5EF4-FFF2-40B4-BE49-F238E27FC236}">
                  <a16:creationId xmlns:a16="http://schemas.microsoft.com/office/drawing/2014/main" id="{C3346ACC-F195-41BC-9DBD-EC669F30C527}"/>
                </a:ext>
              </a:extLst>
            </p:cNvPr>
            <p:cNvSpPr>
              <a:spLocks noChangeArrowheads="1"/>
            </p:cNvSpPr>
            <p:nvPr/>
          </p:nvSpPr>
          <p:spPr bwMode="auto">
            <a:xfrm>
              <a:off x="2478" y="3324"/>
              <a:ext cx="15" cy="14"/>
            </a:xfrm>
            <a:custGeom>
              <a:avLst/>
              <a:gdLst>
                <a:gd name="T0" fmla="*/ 0 w 15"/>
                <a:gd name="T1" fmla="*/ 8 h 14"/>
                <a:gd name="T2" fmla="*/ 6 w 15"/>
                <a:gd name="T3" fmla="*/ 14 h 14"/>
                <a:gd name="T4" fmla="*/ 10 w 15"/>
                <a:gd name="T5" fmla="*/ 13 h 14"/>
                <a:gd name="T6" fmla="*/ 13 w 15"/>
                <a:gd name="T7" fmla="*/ 13 h 14"/>
                <a:gd name="T8" fmla="*/ 15 w 15"/>
                <a:gd name="T9" fmla="*/ 10 h 14"/>
                <a:gd name="T10" fmla="*/ 10 w 15"/>
                <a:gd name="T11" fmla="*/ 0 h 14"/>
                <a:gd name="T12" fmla="*/ 8 w 15"/>
                <a:gd name="T13" fmla="*/ 0 h 14"/>
                <a:gd name="T14" fmla="*/ 5 w 15"/>
                <a:gd name="T15" fmla="*/ 3 h 14"/>
                <a:gd name="T16" fmla="*/ 6 w 15"/>
                <a:gd name="T17" fmla="*/ 2 h 14"/>
                <a:gd name="T18" fmla="*/ 13 w 15"/>
                <a:gd name="T19" fmla="*/ 8 h 14"/>
                <a:gd name="T20" fmla="*/ 6 w 15"/>
                <a:gd name="T21" fmla="*/ 2 h 14"/>
                <a:gd name="T22" fmla="*/ 3 w 15"/>
                <a:gd name="T23" fmla="*/ 4 h 14"/>
                <a:gd name="T24" fmla="*/ 2 w 15"/>
                <a:gd name="T25" fmla="*/ 8 h 14"/>
                <a:gd name="T26" fmla="*/ 3 w 15"/>
                <a:gd name="T27" fmla="*/ 11 h 14"/>
                <a:gd name="T28" fmla="*/ 6 w 15"/>
                <a:gd name="T29" fmla="*/ 14 h 14"/>
                <a:gd name="T30" fmla="*/ 0 w 15"/>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4">
                  <a:moveTo>
                    <a:pt x="0" y="8"/>
                  </a:moveTo>
                  <a:lnTo>
                    <a:pt x="6" y="14"/>
                  </a:lnTo>
                  <a:lnTo>
                    <a:pt x="10" y="13"/>
                  </a:lnTo>
                  <a:lnTo>
                    <a:pt x="13" y="13"/>
                  </a:lnTo>
                  <a:lnTo>
                    <a:pt x="15" y="10"/>
                  </a:lnTo>
                  <a:lnTo>
                    <a:pt x="10" y="0"/>
                  </a:lnTo>
                  <a:lnTo>
                    <a:pt x="8" y="0"/>
                  </a:lnTo>
                  <a:lnTo>
                    <a:pt x="5" y="3"/>
                  </a:lnTo>
                  <a:lnTo>
                    <a:pt x="6" y="2"/>
                  </a:lnTo>
                  <a:lnTo>
                    <a:pt x="13" y="8"/>
                  </a:lnTo>
                  <a:lnTo>
                    <a:pt x="6" y="2"/>
                  </a:lnTo>
                  <a:lnTo>
                    <a:pt x="3" y="4"/>
                  </a:lnTo>
                  <a:lnTo>
                    <a:pt x="2" y="8"/>
                  </a:lnTo>
                  <a:lnTo>
                    <a:pt x="3" y="11"/>
                  </a:lnTo>
                  <a:lnTo>
                    <a:pt x="6" y="14"/>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3" name="Freeform 290">
              <a:extLst>
                <a:ext uri="{FF2B5EF4-FFF2-40B4-BE49-F238E27FC236}">
                  <a16:creationId xmlns:a16="http://schemas.microsoft.com/office/drawing/2014/main" id="{A1BCE0EB-C952-4A09-9723-E9168CE84D60}"/>
                </a:ext>
              </a:extLst>
            </p:cNvPr>
            <p:cNvSpPr>
              <a:spLocks noChangeArrowheads="1"/>
            </p:cNvSpPr>
            <p:nvPr/>
          </p:nvSpPr>
          <p:spPr bwMode="auto">
            <a:xfrm>
              <a:off x="2118" y="2702"/>
              <a:ext cx="366" cy="630"/>
            </a:xfrm>
            <a:custGeom>
              <a:avLst/>
              <a:gdLst>
                <a:gd name="T0" fmla="*/ 366 w 366"/>
                <a:gd name="T1" fmla="*/ 630 h 630"/>
                <a:gd name="T2" fmla="*/ 366 w 366"/>
                <a:gd name="T3" fmla="*/ 599 h 630"/>
                <a:gd name="T4" fmla="*/ 366 w 366"/>
                <a:gd name="T5" fmla="*/ 543 h 630"/>
                <a:gd name="T6" fmla="*/ 366 w 366"/>
                <a:gd name="T7" fmla="*/ 489 h 630"/>
                <a:gd name="T8" fmla="*/ 366 w 366"/>
                <a:gd name="T9" fmla="*/ 458 h 630"/>
                <a:gd name="T10" fmla="*/ 365 w 366"/>
                <a:gd name="T11" fmla="*/ 458 h 630"/>
                <a:gd name="T12" fmla="*/ 363 w 366"/>
                <a:gd name="T13" fmla="*/ 457 h 630"/>
                <a:gd name="T14" fmla="*/ 362 w 366"/>
                <a:gd name="T15" fmla="*/ 456 h 630"/>
                <a:gd name="T16" fmla="*/ 360 w 366"/>
                <a:gd name="T17" fmla="*/ 455 h 630"/>
                <a:gd name="T18" fmla="*/ 1 w 366"/>
                <a:gd name="T19" fmla="*/ 6 h 630"/>
                <a:gd name="T20" fmla="*/ 0 w 366"/>
                <a:gd name="T21" fmla="*/ 4 h 630"/>
                <a:gd name="T22" fmla="*/ 0 w 366"/>
                <a:gd name="T23" fmla="*/ 2 h 630"/>
                <a:gd name="T24" fmla="*/ 0 w 366"/>
                <a:gd name="T25" fmla="*/ 1 h 630"/>
                <a:gd name="T26" fmla="*/ 0 w 366"/>
                <a:gd name="T27" fmla="*/ 0 h 630"/>
                <a:gd name="T28" fmla="*/ 0 w 366"/>
                <a:gd name="T29" fmla="*/ 32 h 630"/>
                <a:gd name="T30" fmla="*/ 0 w 366"/>
                <a:gd name="T31" fmla="*/ 85 h 630"/>
                <a:gd name="T32" fmla="*/ 0 w 366"/>
                <a:gd name="T33" fmla="*/ 137 h 630"/>
                <a:gd name="T34" fmla="*/ 0 w 366"/>
                <a:gd name="T35" fmla="*/ 171 h 630"/>
                <a:gd name="T36" fmla="*/ 0 w 366"/>
                <a:gd name="T37" fmla="*/ 172 h 630"/>
                <a:gd name="T38" fmla="*/ 0 w 366"/>
                <a:gd name="T39" fmla="*/ 175 h 630"/>
                <a:gd name="T40" fmla="*/ 0 w 366"/>
                <a:gd name="T41" fmla="*/ 176 h 630"/>
                <a:gd name="T42" fmla="*/ 1 w 366"/>
                <a:gd name="T43" fmla="*/ 177 h 630"/>
                <a:gd name="T44" fmla="*/ 360 w 366"/>
                <a:gd name="T45" fmla="*/ 625 h 630"/>
                <a:gd name="T46" fmla="*/ 362 w 366"/>
                <a:gd name="T47" fmla="*/ 626 h 630"/>
                <a:gd name="T48" fmla="*/ 363 w 366"/>
                <a:gd name="T49" fmla="*/ 627 h 630"/>
                <a:gd name="T50" fmla="*/ 365 w 366"/>
                <a:gd name="T51" fmla="*/ 628 h 630"/>
                <a:gd name="T52" fmla="*/ 366 w 366"/>
                <a:gd name="T53" fmla="*/ 63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6" h="630">
                  <a:moveTo>
                    <a:pt x="366" y="630"/>
                  </a:moveTo>
                  <a:lnTo>
                    <a:pt x="366" y="599"/>
                  </a:lnTo>
                  <a:lnTo>
                    <a:pt x="366" y="543"/>
                  </a:lnTo>
                  <a:lnTo>
                    <a:pt x="366" y="489"/>
                  </a:lnTo>
                  <a:lnTo>
                    <a:pt x="366" y="458"/>
                  </a:lnTo>
                  <a:lnTo>
                    <a:pt x="365" y="458"/>
                  </a:lnTo>
                  <a:lnTo>
                    <a:pt x="363" y="457"/>
                  </a:lnTo>
                  <a:lnTo>
                    <a:pt x="362" y="456"/>
                  </a:lnTo>
                  <a:lnTo>
                    <a:pt x="360" y="455"/>
                  </a:lnTo>
                  <a:lnTo>
                    <a:pt x="1" y="6"/>
                  </a:lnTo>
                  <a:lnTo>
                    <a:pt x="0" y="4"/>
                  </a:lnTo>
                  <a:lnTo>
                    <a:pt x="0" y="2"/>
                  </a:lnTo>
                  <a:lnTo>
                    <a:pt x="0" y="1"/>
                  </a:lnTo>
                  <a:lnTo>
                    <a:pt x="0" y="0"/>
                  </a:lnTo>
                  <a:lnTo>
                    <a:pt x="0" y="32"/>
                  </a:lnTo>
                  <a:lnTo>
                    <a:pt x="0" y="85"/>
                  </a:lnTo>
                  <a:lnTo>
                    <a:pt x="0" y="137"/>
                  </a:lnTo>
                  <a:lnTo>
                    <a:pt x="0" y="171"/>
                  </a:lnTo>
                  <a:lnTo>
                    <a:pt x="0" y="172"/>
                  </a:lnTo>
                  <a:lnTo>
                    <a:pt x="0" y="175"/>
                  </a:lnTo>
                  <a:lnTo>
                    <a:pt x="0" y="176"/>
                  </a:lnTo>
                  <a:lnTo>
                    <a:pt x="1" y="177"/>
                  </a:lnTo>
                  <a:lnTo>
                    <a:pt x="360" y="625"/>
                  </a:lnTo>
                  <a:lnTo>
                    <a:pt x="362" y="626"/>
                  </a:lnTo>
                  <a:lnTo>
                    <a:pt x="363" y="627"/>
                  </a:lnTo>
                  <a:lnTo>
                    <a:pt x="365" y="628"/>
                  </a:lnTo>
                  <a:lnTo>
                    <a:pt x="366" y="630"/>
                  </a:lnTo>
                  <a:close/>
                </a:path>
              </a:pathLst>
            </a:custGeom>
            <a:solidFill>
              <a:srgbClr val="A87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4" name="Freeform 291">
              <a:extLst>
                <a:ext uri="{FF2B5EF4-FFF2-40B4-BE49-F238E27FC236}">
                  <a16:creationId xmlns:a16="http://schemas.microsoft.com/office/drawing/2014/main" id="{EA2697BF-B568-4919-B012-310564F54347}"/>
                </a:ext>
              </a:extLst>
            </p:cNvPr>
            <p:cNvSpPr>
              <a:spLocks noChangeArrowheads="1"/>
            </p:cNvSpPr>
            <p:nvPr/>
          </p:nvSpPr>
          <p:spPr bwMode="auto">
            <a:xfrm>
              <a:off x="2478" y="3154"/>
              <a:ext cx="13" cy="178"/>
            </a:xfrm>
            <a:custGeom>
              <a:avLst/>
              <a:gdLst>
                <a:gd name="T0" fmla="*/ 6 w 13"/>
                <a:gd name="T1" fmla="*/ 12 h 178"/>
                <a:gd name="T2" fmla="*/ 0 w 13"/>
                <a:gd name="T3" fmla="*/ 6 h 178"/>
                <a:gd name="T4" fmla="*/ 0 w 13"/>
                <a:gd name="T5" fmla="*/ 37 h 178"/>
                <a:gd name="T6" fmla="*/ 0 w 13"/>
                <a:gd name="T7" fmla="*/ 91 h 178"/>
                <a:gd name="T8" fmla="*/ 0 w 13"/>
                <a:gd name="T9" fmla="*/ 147 h 178"/>
                <a:gd name="T10" fmla="*/ 0 w 13"/>
                <a:gd name="T11" fmla="*/ 178 h 178"/>
                <a:gd name="T12" fmla="*/ 13 w 13"/>
                <a:gd name="T13" fmla="*/ 178 h 178"/>
                <a:gd name="T14" fmla="*/ 13 w 13"/>
                <a:gd name="T15" fmla="*/ 147 h 178"/>
                <a:gd name="T16" fmla="*/ 13 w 13"/>
                <a:gd name="T17" fmla="*/ 91 h 178"/>
                <a:gd name="T18" fmla="*/ 13 w 13"/>
                <a:gd name="T19" fmla="*/ 37 h 178"/>
                <a:gd name="T20" fmla="*/ 13 w 13"/>
                <a:gd name="T21" fmla="*/ 6 h 178"/>
                <a:gd name="T22" fmla="*/ 6 w 13"/>
                <a:gd name="T23" fmla="*/ 0 h 178"/>
                <a:gd name="T24" fmla="*/ 13 w 13"/>
                <a:gd name="T25" fmla="*/ 6 h 178"/>
                <a:gd name="T26" fmla="*/ 10 w 13"/>
                <a:gd name="T27" fmla="*/ 3 h 178"/>
                <a:gd name="T28" fmla="*/ 6 w 13"/>
                <a:gd name="T29" fmla="*/ 0 h 178"/>
                <a:gd name="T30" fmla="*/ 3 w 13"/>
                <a:gd name="T31" fmla="*/ 3 h 178"/>
                <a:gd name="T32" fmla="*/ 0 w 13"/>
                <a:gd name="T33" fmla="*/ 6 h 178"/>
                <a:gd name="T34" fmla="*/ 6 w 13"/>
                <a:gd name="T35" fmla="*/ 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78">
                  <a:moveTo>
                    <a:pt x="6" y="12"/>
                  </a:moveTo>
                  <a:lnTo>
                    <a:pt x="0" y="6"/>
                  </a:lnTo>
                  <a:lnTo>
                    <a:pt x="0" y="37"/>
                  </a:lnTo>
                  <a:lnTo>
                    <a:pt x="0" y="91"/>
                  </a:lnTo>
                  <a:lnTo>
                    <a:pt x="0" y="147"/>
                  </a:lnTo>
                  <a:lnTo>
                    <a:pt x="0" y="178"/>
                  </a:lnTo>
                  <a:lnTo>
                    <a:pt x="13" y="178"/>
                  </a:lnTo>
                  <a:lnTo>
                    <a:pt x="13" y="147"/>
                  </a:lnTo>
                  <a:lnTo>
                    <a:pt x="13" y="91"/>
                  </a:lnTo>
                  <a:lnTo>
                    <a:pt x="13" y="37"/>
                  </a:lnTo>
                  <a:lnTo>
                    <a:pt x="13" y="6"/>
                  </a:lnTo>
                  <a:lnTo>
                    <a:pt x="6" y="0"/>
                  </a:lnTo>
                  <a:lnTo>
                    <a:pt x="13" y="6"/>
                  </a:lnTo>
                  <a:lnTo>
                    <a:pt x="10" y="3"/>
                  </a:lnTo>
                  <a:lnTo>
                    <a:pt x="6" y="0"/>
                  </a:lnTo>
                  <a:lnTo>
                    <a:pt x="3" y="3"/>
                  </a:lnTo>
                  <a:lnTo>
                    <a:pt x="0" y="6"/>
                  </a:lnTo>
                  <a:lnTo>
                    <a:pt x="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5" name="Freeform 292">
              <a:extLst>
                <a:ext uri="{FF2B5EF4-FFF2-40B4-BE49-F238E27FC236}">
                  <a16:creationId xmlns:a16="http://schemas.microsoft.com/office/drawing/2014/main" id="{34CE21A6-37AE-4415-A0C4-DC2974893C5F}"/>
                </a:ext>
              </a:extLst>
            </p:cNvPr>
            <p:cNvSpPr>
              <a:spLocks noChangeArrowheads="1"/>
            </p:cNvSpPr>
            <p:nvPr/>
          </p:nvSpPr>
          <p:spPr bwMode="auto">
            <a:xfrm>
              <a:off x="2474" y="3152"/>
              <a:ext cx="10" cy="14"/>
            </a:xfrm>
            <a:custGeom>
              <a:avLst/>
              <a:gdLst>
                <a:gd name="T0" fmla="*/ 0 w 10"/>
                <a:gd name="T1" fmla="*/ 8 h 14"/>
                <a:gd name="T2" fmla="*/ 1 w 10"/>
                <a:gd name="T3" fmla="*/ 8 h 14"/>
                <a:gd name="T4" fmla="*/ 2 w 10"/>
                <a:gd name="T5" fmla="*/ 9 h 14"/>
                <a:gd name="T6" fmla="*/ 3 w 10"/>
                <a:gd name="T7" fmla="*/ 12 h 14"/>
                <a:gd name="T8" fmla="*/ 8 w 10"/>
                <a:gd name="T9" fmla="*/ 14 h 14"/>
                <a:gd name="T10" fmla="*/ 10 w 10"/>
                <a:gd name="T11" fmla="*/ 14 h 14"/>
                <a:gd name="T12" fmla="*/ 10 w 10"/>
                <a:gd name="T13" fmla="*/ 2 h 14"/>
                <a:gd name="T14" fmla="*/ 9 w 10"/>
                <a:gd name="T15" fmla="*/ 2 h 14"/>
                <a:gd name="T16" fmla="*/ 8 w 10"/>
                <a:gd name="T17" fmla="*/ 1 h 14"/>
                <a:gd name="T18" fmla="*/ 9 w 10"/>
                <a:gd name="T19" fmla="*/ 1 h 14"/>
                <a:gd name="T20" fmla="*/ 8 w 10"/>
                <a:gd name="T21" fmla="*/ 1 h 14"/>
                <a:gd name="T22" fmla="*/ 4 w 10"/>
                <a:gd name="T23" fmla="*/ 0 h 14"/>
                <a:gd name="T24" fmla="*/ 1 w 10"/>
                <a:gd name="T25" fmla="*/ 1 h 14"/>
                <a:gd name="T26" fmla="*/ 0 w 10"/>
                <a:gd name="T27" fmla="*/ 5 h 14"/>
                <a:gd name="T28" fmla="*/ 1 w 10"/>
                <a:gd name="T29" fmla="*/ 8 h 14"/>
                <a:gd name="T30" fmla="*/ 0 w 10"/>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4">
                  <a:moveTo>
                    <a:pt x="0" y="8"/>
                  </a:moveTo>
                  <a:lnTo>
                    <a:pt x="1" y="8"/>
                  </a:lnTo>
                  <a:lnTo>
                    <a:pt x="2" y="9"/>
                  </a:lnTo>
                  <a:lnTo>
                    <a:pt x="3" y="12"/>
                  </a:lnTo>
                  <a:lnTo>
                    <a:pt x="8" y="14"/>
                  </a:lnTo>
                  <a:lnTo>
                    <a:pt x="10" y="14"/>
                  </a:lnTo>
                  <a:lnTo>
                    <a:pt x="10" y="2"/>
                  </a:lnTo>
                  <a:lnTo>
                    <a:pt x="9" y="2"/>
                  </a:lnTo>
                  <a:lnTo>
                    <a:pt x="8" y="1"/>
                  </a:lnTo>
                  <a:lnTo>
                    <a:pt x="9" y="1"/>
                  </a:lnTo>
                  <a:lnTo>
                    <a:pt x="8" y="1"/>
                  </a:lnTo>
                  <a:lnTo>
                    <a:pt x="4" y="0"/>
                  </a:lnTo>
                  <a:lnTo>
                    <a:pt x="1" y="1"/>
                  </a:lnTo>
                  <a:lnTo>
                    <a:pt x="0" y="5"/>
                  </a:lnTo>
                  <a:lnTo>
                    <a:pt x="1"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6" name="Freeform 293">
              <a:extLst>
                <a:ext uri="{FF2B5EF4-FFF2-40B4-BE49-F238E27FC236}">
                  <a16:creationId xmlns:a16="http://schemas.microsoft.com/office/drawing/2014/main" id="{78FD46A1-C914-460F-8747-6CCCC871904C}"/>
                </a:ext>
              </a:extLst>
            </p:cNvPr>
            <p:cNvSpPr>
              <a:spLocks noChangeArrowheads="1"/>
            </p:cNvSpPr>
            <p:nvPr/>
          </p:nvSpPr>
          <p:spPr bwMode="auto">
            <a:xfrm>
              <a:off x="2113" y="2702"/>
              <a:ext cx="370" cy="458"/>
            </a:xfrm>
            <a:custGeom>
              <a:avLst/>
              <a:gdLst>
                <a:gd name="T0" fmla="*/ 1 w 370"/>
                <a:gd name="T1" fmla="*/ 8 h 458"/>
                <a:gd name="T2" fmla="*/ 1 w 370"/>
                <a:gd name="T3" fmla="*/ 9 h 458"/>
                <a:gd name="T4" fmla="*/ 361 w 370"/>
                <a:gd name="T5" fmla="*/ 458 h 458"/>
                <a:gd name="T6" fmla="*/ 370 w 370"/>
                <a:gd name="T7" fmla="*/ 451 h 458"/>
                <a:gd name="T8" fmla="*/ 11 w 370"/>
                <a:gd name="T9" fmla="*/ 2 h 458"/>
                <a:gd name="T10" fmla="*/ 11 w 370"/>
                <a:gd name="T11" fmla="*/ 3 h 458"/>
                <a:gd name="T12" fmla="*/ 11 w 370"/>
                <a:gd name="T13" fmla="*/ 2 h 458"/>
                <a:gd name="T14" fmla="*/ 7 w 370"/>
                <a:gd name="T15" fmla="*/ 0 h 458"/>
                <a:gd name="T16" fmla="*/ 3 w 370"/>
                <a:gd name="T17" fmla="*/ 1 h 458"/>
                <a:gd name="T18" fmla="*/ 0 w 370"/>
                <a:gd name="T19" fmla="*/ 4 h 458"/>
                <a:gd name="T20" fmla="*/ 1 w 370"/>
                <a:gd name="T21" fmla="*/ 9 h 458"/>
                <a:gd name="T22" fmla="*/ 1 w 370"/>
                <a:gd name="T23" fmla="*/ 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0" h="458">
                  <a:moveTo>
                    <a:pt x="1" y="8"/>
                  </a:moveTo>
                  <a:lnTo>
                    <a:pt x="1" y="9"/>
                  </a:lnTo>
                  <a:lnTo>
                    <a:pt x="361" y="458"/>
                  </a:lnTo>
                  <a:lnTo>
                    <a:pt x="370" y="451"/>
                  </a:lnTo>
                  <a:lnTo>
                    <a:pt x="11" y="2"/>
                  </a:lnTo>
                  <a:lnTo>
                    <a:pt x="11" y="3"/>
                  </a:lnTo>
                  <a:lnTo>
                    <a:pt x="11" y="2"/>
                  </a:lnTo>
                  <a:lnTo>
                    <a:pt x="7" y="0"/>
                  </a:lnTo>
                  <a:lnTo>
                    <a:pt x="3" y="1"/>
                  </a:lnTo>
                  <a:lnTo>
                    <a:pt x="0" y="4"/>
                  </a:lnTo>
                  <a:lnTo>
                    <a:pt x="1" y="9"/>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7" name="Freeform 294">
              <a:extLst>
                <a:ext uri="{FF2B5EF4-FFF2-40B4-BE49-F238E27FC236}">
                  <a16:creationId xmlns:a16="http://schemas.microsoft.com/office/drawing/2014/main" id="{76A22905-7125-4A0E-B83B-58170AF149C2}"/>
                </a:ext>
              </a:extLst>
            </p:cNvPr>
            <p:cNvSpPr>
              <a:spLocks noChangeArrowheads="1"/>
            </p:cNvSpPr>
            <p:nvPr/>
          </p:nvSpPr>
          <p:spPr bwMode="auto">
            <a:xfrm>
              <a:off x="2112" y="2695"/>
              <a:ext cx="12" cy="15"/>
            </a:xfrm>
            <a:custGeom>
              <a:avLst/>
              <a:gdLst>
                <a:gd name="T0" fmla="*/ 12 w 12"/>
                <a:gd name="T1" fmla="*/ 7 h 15"/>
                <a:gd name="T2" fmla="*/ 0 w 12"/>
                <a:gd name="T3" fmla="*/ 7 h 15"/>
                <a:gd name="T4" fmla="*/ 0 w 12"/>
                <a:gd name="T5" fmla="*/ 8 h 15"/>
                <a:gd name="T6" fmla="*/ 0 w 12"/>
                <a:gd name="T7" fmla="*/ 9 h 15"/>
                <a:gd name="T8" fmla="*/ 0 w 12"/>
                <a:gd name="T9" fmla="*/ 13 h 15"/>
                <a:gd name="T10" fmla="*/ 2 w 12"/>
                <a:gd name="T11" fmla="*/ 15 h 15"/>
                <a:gd name="T12" fmla="*/ 12 w 12"/>
                <a:gd name="T13" fmla="*/ 10 h 15"/>
                <a:gd name="T14" fmla="*/ 12 w 12"/>
                <a:gd name="T15" fmla="*/ 9 h 15"/>
                <a:gd name="T16" fmla="*/ 12 w 12"/>
                <a:gd name="T17" fmla="*/ 8 h 15"/>
                <a:gd name="T18" fmla="*/ 12 w 12"/>
                <a:gd name="T19" fmla="*/ 7 h 15"/>
                <a:gd name="T20" fmla="*/ 0 w 12"/>
                <a:gd name="T21" fmla="*/ 7 h 15"/>
                <a:gd name="T22" fmla="*/ 12 w 12"/>
                <a:gd name="T23" fmla="*/ 7 h 15"/>
                <a:gd name="T24" fmla="*/ 10 w 12"/>
                <a:gd name="T25" fmla="*/ 3 h 15"/>
                <a:gd name="T26" fmla="*/ 6 w 12"/>
                <a:gd name="T27" fmla="*/ 0 h 15"/>
                <a:gd name="T28" fmla="*/ 2 w 12"/>
                <a:gd name="T29" fmla="*/ 3 h 15"/>
                <a:gd name="T30" fmla="*/ 0 w 12"/>
                <a:gd name="T31" fmla="*/ 7 h 15"/>
                <a:gd name="T32" fmla="*/ 12 w 12"/>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12" y="7"/>
                  </a:moveTo>
                  <a:lnTo>
                    <a:pt x="0" y="7"/>
                  </a:lnTo>
                  <a:lnTo>
                    <a:pt x="0" y="8"/>
                  </a:lnTo>
                  <a:lnTo>
                    <a:pt x="0" y="9"/>
                  </a:lnTo>
                  <a:lnTo>
                    <a:pt x="0" y="13"/>
                  </a:lnTo>
                  <a:lnTo>
                    <a:pt x="2" y="15"/>
                  </a:lnTo>
                  <a:lnTo>
                    <a:pt x="12" y="10"/>
                  </a:lnTo>
                  <a:lnTo>
                    <a:pt x="12" y="9"/>
                  </a:lnTo>
                  <a:lnTo>
                    <a:pt x="12" y="8"/>
                  </a:lnTo>
                  <a:lnTo>
                    <a:pt x="12" y="7"/>
                  </a:lnTo>
                  <a:lnTo>
                    <a:pt x="0" y="7"/>
                  </a:lnTo>
                  <a:lnTo>
                    <a:pt x="12" y="7"/>
                  </a:lnTo>
                  <a:lnTo>
                    <a:pt x="10" y="3"/>
                  </a:lnTo>
                  <a:lnTo>
                    <a:pt x="6" y="0"/>
                  </a:lnTo>
                  <a:lnTo>
                    <a:pt x="2" y="3"/>
                  </a:lnTo>
                  <a:lnTo>
                    <a:pt x="0" y="7"/>
                  </a:lnTo>
                  <a:lnTo>
                    <a:pt x="1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8" name="Freeform 295">
              <a:extLst>
                <a:ext uri="{FF2B5EF4-FFF2-40B4-BE49-F238E27FC236}">
                  <a16:creationId xmlns:a16="http://schemas.microsoft.com/office/drawing/2014/main" id="{E3604DF7-F396-4937-AD50-FE525C7D72C3}"/>
                </a:ext>
              </a:extLst>
            </p:cNvPr>
            <p:cNvSpPr>
              <a:spLocks noChangeArrowheads="1"/>
            </p:cNvSpPr>
            <p:nvPr/>
          </p:nvSpPr>
          <p:spPr bwMode="auto">
            <a:xfrm>
              <a:off x="2112" y="2702"/>
              <a:ext cx="12" cy="176"/>
            </a:xfrm>
            <a:custGeom>
              <a:avLst/>
              <a:gdLst>
                <a:gd name="T0" fmla="*/ 12 w 12"/>
                <a:gd name="T1" fmla="*/ 171 h 176"/>
                <a:gd name="T2" fmla="*/ 12 w 12"/>
                <a:gd name="T3" fmla="*/ 171 h 176"/>
                <a:gd name="T4" fmla="*/ 12 w 12"/>
                <a:gd name="T5" fmla="*/ 137 h 176"/>
                <a:gd name="T6" fmla="*/ 12 w 12"/>
                <a:gd name="T7" fmla="*/ 85 h 176"/>
                <a:gd name="T8" fmla="*/ 12 w 12"/>
                <a:gd name="T9" fmla="*/ 32 h 176"/>
                <a:gd name="T10" fmla="*/ 12 w 12"/>
                <a:gd name="T11" fmla="*/ 0 h 176"/>
                <a:gd name="T12" fmla="*/ 0 w 12"/>
                <a:gd name="T13" fmla="*/ 0 h 176"/>
                <a:gd name="T14" fmla="*/ 0 w 12"/>
                <a:gd name="T15" fmla="*/ 32 h 176"/>
                <a:gd name="T16" fmla="*/ 0 w 12"/>
                <a:gd name="T17" fmla="*/ 85 h 176"/>
                <a:gd name="T18" fmla="*/ 0 w 12"/>
                <a:gd name="T19" fmla="*/ 137 h 176"/>
                <a:gd name="T20" fmla="*/ 0 w 12"/>
                <a:gd name="T21" fmla="*/ 171 h 176"/>
                <a:gd name="T22" fmla="*/ 2 w 12"/>
                <a:gd name="T23" fmla="*/ 175 h 176"/>
                <a:gd name="T24" fmla="*/ 6 w 12"/>
                <a:gd name="T25" fmla="*/ 176 h 176"/>
                <a:gd name="T26" fmla="*/ 10 w 12"/>
                <a:gd name="T27" fmla="*/ 175 h 176"/>
                <a:gd name="T28" fmla="*/ 12 w 12"/>
                <a:gd name="T29" fmla="*/ 17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76">
                  <a:moveTo>
                    <a:pt x="12" y="171"/>
                  </a:moveTo>
                  <a:lnTo>
                    <a:pt x="12" y="171"/>
                  </a:lnTo>
                  <a:lnTo>
                    <a:pt x="12" y="137"/>
                  </a:lnTo>
                  <a:lnTo>
                    <a:pt x="12" y="85"/>
                  </a:lnTo>
                  <a:lnTo>
                    <a:pt x="12" y="32"/>
                  </a:lnTo>
                  <a:lnTo>
                    <a:pt x="12" y="0"/>
                  </a:lnTo>
                  <a:lnTo>
                    <a:pt x="0" y="0"/>
                  </a:lnTo>
                  <a:lnTo>
                    <a:pt x="0" y="32"/>
                  </a:lnTo>
                  <a:lnTo>
                    <a:pt x="0" y="85"/>
                  </a:lnTo>
                  <a:lnTo>
                    <a:pt x="0" y="137"/>
                  </a:lnTo>
                  <a:lnTo>
                    <a:pt x="0" y="171"/>
                  </a:lnTo>
                  <a:lnTo>
                    <a:pt x="2" y="175"/>
                  </a:lnTo>
                  <a:lnTo>
                    <a:pt x="6" y="176"/>
                  </a:lnTo>
                  <a:lnTo>
                    <a:pt x="10" y="175"/>
                  </a:lnTo>
                  <a:lnTo>
                    <a:pt x="12"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79" name="Freeform 296">
              <a:extLst>
                <a:ext uri="{FF2B5EF4-FFF2-40B4-BE49-F238E27FC236}">
                  <a16:creationId xmlns:a16="http://schemas.microsoft.com/office/drawing/2014/main" id="{99A61775-EECF-4209-8762-7E6E535A6D20}"/>
                </a:ext>
              </a:extLst>
            </p:cNvPr>
            <p:cNvSpPr>
              <a:spLocks noChangeArrowheads="1"/>
            </p:cNvSpPr>
            <p:nvPr/>
          </p:nvSpPr>
          <p:spPr bwMode="auto">
            <a:xfrm>
              <a:off x="2112" y="2873"/>
              <a:ext cx="12" cy="11"/>
            </a:xfrm>
            <a:custGeom>
              <a:avLst/>
              <a:gdLst>
                <a:gd name="T0" fmla="*/ 12 w 12"/>
                <a:gd name="T1" fmla="*/ 3 h 11"/>
                <a:gd name="T2" fmla="*/ 11 w 12"/>
                <a:gd name="T3" fmla="*/ 3 h 11"/>
                <a:gd name="T4" fmla="*/ 12 w 12"/>
                <a:gd name="T5" fmla="*/ 4 h 11"/>
                <a:gd name="T6" fmla="*/ 12 w 12"/>
                <a:gd name="T7" fmla="*/ 1 h 11"/>
                <a:gd name="T8" fmla="*/ 12 w 12"/>
                <a:gd name="T9" fmla="*/ 0 h 11"/>
                <a:gd name="T10" fmla="*/ 0 w 12"/>
                <a:gd name="T11" fmla="*/ 0 h 11"/>
                <a:gd name="T12" fmla="*/ 0 w 12"/>
                <a:gd name="T13" fmla="*/ 1 h 11"/>
                <a:gd name="T14" fmla="*/ 0 w 12"/>
                <a:gd name="T15" fmla="*/ 4 h 11"/>
                <a:gd name="T16" fmla="*/ 1 w 12"/>
                <a:gd name="T17" fmla="*/ 7 h 11"/>
                <a:gd name="T18" fmla="*/ 4 w 12"/>
                <a:gd name="T19" fmla="*/ 10 h 11"/>
                <a:gd name="T20" fmla="*/ 2 w 12"/>
                <a:gd name="T21" fmla="*/ 10 h 11"/>
                <a:gd name="T22" fmla="*/ 4 w 12"/>
                <a:gd name="T23" fmla="*/ 10 h 11"/>
                <a:gd name="T24" fmla="*/ 7 w 12"/>
                <a:gd name="T25" fmla="*/ 11 h 11"/>
                <a:gd name="T26" fmla="*/ 11 w 12"/>
                <a:gd name="T27" fmla="*/ 10 h 11"/>
                <a:gd name="T28" fmla="*/ 12 w 12"/>
                <a:gd name="T29" fmla="*/ 6 h 11"/>
                <a:gd name="T30" fmla="*/ 11 w 12"/>
                <a:gd name="T31" fmla="*/ 3 h 11"/>
                <a:gd name="T32" fmla="*/ 12 w 12"/>
                <a:gd name="T33"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1">
                  <a:moveTo>
                    <a:pt x="12" y="3"/>
                  </a:moveTo>
                  <a:lnTo>
                    <a:pt x="11" y="3"/>
                  </a:lnTo>
                  <a:lnTo>
                    <a:pt x="12" y="4"/>
                  </a:lnTo>
                  <a:lnTo>
                    <a:pt x="12" y="1"/>
                  </a:lnTo>
                  <a:lnTo>
                    <a:pt x="12" y="0"/>
                  </a:lnTo>
                  <a:lnTo>
                    <a:pt x="0" y="0"/>
                  </a:lnTo>
                  <a:lnTo>
                    <a:pt x="0" y="1"/>
                  </a:lnTo>
                  <a:lnTo>
                    <a:pt x="0" y="4"/>
                  </a:lnTo>
                  <a:lnTo>
                    <a:pt x="1" y="7"/>
                  </a:lnTo>
                  <a:lnTo>
                    <a:pt x="4" y="10"/>
                  </a:lnTo>
                  <a:lnTo>
                    <a:pt x="2" y="10"/>
                  </a:lnTo>
                  <a:lnTo>
                    <a:pt x="4" y="10"/>
                  </a:lnTo>
                  <a:lnTo>
                    <a:pt x="7" y="11"/>
                  </a:lnTo>
                  <a:lnTo>
                    <a:pt x="11" y="10"/>
                  </a:lnTo>
                  <a:lnTo>
                    <a:pt x="12" y="6"/>
                  </a:lnTo>
                  <a:lnTo>
                    <a:pt x="11" y="3"/>
                  </a:lnTo>
                  <a:lnTo>
                    <a:pt x="1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0" name="Freeform 297">
              <a:extLst>
                <a:ext uri="{FF2B5EF4-FFF2-40B4-BE49-F238E27FC236}">
                  <a16:creationId xmlns:a16="http://schemas.microsoft.com/office/drawing/2014/main" id="{A474AE8F-B9F2-4872-8A5D-9A2C53111BEF}"/>
                </a:ext>
              </a:extLst>
            </p:cNvPr>
            <p:cNvSpPr>
              <a:spLocks noChangeArrowheads="1"/>
            </p:cNvSpPr>
            <p:nvPr/>
          </p:nvSpPr>
          <p:spPr bwMode="auto">
            <a:xfrm>
              <a:off x="2114" y="2876"/>
              <a:ext cx="370" cy="457"/>
            </a:xfrm>
            <a:custGeom>
              <a:avLst/>
              <a:gdLst>
                <a:gd name="T0" fmla="*/ 369 w 370"/>
                <a:gd name="T1" fmla="*/ 448 h 457"/>
                <a:gd name="T2" fmla="*/ 369 w 370"/>
                <a:gd name="T3" fmla="*/ 447 h 457"/>
                <a:gd name="T4" fmla="*/ 10 w 370"/>
                <a:gd name="T5" fmla="*/ 0 h 457"/>
                <a:gd name="T6" fmla="*/ 0 w 370"/>
                <a:gd name="T7" fmla="*/ 7 h 457"/>
                <a:gd name="T8" fmla="*/ 360 w 370"/>
                <a:gd name="T9" fmla="*/ 454 h 457"/>
                <a:gd name="T10" fmla="*/ 360 w 370"/>
                <a:gd name="T11" fmla="*/ 453 h 457"/>
                <a:gd name="T12" fmla="*/ 360 w 370"/>
                <a:gd name="T13" fmla="*/ 454 h 457"/>
                <a:gd name="T14" fmla="*/ 364 w 370"/>
                <a:gd name="T15" fmla="*/ 457 h 457"/>
                <a:gd name="T16" fmla="*/ 368 w 370"/>
                <a:gd name="T17" fmla="*/ 456 h 457"/>
                <a:gd name="T18" fmla="*/ 370 w 370"/>
                <a:gd name="T19" fmla="*/ 452 h 457"/>
                <a:gd name="T20" fmla="*/ 369 w 370"/>
                <a:gd name="T21" fmla="*/ 447 h 457"/>
                <a:gd name="T22" fmla="*/ 369 w 370"/>
                <a:gd name="T23" fmla="*/ 4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0" h="457">
                  <a:moveTo>
                    <a:pt x="369" y="448"/>
                  </a:moveTo>
                  <a:lnTo>
                    <a:pt x="369" y="447"/>
                  </a:lnTo>
                  <a:lnTo>
                    <a:pt x="10" y="0"/>
                  </a:lnTo>
                  <a:lnTo>
                    <a:pt x="0" y="7"/>
                  </a:lnTo>
                  <a:lnTo>
                    <a:pt x="360" y="454"/>
                  </a:lnTo>
                  <a:lnTo>
                    <a:pt x="360" y="453"/>
                  </a:lnTo>
                  <a:lnTo>
                    <a:pt x="360" y="454"/>
                  </a:lnTo>
                  <a:lnTo>
                    <a:pt x="364" y="457"/>
                  </a:lnTo>
                  <a:lnTo>
                    <a:pt x="368" y="456"/>
                  </a:lnTo>
                  <a:lnTo>
                    <a:pt x="370" y="452"/>
                  </a:lnTo>
                  <a:lnTo>
                    <a:pt x="369" y="447"/>
                  </a:lnTo>
                  <a:lnTo>
                    <a:pt x="369" y="4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1" name="Freeform 298">
              <a:extLst>
                <a:ext uri="{FF2B5EF4-FFF2-40B4-BE49-F238E27FC236}">
                  <a16:creationId xmlns:a16="http://schemas.microsoft.com/office/drawing/2014/main" id="{3EC71198-0044-4ECE-BE61-81B46C426C00}"/>
                </a:ext>
              </a:extLst>
            </p:cNvPr>
            <p:cNvSpPr>
              <a:spLocks noChangeArrowheads="1"/>
            </p:cNvSpPr>
            <p:nvPr/>
          </p:nvSpPr>
          <p:spPr bwMode="auto">
            <a:xfrm>
              <a:off x="2474" y="3324"/>
              <a:ext cx="17" cy="13"/>
            </a:xfrm>
            <a:custGeom>
              <a:avLst/>
              <a:gdLst>
                <a:gd name="T0" fmla="*/ 4 w 17"/>
                <a:gd name="T1" fmla="*/ 8 h 13"/>
                <a:gd name="T2" fmla="*/ 13 w 17"/>
                <a:gd name="T3" fmla="*/ 3 h 13"/>
                <a:gd name="T4" fmla="*/ 13 w 17"/>
                <a:gd name="T5" fmla="*/ 2 h 13"/>
                <a:gd name="T6" fmla="*/ 10 w 17"/>
                <a:gd name="T7" fmla="*/ 0 h 13"/>
                <a:gd name="T8" fmla="*/ 9 w 17"/>
                <a:gd name="T9" fmla="*/ 0 h 13"/>
                <a:gd name="T10" fmla="*/ 0 w 17"/>
                <a:gd name="T11" fmla="*/ 5 h 13"/>
                <a:gd name="T12" fmla="*/ 2 w 17"/>
                <a:gd name="T13" fmla="*/ 8 h 13"/>
                <a:gd name="T14" fmla="*/ 3 w 17"/>
                <a:gd name="T15" fmla="*/ 10 h 13"/>
                <a:gd name="T16" fmla="*/ 6 w 17"/>
                <a:gd name="T17" fmla="*/ 11 h 13"/>
                <a:gd name="T18" fmla="*/ 8 w 17"/>
                <a:gd name="T19" fmla="*/ 13 h 13"/>
                <a:gd name="T20" fmla="*/ 17 w 17"/>
                <a:gd name="T21" fmla="*/ 8 h 13"/>
                <a:gd name="T22" fmla="*/ 8 w 17"/>
                <a:gd name="T23" fmla="*/ 13 h 13"/>
                <a:gd name="T24" fmla="*/ 12 w 17"/>
                <a:gd name="T25" fmla="*/ 13 h 13"/>
                <a:gd name="T26" fmla="*/ 15 w 17"/>
                <a:gd name="T27" fmla="*/ 9 h 13"/>
                <a:gd name="T28" fmla="*/ 15 w 17"/>
                <a:gd name="T29" fmla="*/ 5 h 13"/>
                <a:gd name="T30" fmla="*/ 13 w 17"/>
                <a:gd name="T31" fmla="*/ 3 h 13"/>
                <a:gd name="T32" fmla="*/ 4 w 17"/>
                <a:gd name="T33"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3">
                  <a:moveTo>
                    <a:pt x="4" y="8"/>
                  </a:moveTo>
                  <a:lnTo>
                    <a:pt x="13" y="3"/>
                  </a:lnTo>
                  <a:lnTo>
                    <a:pt x="13" y="2"/>
                  </a:lnTo>
                  <a:lnTo>
                    <a:pt x="10" y="0"/>
                  </a:lnTo>
                  <a:lnTo>
                    <a:pt x="9" y="0"/>
                  </a:lnTo>
                  <a:lnTo>
                    <a:pt x="0" y="5"/>
                  </a:lnTo>
                  <a:lnTo>
                    <a:pt x="2" y="8"/>
                  </a:lnTo>
                  <a:lnTo>
                    <a:pt x="3" y="10"/>
                  </a:lnTo>
                  <a:lnTo>
                    <a:pt x="6" y="11"/>
                  </a:lnTo>
                  <a:lnTo>
                    <a:pt x="8" y="13"/>
                  </a:lnTo>
                  <a:lnTo>
                    <a:pt x="17" y="8"/>
                  </a:lnTo>
                  <a:lnTo>
                    <a:pt x="8" y="13"/>
                  </a:lnTo>
                  <a:lnTo>
                    <a:pt x="12" y="13"/>
                  </a:lnTo>
                  <a:lnTo>
                    <a:pt x="15" y="9"/>
                  </a:lnTo>
                  <a:lnTo>
                    <a:pt x="15" y="5"/>
                  </a:lnTo>
                  <a:lnTo>
                    <a:pt x="13" y="3"/>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2" name="Freeform 299">
              <a:extLst>
                <a:ext uri="{FF2B5EF4-FFF2-40B4-BE49-F238E27FC236}">
                  <a16:creationId xmlns:a16="http://schemas.microsoft.com/office/drawing/2014/main" id="{F868620D-083F-4076-BFE5-6B53D68C8F18}"/>
                </a:ext>
              </a:extLst>
            </p:cNvPr>
            <p:cNvSpPr>
              <a:spLocks noChangeArrowheads="1"/>
            </p:cNvSpPr>
            <p:nvPr/>
          </p:nvSpPr>
          <p:spPr bwMode="auto">
            <a:xfrm>
              <a:off x="2114" y="2778"/>
              <a:ext cx="9" cy="9"/>
            </a:xfrm>
            <a:custGeom>
              <a:avLst/>
              <a:gdLst>
                <a:gd name="T0" fmla="*/ 8 w 9"/>
                <a:gd name="T1" fmla="*/ 9 h 9"/>
                <a:gd name="T2" fmla="*/ 9 w 9"/>
                <a:gd name="T3" fmla="*/ 5 h 9"/>
                <a:gd name="T4" fmla="*/ 8 w 9"/>
                <a:gd name="T5" fmla="*/ 1 h 9"/>
                <a:gd name="T6" fmla="*/ 4 w 9"/>
                <a:gd name="T7" fmla="*/ 0 h 9"/>
                <a:gd name="T8" fmla="*/ 0 w 9"/>
                <a:gd name="T9" fmla="*/ 1 h 9"/>
                <a:gd name="T10" fmla="*/ 8 w 9"/>
                <a:gd name="T11" fmla="*/ 9 h 9"/>
              </a:gdLst>
              <a:ahLst/>
              <a:cxnLst>
                <a:cxn ang="0">
                  <a:pos x="T0" y="T1"/>
                </a:cxn>
                <a:cxn ang="0">
                  <a:pos x="T2" y="T3"/>
                </a:cxn>
                <a:cxn ang="0">
                  <a:pos x="T4" y="T5"/>
                </a:cxn>
                <a:cxn ang="0">
                  <a:pos x="T6" y="T7"/>
                </a:cxn>
                <a:cxn ang="0">
                  <a:pos x="T8" y="T9"/>
                </a:cxn>
                <a:cxn ang="0">
                  <a:pos x="T10" y="T11"/>
                </a:cxn>
              </a:cxnLst>
              <a:rect l="0" t="0" r="r" b="b"/>
              <a:pathLst>
                <a:path w="9" h="9">
                  <a:moveTo>
                    <a:pt x="8" y="9"/>
                  </a:moveTo>
                  <a:lnTo>
                    <a:pt x="9" y="5"/>
                  </a:lnTo>
                  <a:lnTo>
                    <a:pt x="8" y="1"/>
                  </a:lnTo>
                  <a:lnTo>
                    <a:pt x="4" y="0"/>
                  </a:lnTo>
                  <a:lnTo>
                    <a:pt x="0" y="1"/>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3" name="Freeform 300">
              <a:extLst>
                <a:ext uri="{FF2B5EF4-FFF2-40B4-BE49-F238E27FC236}">
                  <a16:creationId xmlns:a16="http://schemas.microsoft.com/office/drawing/2014/main" id="{CB81B62C-8B04-4810-9833-497FE7381B3D}"/>
                </a:ext>
              </a:extLst>
            </p:cNvPr>
            <p:cNvSpPr>
              <a:spLocks noChangeArrowheads="1"/>
            </p:cNvSpPr>
            <p:nvPr/>
          </p:nvSpPr>
          <p:spPr bwMode="auto">
            <a:xfrm>
              <a:off x="2112" y="2779"/>
              <a:ext cx="12" cy="15"/>
            </a:xfrm>
            <a:custGeom>
              <a:avLst/>
              <a:gdLst>
                <a:gd name="T0" fmla="*/ 12 w 12"/>
                <a:gd name="T1" fmla="*/ 6 h 15"/>
                <a:gd name="T2" fmla="*/ 12 w 12"/>
                <a:gd name="T3" fmla="*/ 8 h 15"/>
                <a:gd name="T4" fmla="*/ 12 w 12"/>
                <a:gd name="T5" fmla="*/ 6 h 15"/>
                <a:gd name="T6" fmla="*/ 12 w 12"/>
                <a:gd name="T7" fmla="*/ 5 h 15"/>
                <a:gd name="T8" fmla="*/ 10 w 12"/>
                <a:gd name="T9" fmla="*/ 8 h 15"/>
                <a:gd name="T10" fmla="*/ 2 w 12"/>
                <a:gd name="T11" fmla="*/ 0 h 15"/>
                <a:gd name="T12" fmla="*/ 0 w 12"/>
                <a:gd name="T13" fmla="*/ 5 h 15"/>
                <a:gd name="T14" fmla="*/ 0 w 12"/>
                <a:gd name="T15" fmla="*/ 6 h 15"/>
                <a:gd name="T16" fmla="*/ 0 w 12"/>
                <a:gd name="T17" fmla="*/ 10 h 15"/>
                <a:gd name="T18" fmla="*/ 2 w 12"/>
                <a:gd name="T19" fmla="*/ 13 h 15"/>
                <a:gd name="T20" fmla="*/ 2 w 12"/>
                <a:gd name="T21" fmla="*/ 14 h 15"/>
                <a:gd name="T22" fmla="*/ 2 w 12"/>
                <a:gd name="T23" fmla="*/ 13 h 15"/>
                <a:gd name="T24" fmla="*/ 5 w 12"/>
                <a:gd name="T25" fmla="*/ 15 h 15"/>
                <a:gd name="T26" fmla="*/ 10 w 12"/>
                <a:gd name="T27" fmla="*/ 15 h 15"/>
                <a:gd name="T28" fmla="*/ 12 w 12"/>
                <a:gd name="T29" fmla="*/ 11 h 15"/>
                <a:gd name="T30" fmla="*/ 12 w 12"/>
                <a:gd name="T31" fmla="*/ 8 h 15"/>
                <a:gd name="T32" fmla="*/ 12 w 12"/>
                <a:gd name="T33"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12" y="6"/>
                  </a:moveTo>
                  <a:lnTo>
                    <a:pt x="12" y="8"/>
                  </a:lnTo>
                  <a:lnTo>
                    <a:pt x="12" y="6"/>
                  </a:lnTo>
                  <a:lnTo>
                    <a:pt x="12" y="5"/>
                  </a:lnTo>
                  <a:lnTo>
                    <a:pt x="10" y="8"/>
                  </a:lnTo>
                  <a:lnTo>
                    <a:pt x="2" y="0"/>
                  </a:lnTo>
                  <a:lnTo>
                    <a:pt x="0" y="5"/>
                  </a:lnTo>
                  <a:lnTo>
                    <a:pt x="0" y="6"/>
                  </a:lnTo>
                  <a:lnTo>
                    <a:pt x="0" y="10"/>
                  </a:lnTo>
                  <a:lnTo>
                    <a:pt x="2" y="13"/>
                  </a:lnTo>
                  <a:lnTo>
                    <a:pt x="2" y="14"/>
                  </a:lnTo>
                  <a:lnTo>
                    <a:pt x="2" y="13"/>
                  </a:lnTo>
                  <a:lnTo>
                    <a:pt x="5" y="15"/>
                  </a:lnTo>
                  <a:lnTo>
                    <a:pt x="10" y="15"/>
                  </a:lnTo>
                  <a:lnTo>
                    <a:pt x="12" y="11"/>
                  </a:lnTo>
                  <a:lnTo>
                    <a:pt x="12" y="8"/>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4" name="Freeform 301">
              <a:extLst>
                <a:ext uri="{FF2B5EF4-FFF2-40B4-BE49-F238E27FC236}">
                  <a16:creationId xmlns:a16="http://schemas.microsoft.com/office/drawing/2014/main" id="{686A4DED-AFBD-4B9C-897C-EDFCEBDDEE75}"/>
                </a:ext>
              </a:extLst>
            </p:cNvPr>
            <p:cNvSpPr>
              <a:spLocks noChangeArrowheads="1"/>
            </p:cNvSpPr>
            <p:nvPr/>
          </p:nvSpPr>
          <p:spPr bwMode="auto">
            <a:xfrm>
              <a:off x="2114" y="2785"/>
              <a:ext cx="370" cy="458"/>
            </a:xfrm>
            <a:custGeom>
              <a:avLst/>
              <a:gdLst>
                <a:gd name="T0" fmla="*/ 369 w 370"/>
                <a:gd name="T1" fmla="*/ 449 h 458"/>
                <a:gd name="T2" fmla="*/ 369 w 370"/>
                <a:gd name="T3" fmla="*/ 448 h 458"/>
                <a:gd name="T4" fmla="*/ 10 w 370"/>
                <a:gd name="T5" fmla="*/ 0 h 458"/>
                <a:gd name="T6" fmla="*/ 0 w 370"/>
                <a:gd name="T7" fmla="*/ 8 h 458"/>
                <a:gd name="T8" fmla="*/ 360 w 370"/>
                <a:gd name="T9" fmla="*/ 455 h 458"/>
                <a:gd name="T10" fmla="*/ 360 w 370"/>
                <a:gd name="T11" fmla="*/ 454 h 458"/>
                <a:gd name="T12" fmla="*/ 360 w 370"/>
                <a:gd name="T13" fmla="*/ 455 h 458"/>
                <a:gd name="T14" fmla="*/ 364 w 370"/>
                <a:gd name="T15" fmla="*/ 458 h 458"/>
                <a:gd name="T16" fmla="*/ 368 w 370"/>
                <a:gd name="T17" fmla="*/ 457 h 458"/>
                <a:gd name="T18" fmla="*/ 370 w 370"/>
                <a:gd name="T19" fmla="*/ 453 h 458"/>
                <a:gd name="T20" fmla="*/ 369 w 370"/>
                <a:gd name="T21" fmla="*/ 448 h 458"/>
                <a:gd name="T22" fmla="*/ 369 w 370"/>
                <a:gd name="T23" fmla="*/ 44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0" h="458">
                  <a:moveTo>
                    <a:pt x="369" y="449"/>
                  </a:moveTo>
                  <a:lnTo>
                    <a:pt x="369" y="448"/>
                  </a:lnTo>
                  <a:lnTo>
                    <a:pt x="10" y="0"/>
                  </a:lnTo>
                  <a:lnTo>
                    <a:pt x="0" y="8"/>
                  </a:lnTo>
                  <a:lnTo>
                    <a:pt x="360" y="455"/>
                  </a:lnTo>
                  <a:lnTo>
                    <a:pt x="360" y="454"/>
                  </a:lnTo>
                  <a:lnTo>
                    <a:pt x="360" y="455"/>
                  </a:lnTo>
                  <a:lnTo>
                    <a:pt x="364" y="458"/>
                  </a:lnTo>
                  <a:lnTo>
                    <a:pt x="368" y="457"/>
                  </a:lnTo>
                  <a:lnTo>
                    <a:pt x="370" y="453"/>
                  </a:lnTo>
                  <a:lnTo>
                    <a:pt x="369" y="448"/>
                  </a:lnTo>
                  <a:lnTo>
                    <a:pt x="369" y="4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5" name="Freeform 302">
              <a:extLst>
                <a:ext uri="{FF2B5EF4-FFF2-40B4-BE49-F238E27FC236}">
                  <a16:creationId xmlns:a16="http://schemas.microsoft.com/office/drawing/2014/main" id="{62DD16BE-B212-4C79-BB8E-2ADDDCD80E91}"/>
                </a:ext>
              </a:extLst>
            </p:cNvPr>
            <p:cNvSpPr>
              <a:spLocks noChangeArrowheads="1"/>
            </p:cNvSpPr>
            <p:nvPr/>
          </p:nvSpPr>
          <p:spPr bwMode="auto">
            <a:xfrm>
              <a:off x="2474" y="3234"/>
              <a:ext cx="17" cy="13"/>
            </a:xfrm>
            <a:custGeom>
              <a:avLst/>
              <a:gdLst>
                <a:gd name="T0" fmla="*/ 10 w 17"/>
                <a:gd name="T1" fmla="*/ 0 h 13"/>
                <a:gd name="T2" fmla="*/ 10 w 17"/>
                <a:gd name="T3" fmla="*/ 0 h 13"/>
                <a:gd name="T4" fmla="*/ 9 w 17"/>
                <a:gd name="T5" fmla="*/ 0 h 13"/>
                <a:gd name="T6" fmla="*/ 0 w 17"/>
                <a:gd name="T7" fmla="*/ 5 h 13"/>
                <a:gd name="T8" fmla="*/ 2 w 17"/>
                <a:gd name="T9" fmla="*/ 8 h 13"/>
                <a:gd name="T10" fmla="*/ 3 w 17"/>
                <a:gd name="T11" fmla="*/ 10 h 13"/>
                <a:gd name="T12" fmla="*/ 8 w 17"/>
                <a:gd name="T13" fmla="*/ 13 h 13"/>
                <a:gd name="T14" fmla="*/ 10 w 17"/>
                <a:gd name="T15" fmla="*/ 13 h 13"/>
                <a:gd name="T16" fmla="*/ 14 w 17"/>
                <a:gd name="T17" fmla="*/ 10 h 13"/>
                <a:gd name="T18" fmla="*/ 17 w 17"/>
                <a:gd name="T19" fmla="*/ 6 h 13"/>
                <a:gd name="T20" fmla="*/ 14 w 17"/>
                <a:gd name="T21" fmla="*/ 3 h 13"/>
                <a:gd name="T22" fmla="*/ 10 w 17"/>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3">
                  <a:moveTo>
                    <a:pt x="10" y="0"/>
                  </a:moveTo>
                  <a:lnTo>
                    <a:pt x="10" y="0"/>
                  </a:lnTo>
                  <a:lnTo>
                    <a:pt x="9" y="0"/>
                  </a:lnTo>
                  <a:lnTo>
                    <a:pt x="0" y="5"/>
                  </a:lnTo>
                  <a:lnTo>
                    <a:pt x="2" y="8"/>
                  </a:lnTo>
                  <a:lnTo>
                    <a:pt x="3" y="10"/>
                  </a:lnTo>
                  <a:lnTo>
                    <a:pt x="8" y="13"/>
                  </a:lnTo>
                  <a:lnTo>
                    <a:pt x="10" y="13"/>
                  </a:lnTo>
                  <a:lnTo>
                    <a:pt x="14" y="10"/>
                  </a:lnTo>
                  <a:lnTo>
                    <a:pt x="17" y="6"/>
                  </a:lnTo>
                  <a:lnTo>
                    <a:pt x="14" y="3"/>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6" name="Freeform 303">
              <a:extLst>
                <a:ext uri="{FF2B5EF4-FFF2-40B4-BE49-F238E27FC236}">
                  <a16:creationId xmlns:a16="http://schemas.microsoft.com/office/drawing/2014/main" id="{39161C31-423D-4012-BAF9-389F47C50341}"/>
                </a:ext>
              </a:extLst>
            </p:cNvPr>
            <p:cNvSpPr>
              <a:spLocks noChangeArrowheads="1"/>
            </p:cNvSpPr>
            <p:nvPr/>
          </p:nvSpPr>
          <p:spPr bwMode="auto">
            <a:xfrm>
              <a:off x="2484" y="3234"/>
              <a:ext cx="11" cy="13"/>
            </a:xfrm>
            <a:custGeom>
              <a:avLst/>
              <a:gdLst>
                <a:gd name="T0" fmla="*/ 4 w 11"/>
                <a:gd name="T1" fmla="*/ 0 h 13"/>
                <a:gd name="T2" fmla="*/ 4 w 11"/>
                <a:gd name="T3" fmla="*/ 0 h 13"/>
                <a:gd name="T4" fmla="*/ 3 w 11"/>
                <a:gd name="T5" fmla="*/ 0 h 13"/>
                <a:gd name="T6" fmla="*/ 2 w 11"/>
                <a:gd name="T7" fmla="*/ 0 h 13"/>
                <a:gd name="T8" fmla="*/ 0 w 11"/>
                <a:gd name="T9" fmla="*/ 0 h 13"/>
                <a:gd name="T10" fmla="*/ 0 w 11"/>
                <a:gd name="T11" fmla="*/ 13 h 13"/>
                <a:gd name="T12" fmla="*/ 2 w 11"/>
                <a:gd name="T13" fmla="*/ 13 h 13"/>
                <a:gd name="T14" fmla="*/ 3 w 11"/>
                <a:gd name="T15" fmla="*/ 13 h 13"/>
                <a:gd name="T16" fmla="*/ 7 w 11"/>
                <a:gd name="T17" fmla="*/ 13 h 13"/>
                <a:gd name="T18" fmla="*/ 9 w 11"/>
                <a:gd name="T19" fmla="*/ 10 h 13"/>
                <a:gd name="T20" fmla="*/ 11 w 11"/>
                <a:gd name="T21" fmla="*/ 8 h 13"/>
                <a:gd name="T22" fmla="*/ 11 w 11"/>
                <a:gd name="T23" fmla="*/ 3 h 13"/>
                <a:gd name="T24" fmla="*/ 8 w 11"/>
                <a:gd name="T25" fmla="*/ 0 h 13"/>
                <a:gd name="T26" fmla="*/ 4 w 11"/>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4" y="0"/>
                  </a:moveTo>
                  <a:lnTo>
                    <a:pt x="4" y="0"/>
                  </a:lnTo>
                  <a:lnTo>
                    <a:pt x="3" y="0"/>
                  </a:lnTo>
                  <a:lnTo>
                    <a:pt x="2" y="0"/>
                  </a:lnTo>
                  <a:lnTo>
                    <a:pt x="0" y="0"/>
                  </a:lnTo>
                  <a:lnTo>
                    <a:pt x="0" y="13"/>
                  </a:lnTo>
                  <a:lnTo>
                    <a:pt x="2" y="13"/>
                  </a:lnTo>
                  <a:lnTo>
                    <a:pt x="3" y="13"/>
                  </a:lnTo>
                  <a:lnTo>
                    <a:pt x="7" y="13"/>
                  </a:lnTo>
                  <a:lnTo>
                    <a:pt x="9" y="10"/>
                  </a:lnTo>
                  <a:lnTo>
                    <a:pt x="11" y="8"/>
                  </a:lnTo>
                  <a:lnTo>
                    <a:pt x="11" y="3"/>
                  </a:lnTo>
                  <a:lnTo>
                    <a:pt x="8"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7" name="Freeform 304">
              <a:extLst>
                <a:ext uri="{FF2B5EF4-FFF2-40B4-BE49-F238E27FC236}">
                  <a16:creationId xmlns:a16="http://schemas.microsoft.com/office/drawing/2014/main" id="{BFEBFB0F-54B3-4F1E-A50D-2B0696A3641C}"/>
                </a:ext>
              </a:extLst>
            </p:cNvPr>
            <p:cNvSpPr>
              <a:spLocks noChangeArrowheads="1"/>
            </p:cNvSpPr>
            <p:nvPr/>
          </p:nvSpPr>
          <p:spPr bwMode="auto">
            <a:xfrm>
              <a:off x="2488" y="2667"/>
              <a:ext cx="916" cy="577"/>
            </a:xfrm>
            <a:custGeom>
              <a:avLst/>
              <a:gdLst>
                <a:gd name="T0" fmla="*/ 908 w 916"/>
                <a:gd name="T1" fmla="*/ 0 h 577"/>
                <a:gd name="T2" fmla="*/ 908 w 916"/>
                <a:gd name="T3" fmla="*/ 0 h 577"/>
                <a:gd name="T4" fmla="*/ 0 w 916"/>
                <a:gd name="T5" fmla="*/ 567 h 577"/>
                <a:gd name="T6" fmla="*/ 5 w 916"/>
                <a:gd name="T7" fmla="*/ 577 h 577"/>
                <a:gd name="T8" fmla="*/ 913 w 916"/>
                <a:gd name="T9" fmla="*/ 10 h 577"/>
                <a:gd name="T10" fmla="*/ 916 w 916"/>
                <a:gd name="T11" fmla="*/ 8 h 577"/>
                <a:gd name="T12" fmla="*/ 916 w 916"/>
                <a:gd name="T13" fmla="*/ 3 h 577"/>
                <a:gd name="T14" fmla="*/ 912 w 916"/>
                <a:gd name="T15" fmla="*/ 0 h 577"/>
                <a:gd name="T16" fmla="*/ 908 w 916"/>
                <a:gd name="T17"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577">
                  <a:moveTo>
                    <a:pt x="908" y="0"/>
                  </a:moveTo>
                  <a:lnTo>
                    <a:pt x="908" y="0"/>
                  </a:lnTo>
                  <a:lnTo>
                    <a:pt x="0" y="567"/>
                  </a:lnTo>
                  <a:lnTo>
                    <a:pt x="5" y="577"/>
                  </a:lnTo>
                  <a:lnTo>
                    <a:pt x="913" y="10"/>
                  </a:lnTo>
                  <a:lnTo>
                    <a:pt x="916" y="8"/>
                  </a:lnTo>
                  <a:lnTo>
                    <a:pt x="916" y="3"/>
                  </a:lnTo>
                  <a:lnTo>
                    <a:pt x="912" y="0"/>
                  </a:lnTo>
                  <a:lnTo>
                    <a:pt x="9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8" name="Freeform 305">
              <a:extLst>
                <a:ext uri="{FF2B5EF4-FFF2-40B4-BE49-F238E27FC236}">
                  <a16:creationId xmlns:a16="http://schemas.microsoft.com/office/drawing/2014/main" id="{B3E232E8-1546-4FA1-A4BB-2C9EE6F54010}"/>
                </a:ext>
              </a:extLst>
            </p:cNvPr>
            <p:cNvSpPr>
              <a:spLocks noChangeArrowheads="1"/>
            </p:cNvSpPr>
            <p:nvPr/>
          </p:nvSpPr>
          <p:spPr bwMode="auto">
            <a:xfrm>
              <a:off x="3396" y="2666"/>
              <a:ext cx="13" cy="11"/>
            </a:xfrm>
            <a:custGeom>
              <a:avLst/>
              <a:gdLst>
                <a:gd name="T0" fmla="*/ 0 w 13"/>
                <a:gd name="T1" fmla="*/ 0 h 11"/>
                <a:gd name="T2" fmla="*/ 0 w 13"/>
                <a:gd name="T3" fmla="*/ 0 h 11"/>
                <a:gd name="T4" fmla="*/ 0 w 13"/>
                <a:gd name="T5" fmla="*/ 1 h 11"/>
                <a:gd name="T6" fmla="*/ 5 w 13"/>
                <a:gd name="T7" fmla="*/ 11 h 11"/>
                <a:gd name="T8" fmla="*/ 8 w 13"/>
                <a:gd name="T9" fmla="*/ 9 h 11"/>
                <a:gd name="T10" fmla="*/ 10 w 13"/>
                <a:gd name="T11" fmla="*/ 8 h 11"/>
                <a:gd name="T12" fmla="*/ 13 w 13"/>
                <a:gd name="T13" fmla="*/ 3 h 11"/>
                <a:gd name="T14" fmla="*/ 13 w 13"/>
                <a:gd name="T15" fmla="*/ 0 h 11"/>
                <a:gd name="T16" fmla="*/ 0 w 1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1">
                  <a:moveTo>
                    <a:pt x="0" y="0"/>
                  </a:moveTo>
                  <a:lnTo>
                    <a:pt x="0" y="0"/>
                  </a:lnTo>
                  <a:lnTo>
                    <a:pt x="0" y="1"/>
                  </a:lnTo>
                  <a:lnTo>
                    <a:pt x="5" y="11"/>
                  </a:lnTo>
                  <a:lnTo>
                    <a:pt x="8" y="9"/>
                  </a:lnTo>
                  <a:lnTo>
                    <a:pt x="10" y="8"/>
                  </a:lnTo>
                  <a:lnTo>
                    <a:pt x="13" y="3"/>
                  </a:lnTo>
                  <a:lnTo>
                    <a:pt x="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89" name="Freeform 306">
              <a:extLst>
                <a:ext uri="{FF2B5EF4-FFF2-40B4-BE49-F238E27FC236}">
                  <a16:creationId xmlns:a16="http://schemas.microsoft.com/office/drawing/2014/main" id="{EDF47BBF-1EF1-4540-B6C9-801D158CCA97}"/>
                </a:ext>
              </a:extLst>
            </p:cNvPr>
            <p:cNvSpPr>
              <a:spLocks noChangeArrowheads="1"/>
            </p:cNvSpPr>
            <p:nvPr/>
          </p:nvSpPr>
          <p:spPr bwMode="auto">
            <a:xfrm>
              <a:off x="3396" y="2660"/>
              <a:ext cx="13" cy="6"/>
            </a:xfrm>
            <a:custGeom>
              <a:avLst/>
              <a:gdLst>
                <a:gd name="T0" fmla="*/ 13 w 13"/>
                <a:gd name="T1" fmla="*/ 6 h 6"/>
                <a:gd name="T2" fmla="*/ 10 w 13"/>
                <a:gd name="T3" fmla="*/ 3 h 6"/>
                <a:gd name="T4" fmla="*/ 6 w 13"/>
                <a:gd name="T5" fmla="*/ 0 h 6"/>
                <a:gd name="T6" fmla="*/ 3 w 13"/>
                <a:gd name="T7" fmla="*/ 3 h 6"/>
                <a:gd name="T8" fmla="*/ 0 w 13"/>
                <a:gd name="T9" fmla="*/ 6 h 6"/>
                <a:gd name="T10" fmla="*/ 13 w 13"/>
                <a:gd name="T11" fmla="*/ 6 h 6"/>
              </a:gdLst>
              <a:ahLst/>
              <a:cxnLst>
                <a:cxn ang="0">
                  <a:pos x="T0" y="T1"/>
                </a:cxn>
                <a:cxn ang="0">
                  <a:pos x="T2" y="T3"/>
                </a:cxn>
                <a:cxn ang="0">
                  <a:pos x="T4" y="T5"/>
                </a:cxn>
                <a:cxn ang="0">
                  <a:pos x="T6" y="T7"/>
                </a:cxn>
                <a:cxn ang="0">
                  <a:pos x="T8" y="T9"/>
                </a:cxn>
                <a:cxn ang="0">
                  <a:pos x="T10" y="T11"/>
                </a:cxn>
              </a:cxnLst>
              <a:rect l="0" t="0" r="r" b="b"/>
              <a:pathLst>
                <a:path w="13" h="6">
                  <a:moveTo>
                    <a:pt x="13" y="6"/>
                  </a:moveTo>
                  <a:lnTo>
                    <a:pt x="10" y="3"/>
                  </a:lnTo>
                  <a:lnTo>
                    <a:pt x="6" y="0"/>
                  </a:lnTo>
                  <a:lnTo>
                    <a:pt x="3" y="3"/>
                  </a:lnTo>
                  <a:lnTo>
                    <a:pt x="0"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0" name="Freeform 307">
              <a:extLst>
                <a:ext uri="{FF2B5EF4-FFF2-40B4-BE49-F238E27FC236}">
                  <a16:creationId xmlns:a16="http://schemas.microsoft.com/office/drawing/2014/main" id="{8D6E8135-81A2-4F9C-A451-A7711D02A278}"/>
                </a:ext>
              </a:extLst>
            </p:cNvPr>
            <p:cNvSpPr>
              <a:spLocks noChangeArrowheads="1"/>
            </p:cNvSpPr>
            <p:nvPr/>
          </p:nvSpPr>
          <p:spPr bwMode="auto">
            <a:xfrm>
              <a:off x="2118" y="2141"/>
              <a:ext cx="1284" cy="1019"/>
            </a:xfrm>
            <a:custGeom>
              <a:avLst/>
              <a:gdLst>
                <a:gd name="T0" fmla="*/ 1284 w 1284"/>
                <a:gd name="T1" fmla="*/ 444 h 1019"/>
                <a:gd name="T2" fmla="*/ 1284 w 1284"/>
                <a:gd name="T3" fmla="*/ 443 h 1019"/>
                <a:gd name="T4" fmla="*/ 1284 w 1284"/>
                <a:gd name="T5" fmla="*/ 440 h 1019"/>
                <a:gd name="T6" fmla="*/ 1284 w 1284"/>
                <a:gd name="T7" fmla="*/ 439 h 1019"/>
                <a:gd name="T8" fmla="*/ 1283 w 1284"/>
                <a:gd name="T9" fmla="*/ 438 h 1019"/>
                <a:gd name="T10" fmla="*/ 980 w 1284"/>
                <a:gd name="T11" fmla="*/ 3 h 1019"/>
                <a:gd name="T12" fmla="*/ 979 w 1284"/>
                <a:gd name="T13" fmla="*/ 2 h 1019"/>
                <a:gd name="T14" fmla="*/ 978 w 1284"/>
                <a:gd name="T15" fmla="*/ 1 h 1019"/>
                <a:gd name="T16" fmla="*/ 975 w 1284"/>
                <a:gd name="T17" fmla="*/ 0 h 1019"/>
                <a:gd name="T18" fmla="*/ 974 w 1284"/>
                <a:gd name="T19" fmla="*/ 0 h 1019"/>
                <a:gd name="T20" fmla="*/ 973 w 1284"/>
                <a:gd name="T21" fmla="*/ 0 h 1019"/>
                <a:gd name="T22" fmla="*/ 970 w 1284"/>
                <a:gd name="T23" fmla="*/ 0 h 1019"/>
                <a:gd name="T24" fmla="*/ 969 w 1284"/>
                <a:gd name="T25" fmla="*/ 0 h 1019"/>
                <a:gd name="T26" fmla="*/ 968 w 1284"/>
                <a:gd name="T27" fmla="*/ 1 h 1019"/>
                <a:gd name="T28" fmla="*/ 4 w 1284"/>
                <a:gd name="T29" fmla="*/ 554 h 1019"/>
                <a:gd name="T30" fmla="*/ 2 w 1284"/>
                <a:gd name="T31" fmla="*/ 556 h 1019"/>
                <a:gd name="T32" fmla="*/ 1 w 1284"/>
                <a:gd name="T33" fmla="*/ 557 h 1019"/>
                <a:gd name="T34" fmla="*/ 0 w 1284"/>
                <a:gd name="T35" fmla="*/ 558 h 1019"/>
                <a:gd name="T36" fmla="*/ 0 w 1284"/>
                <a:gd name="T37" fmla="*/ 559 h 1019"/>
                <a:gd name="T38" fmla="*/ 0 w 1284"/>
                <a:gd name="T39" fmla="*/ 561 h 1019"/>
                <a:gd name="T40" fmla="*/ 0 w 1284"/>
                <a:gd name="T41" fmla="*/ 563 h 1019"/>
                <a:gd name="T42" fmla="*/ 0 w 1284"/>
                <a:gd name="T43" fmla="*/ 564 h 1019"/>
                <a:gd name="T44" fmla="*/ 1 w 1284"/>
                <a:gd name="T45" fmla="*/ 567 h 1019"/>
                <a:gd name="T46" fmla="*/ 360 w 1284"/>
                <a:gd name="T47" fmla="*/ 1016 h 1019"/>
                <a:gd name="T48" fmla="*/ 362 w 1284"/>
                <a:gd name="T49" fmla="*/ 1017 h 1019"/>
                <a:gd name="T50" fmla="*/ 363 w 1284"/>
                <a:gd name="T51" fmla="*/ 1017 h 1019"/>
                <a:gd name="T52" fmla="*/ 365 w 1284"/>
                <a:gd name="T53" fmla="*/ 1018 h 1019"/>
                <a:gd name="T54" fmla="*/ 366 w 1284"/>
                <a:gd name="T55" fmla="*/ 1019 h 1019"/>
                <a:gd name="T56" fmla="*/ 368 w 1284"/>
                <a:gd name="T57" fmla="*/ 1019 h 1019"/>
                <a:gd name="T58" fmla="*/ 369 w 1284"/>
                <a:gd name="T59" fmla="*/ 1019 h 1019"/>
                <a:gd name="T60" fmla="*/ 371 w 1284"/>
                <a:gd name="T61" fmla="*/ 1019 h 1019"/>
                <a:gd name="T62" fmla="*/ 373 w 1284"/>
                <a:gd name="T63" fmla="*/ 1018 h 1019"/>
                <a:gd name="T64" fmla="*/ 1281 w 1284"/>
                <a:gd name="T65" fmla="*/ 449 h 1019"/>
                <a:gd name="T66" fmla="*/ 1282 w 1284"/>
                <a:gd name="T67" fmla="*/ 447 h 1019"/>
                <a:gd name="T68" fmla="*/ 1283 w 1284"/>
                <a:gd name="T69" fmla="*/ 446 h 1019"/>
                <a:gd name="T70" fmla="*/ 1284 w 1284"/>
                <a:gd name="T71" fmla="*/ 445 h 1019"/>
                <a:gd name="T72" fmla="*/ 1284 w 1284"/>
                <a:gd name="T73" fmla="*/ 444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4" h="1019">
                  <a:moveTo>
                    <a:pt x="1284" y="444"/>
                  </a:moveTo>
                  <a:lnTo>
                    <a:pt x="1284" y="443"/>
                  </a:lnTo>
                  <a:lnTo>
                    <a:pt x="1284" y="440"/>
                  </a:lnTo>
                  <a:lnTo>
                    <a:pt x="1284" y="439"/>
                  </a:lnTo>
                  <a:lnTo>
                    <a:pt x="1283" y="438"/>
                  </a:lnTo>
                  <a:lnTo>
                    <a:pt x="980" y="3"/>
                  </a:lnTo>
                  <a:lnTo>
                    <a:pt x="979" y="2"/>
                  </a:lnTo>
                  <a:lnTo>
                    <a:pt x="978" y="1"/>
                  </a:lnTo>
                  <a:lnTo>
                    <a:pt x="975" y="0"/>
                  </a:lnTo>
                  <a:lnTo>
                    <a:pt x="974" y="0"/>
                  </a:lnTo>
                  <a:lnTo>
                    <a:pt x="973" y="0"/>
                  </a:lnTo>
                  <a:lnTo>
                    <a:pt x="970" y="0"/>
                  </a:lnTo>
                  <a:lnTo>
                    <a:pt x="969" y="0"/>
                  </a:lnTo>
                  <a:lnTo>
                    <a:pt x="968" y="1"/>
                  </a:lnTo>
                  <a:lnTo>
                    <a:pt x="4" y="554"/>
                  </a:lnTo>
                  <a:lnTo>
                    <a:pt x="2" y="556"/>
                  </a:lnTo>
                  <a:lnTo>
                    <a:pt x="1" y="557"/>
                  </a:lnTo>
                  <a:lnTo>
                    <a:pt x="0" y="558"/>
                  </a:lnTo>
                  <a:lnTo>
                    <a:pt x="0" y="559"/>
                  </a:lnTo>
                  <a:lnTo>
                    <a:pt x="0" y="561"/>
                  </a:lnTo>
                  <a:lnTo>
                    <a:pt x="0" y="563"/>
                  </a:lnTo>
                  <a:lnTo>
                    <a:pt x="0" y="564"/>
                  </a:lnTo>
                  <a:lnTo>
                    <a:pt x="1" y="567"/>
                  </a:lnTo>
                  <a:lnTo>
                    <a:pt x="360" y="1016"/>
                  </a:lnTo>
                  <a:lnTo>
                    <a:pt x="362" y="1017"/>
                  </a:lnTo>
                  <a:lnTo>
                    <a:pt x="363" y="1017"/>
                  </a:lnTo>
                  <a:lnTo>
                    <a:pt x="365" y="1018"/>
                  </a:lnTo>
                  <a:lnTo>
                    <a:pt x="366" y="1019"/>
                  </a:lnTo>
                  <a:lnTo>
                    <a:pt x="368" y="1019"/>
                  </a:lnTo>
                  <a:lnTo>
                    <a:pt x="369" y="1019"/>
                  </a:lnTo>
                  <a:lnTo>
                    <a:pt x="371" y="1019"/>
                  </a:lnTo>
                  <a:lnTo>
                    <a:pt x="373" y="1018"/>
                  </a:lnTo>
                  <a:lnTo>
                    <a:pt x="1281" y="449"/>
                  </a:lnTo>
                  <a:lnTo>
                    <a:pt x="1282" y="447"/>
                  </a:lnTo>
                  <a:lnTo>
                    <a:pt x="1283" y="446"/>
                  </a:lnTo>
                  <a:lnTo>
                    <a:pt x="1284" y="445"/>
                  </a:lnTo>
                  <a:lnTo>
                    <a:pt x="1284" y="444"/>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1" name="Freeform 308">
              <a:extLst>
                <a:ext uri="{FF2B5EF4-FFF2-40B4-BE49-F238E27FC236}">
                  <a16:creationId xmlns:a16="http://schemas.microsoft.com/office/drawing/2014/main" id="{D60853AA-592E-4B90-B3AF-5456A9B92B0A}"/>
                </a:ext>
              </a:extLst>
            </p:cNvPr>
            <p:cNvSpPr>
              <a:spLocks noChangeArrowheads="1"/>
            </p:cNvSpPr>
            <p:nvPr/>
          </p:nvSpPr>
          <p:spPr bwMode="auto">
            <a:xfrm>
              <a:off x="3396" y="2574"/>
              <a:ext cx="13" cy="13"/>
            </a:xfrm>
            <a:custGeom>
              <a:avLst/>
              <a:gdLst>
                <a:gd name="T0" fmla="*/ 0 w 13"/>
                <a:gd name="T1" fmla="*/ 8 h 13"/>
                <a:gd name="T2" fmla="*/ 2 w 13"/>
                <a:gd name="T3" fmla="*/ 8 h 13"/>
                <a:gd name="T4" fmla="*/ 0 w 13"/>
                <a:gd name="T5" fmla="*/ 7 h 13"/>
                <a:gd name="T6" fmla="*/ 0 w 13"/>
                <a:gd name="T7" fmla="*/ 10 h 13"/>
                <a:gd name="T8" fmla="*/ 2 w 13"/>
                <a:gd name="T9" fmla="*/ 8 h 13"/>
                <a:gd name="T10" fmla="*/ 11 w 13"/>
                <a:gd name="T11" fmla="*/ 13 h 13"/>
                <a:gd name="T12" fmla="*/ 13 w 13"/>
                <a:gd name="T13" fmla="*/ 10 h 13"/>
                <a:gd name="T14" fmla="*/ 13 w 13"/>
                <a:gd name="T15" fmla="*/ 7 h 13"/>
                <a:gd name="T16" fmla="*/ 11 w 13"/>
                <a:gd name="T17" fmla="*/ 3 h 13"/>
                <a:gd name="T18" fmla="*/ 9 w 13"/>
                <a:gd name="T19" fmla="*/ 1 h 13"/>
                <a:gd name="T20" fmla="*/ 10 w 13"/>
                <a:gd name="T21" fmla="*/ 1 h 13"/>
                <a:gd name="T22" fmla="*/ 9 w 13"/>
                <a:gd name="T23" fmla="*/ 1 h 13"/>
                <a:gd name="T24" fmla="*/ 5 w 13"/>
                <a:gd name="T25" fmla="*/ 0 h 13"/>
                <a:gd name="T26" fmla="*/ 2 w 13"/>
                <a:gd name="T27" fmla="*/ 1 h 13"/>
                <a:gd name="T28" fmla="*/ 0 w 13"/>
                <a:gd name="T29" fmla="*/ 5 h 13"/>
                <a:gd name="T30" fmla="*/ 2 w 13"/>
                <a:gd name="T31" fmla="*/ 8 h 13"/>
                <a:gd name="T32" fmla="*/ 0 w 13"/>
                <a:gd name="T33"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0" y="8"/>
                  </a:moveTo>
                  <a:lnTo>
                    <a:pt x="2" y="8"/>
                  </a:lnTo>
                  <a:lnTo>
                    <a:pt x="0" y="7"/>
                  </a:lnTo>
                  <a:lnTo>
                    <a:pt x="0" y="10"/>
                  </a:lnTo>
                  <a:lnTo>
                    <a:pt x="2" y="8"/>
                  </a:lnTo>
                  <a:lnTo>
                    <a:pt x="11" y="13"/>
                  </a:lnTo>
                  <a:lnTo>
                    <a:pt x="13" y="10"/>
                  </a:lnTo>
                  <a:lnTo>
                    <a:pt x="13" y="7"/>
                  </a:lnTo>
                  <a:lnTo>
                    <a:pt x="11" y="3"/>
                  </a:lnTo>
                  <a:lnTo>
                    <a:pt x="9" y="1"/>
                  </a:lnTo>
                  <a:lnTo>
                    <a:pt x="10" y="1"/>
                  </a:lnTo>
                  <a:lnTo>
                    <a:pt x="9" y="1"/>
                  </a:lnTo>
                  <a:lnTo>
                    <a:pt x="5" y="0"/>
                  </a:lnTo>
                  <a:lnTo>
                    <a:pt x="2" y="1"/>
                  </a:lnTo>
                  <a:lnTo>
                    <a:pt x="0" y="5"/>
                  </a:lnTo>
                  <a:lnTo>
                    <a:pt x="2"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2" name="Freeform 309">
              <a:extLst>
                <a:ext uri="{FF2B5EF4-FFF2-40B4-BE49-F238E27FC236}">
                  <a16:creationId xmlns:a16="http://schemas.microsoft.com/office/drawing/2014/main" id="{CCE3BB49-8FCF-490C-9D1C-3D3B8CDE4F67}"/>
                </a:ext>
              </a:extLst>
            </p:cNvPr>
            <p:cNvSpPr>
              <a:spLocks noChangeArrowheads="1"/>
            </p:cNvSpPr>
            <p:nvPr/>
          </p:nvSpPr>
          <p:spPr bwMode="auto">
            <a:xfrm>
              <a:off x="3092" y="2138"/>
              <a:ext cx="314" cy="444"/>
            </a:xfrm>
            <a:custGeom>
              <a:avLst/>
              <a:gdLst>
                <a:gd name="T0" fmla="*/ 2 w 314"/>
                <a:gd name="T1" fmla="*/ 10 h 444"/>
                <a:gd name="T2" fmla="*/ 1 w 314"/>
                <a:gd name="T3" fmla="*/ 10 h 444"/>
                <a:gd name="T4" fmla="*/ 304 w 314"/>
                <a:gd name="T5" fmla="*/ 444 h 444"/>
                <a:gd name="T6" fmla="*/ 314 w 314"/>
                <a:gd name="T7" fmla="*/ 437 h 444"/>
                <a:gd name="T8" fmla="*/ 11 w 314"/>
                <a:gd name="T9" fmla="*/ 3 h 444"/>
                <a:gd name="T10" fmla="*/ 10 w 314"/>
                <a:gd name="T11" fmla="*/ 3 h 444"/>
                <a:gd name="T12" fmla="*/ 11 w 314"/>
                <a:gd name="T13" fmla="*/ 3 h 444"/>
                <a:gd name="T14" fmla="*/ 7 w 314"/>
                <a:gd name="T15" fmla="*/ 0 h 444"/>
                <a:gd name="T16" fmla="*/ 2 w 314"/>
                <a:gd name="T17" fmla="*/ 2 h 444"/>
                <a:gd name="T18" fmla="*/ 0 w 314"/>
                <a:gd name="T19" fmla="*/ 5 h 444"/>
                <a:gd name="T20" fmla="*/ 1 w 314"/>
                <a:gd name="T21" fmla="*/ 10 h 444"/>
                <a:gd name="T22" fmla="*/ 2 w 314"/>
                <a:gd name="T23" fmla="*/ 1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4" h="444">
                  <a:moveTo>
                    <a:pt x="2" y="10"/>
                  </a:moveTo>
                  <a:lnTo>
                    <a:pt x="1" y="10"/>
                  </a:lnTo>
                  <a:lnTo>
                    <a:pt x="304" y="444"/>
                  </a:lnTo>
                  <a:lnTo>
                    <a:pt x="314" y="437"/>
                  </a:lnTo>
                  <a:lnTo>
                    <a:pt x="11" y="3"/>
                  </a:lnTo>
                  <a:lnTo>
                    <a:pt x="10" y="3"/>
                  </a:lnTo>
                  <a:lnTo>
                    <a:pt x="11" y="3"/>
                  </a:lnTo>
                  <a:lnTo>
                    <a:pt x="7" y="0"/>
                  </a:lnTo>
                  <a:lnTo>
                    <a:pt x="2" y="2"/>
                  </a:lnTo>
                  <a:lnTo>
                    <a:pt x="0" y="5"/>
                  </a:lnTo>
                  <a:lnTo>
                    <a:pt x="1" y="10"/>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3" name="Freeform 310">
              <a:extLst>
                <a:ext uri="{FF2B5EF4-FFF2-40B4-BE49-F238E27FC236}">
                  <a16:creationId xmlns:a16="http://schemas.microsoft.com/office/drawing/2014/main" id="{7E40DEC1-4041-4C47-BA5C-5D70C2C8893A}"/>
                </a:ext>
              </a:extLst>
            </p:cNvPr>
            <p:cNvSpPr>
              <a:spLocks noChangeArrowheads="1"/>
            </p:cNvSpPr>
            <p:nvPr/>
          </p:nvSpPr>
          <p:spPr bwMode="auto">
            <a:xfrm>
              <a:off x="3087" y="2135"/>
              <a:ext cx="15" cy="13"/>
            </a:xfrm>
            <a:custGeom>
              <a:avLst/>
              <a:gdLst>
                <a:gd name="T0" fmla="*/ 5 w 15"/>
                <a:gd name="T1" fmla="*/ 12 h 13"/>
                <a:gd name="T2" fmla="*/ 5 w 15"/>
                <a:gd name="T3" fmla="*/ 12 h 13"/>
                <a:gd name="T4" fmla="*/ 6 w 15"/>
                <a:gd name="T5" fmla="*/ 12 h 13"/>
                <a:gd name="T6" fmla="*/ 7 w 15"/>
                <a:gd name="T7" fmla="*/ 13 h 13"/>
                <a:gd name="T8" fmla="*/ 15 w 15"/>
                <a:gd name="T9" fmla="*/ 6 h 13"/>
                <a:gd name="T10" fmla="*/ 14 w 15"/>
                <a:gd name="T11" fmla="*/ 5 h 13"/>
                <a:gd name="T12" fmla="*/ 12 w 15"/>
                <a:gd name="T13" fmla="*/ 2 h 13"/>
                <a:gd name="T14" fmla="*/ 7 w 15"/>
                <a:gd name="T15" fmla="*/ 0 h 13"/>
                <a:gd name="T16" fmla="*/ 5 w 15"/>
                <a:gd name="T17" fmla="*/ 0 h 13"/>
                <a:gd name="T18" fmla="*/ 1 w 15"/>
                <a:gd name="T19" fmla="*/ 2 h 13"/>
                <a:gd name="T20" fmla="*/ 0 w 15"/>
                <a:gd name="T21" fmla="*/ 6 h 13"/>
                <a:gd name="T22" fmla="*/ 1 w 15"/>
                <a:gd name="T23" fmla="*/ 9 h 13"/>
                <a:gd name="T24" fmla="*/ 5 w 15"/>
                <a:gd name="T2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5" y="12"/>
                  </a:moveTo>
                  <a:lnTo>
                    <a:pt x="5" y="12"/>
                  </a:lnTo>
                  <a:lnTo>
                    <a:pt x="6" y="12"/>
                  </a:lnTo>
                  <a:lnTo>
                    <a:pt x="7" y="13"/>
                  </a:lnTo>
                  <a:lnTo>
                    <a:pt x="15" y="6"/>
                  </a:lnTo>
                  <a:lnTo>
                    <a:pt x="14" y="5"/>
                  </a:lnTo>
                  <a:lnTo>
                    <a:pt x="12" y="2"/>
                  </a:lnTo>
                  <a:lnTo>
                    <a:pt x="7" y="0"/>
                  </a:lnTo>
                  <a:lnTo>
                    <a:pt x="5" y="0"/>
                  </a:lnTo>
                  <a:lnTo>
                    <a:pt x="1" y="2"/>
                  </a:lnTo>
                  <a:lnTo>
                    <a:pt x="0" y="6"/>
                  </a:lnTo>
                  <a:lnTo>
                    <a:pt x="1" y="9"/>
                  </a:lnTo>
                  <a:lnTo>
                    <a:pt x="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4" name="Freeform 311">
              <a:extLst>
                <a:ext uri="{FF2B5EF4-FFF2-40B4-BE49-F238E27FC236}">
                  <a16:creationId xmlns:a16="http://schemas.microsoft.com/office/drawing/2014/main" id="{7CB7FB0D-3FDE-4B95-A0CD-8A357E61E2F4}"/>
                </a:ext>
              </a:extLst>
            </p:cNvPr>
            <p:cNvSpPr>
              <a:spLocks noChangeArrowheads="1"/>
            </p:cNvSpPr>
            <p:nvPr/>
          </p:nvSpPr>
          <p:spPr bwMode="auto">
            <a:xfrm>
              <a:off x="3081" y="2135"/>
              <a:ext cx="11" cy="12"/>
            </a:xfrm>
            <a:custGeom>
              <a:avLst/>
              <a:gdLst>
                <a:gd name="T0" fmla="*/ 7 w 11"/>
                <a:gd name="T1" fmla="*/ 12 h 12"/>
                <a:gd name="T2" fmla="*/ 9 w 11"/>
                <a:gd name="T3" fmla="*/ 11 h 12"/>
                <a:gd name="T4" fmla="*/ 7 w 11"/>
                <a:gd name="T5" fmla="*/ 12 h 12"/>
                <a:gd name="T6" fmla="*/ 10 w 11"/>
                <a:gd name="T7" fmla="*/ 12 h 12"/>
                <a:gd name="T8" fmla="*/ 11 w 11"/>
                <a:gd name="T9" fmla="*/ 12 h 12"/>
                <a:gd name="T10" fmla="*/ 11 w 11"/>
                <a:gd name="T11" fmla="*/ 0 h 12"/>
                <a:gd name="T12" fmla="*/ 10 w 11"/>
                <a:gd name="T13" fmla="*/ 0 h 12"/>
                <a:gd name="T14" fmla="*/ 7 w 11"/>
                <a:gd name="T15" fmla="*/ 0 h 12"/>
                <a:gd name="T16" fmla="*/ 4 w 11"/>
                <a:gd name="T17" fmla="*/ 1 h 12"/>
                <a:gd name="T18" fmla="*/ 1 w 11"/>
                <a:gd name="T19" fmla="*/ 3 h 12"/>
                <a:gd name="T20" fmla="*/ 2 w 11"/>
                <a:gd name="T21" fmla="*/ 2 h 12"/>
                <a:gd name="T22" fmla="*/ 1 w 11"/>
                <a:gd name="T23" fmla="*/ 3 h 12"/>
                <a:gd name="T24" fmla="*/ 0 w 11"/>
                <a:gd name="T25" fmla="*/ 7 h 12"/>
                <a:gd name="T26" fmla="*/ 1 w 11"/>
                <a:gd name="T27" fmla="*/ 11 h 12"/>
                <a:gd name="T28" fmla="*/ 5 w 11"/>
                <a:gd name="T29" fmla="*/ 12 h 12"/>
                <a:gd name="T30" fmla="*/ 9 w 11"/>
                <a:gd name="T31" fmla="*/ 11 h 12"/>
                <a:gd name="T32" fmla="*/ 7 w 11"/>
                <a:gd name="T3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7" y="12"/>
                  </a:moveTo>
                  <a:lnTo>
                    <a:pt x="9" y="11"/>
                  </a:lnTo>
                  <a:lnTo>
                    <a:pt x="7" y="12"/>
                  </a:lnTo>
                  <a:lnTo>
                    <a:pt x="10" y="12"/>
                  </a:lnTo>
                  <a:lnTo>
                    <a:pt x="11" y="12"/>
                  </a:lnTo>
                  <a:lnTo>
                    <a:pt x="11" y="0"/>
                  </a:lnTo>
                  <a:lnTo>
                    <a:pt x="10" y="0"/>
                  </a:lnTo>
                  <a:lnTo>
                    <a:pt x="7" y="0"/>
                  </a:lnTo>
                  <a:lnTo>
                    <a:pt x="4" y="1"/>
                  </a:lnTo>
                  <a:lnTo>
                    <a:pt x="1" y="3"/>
                  </a:lnTo>
                  <a:lnTo>
                    <a:pt x="2" y="2"/>
                  </a:lnTo>
                  <a:lnTo>
                    <a:pt x="1" y="3"/>
                  </a:lnTo>
                  <a:lnTo>
                    <a:pt x="0" y="7"/>
                  </a:lnTo>
                  <a:lnTo>
                    <a:pt x="1" y="11"/>
                  </a:lnTo>
                  <a:lnTo>
                    <a:pt x="5" y="12"/>
                  </a:lnTo>
                  <a:lnTo>
                    <a:pt x="9" y="11"/>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5" name="Freeform 312">
              <a:extLst>
                <a:ext uri="{FF2B5EF4-FFF2-40B4-BE49-F238E27FC236}">
                  <a16:creationId xmlns:a16="http://schemas.microsoft.com/office/drawing/2014/main" id="{92ED5AC0-8C41-4270-8F7A-6EA028907467}"/>
                </a:ext>
              </a:extLst>
            </p:cNvPr>
            <p:cNvSpPr>
              <a:spLocks noChangeArrowheads="1"/>
            </p:cNvSpPr>
            <p:nvPr/>
          </p:nvSpPr>
          <p:spPr bwMode="auto">
            <a:xfrm>
              <a:off x="2117" y="2137"/>
              <a:ext cx="971" cy="563"/>
            </a:xfrm>
            <a:custGeom>
              <a:avLst/>
              <a:gdLst>
                <a:gd name="T0" fmla="*/ 7 w 971"/>
                <a:gd name="T1" fmla="*/ 563 h 563"/>
                <a:gd name="T2" fmla="*/ 7 w 971"/>
                <a:gd name="T3" fmla="*/ 563 h 563"/>
                <a:gd name="T4" fmla="*/ 971 w 971"/>
                <a:gd name="T5" fmla="*/ 10 h 563"/>
                <a:gd name="T6" fmla="*/ 966 w 971"/>
                <a:gd name="T7" fmla="*/ 0 h 563"/>
                <a:gd name="T8" fmla="*/ 2 w 971"/>
                <a:gd name="T9" fmla="*/ 554 h 563"/>
                <a:gd name="T10" fmla="*/ 0 w 971"/>
                <a:gd name="T11" fmla="*/ 556 h 563"/>
                <a:gd name="T12" fmla="*/ 0 w 971"/>
                <a:gd name="T13" fmla="*/ 560 h 563"/>
                <a:gd name="T14" fmla="*/ 3 w 971"/>
                <a:gd name="T15" fmla="*/ 563 h 563"/>
                <a:gd name="T16" fmla="*/ 7 w 971"/>
                <a:gd name="T17" fmla="*/ 56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1" h="563">
                  <a:moveTo>
                    <a:pt x="7" y="563"/>
                  </a:moveTo>
                  <a:lnTo>
                    <a:pt x="7" y="563"/>
                  </a:lnTo>
                  <a:lnTo>
                    <a:pt x="971" y="10"/>
                  </a:lnTo>
                  <a:lnTo>
                    <a:pt x="966" y="0"/>
                  </a:lnTo>
                  <a:lnTo>
                    <a:pt x="2" y="554"/>
                  </a:lnTo>
                  <a:lnTo>
                    <a:pt x="0" y="556"/>
                  </a:lnTo>
                  <a:lnTo>
                    <a:pt x="0" y="560"/>
                  </a:lnTo>
                  <a:lnTo>
                    <a:pt x="3" y="563"/>
                  </a:lnTo>
                  <a:lnTo>
                    <a:pt x="7" y="5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6" name="Freeform 313">
              <a:extLst>
                <a:ext uri="{FF2B5EF4-FFF2-40B4-BE49-F238E27FC236}">
                  <a16:creationId xmlns:a16="http://schemas.microsoft.com/office/drawing/2014/main" id="{1D0787D9-BB32-4D85-82EC-68D53313752D}"/>
                </a:ext>
              </a:extLst>
            </p:cNvPr>
            <p:cNvSpPr>
              <a:spLocks noChangeArrowheads="1"/>
            </p:cNvSpPr>
            <p:nvPr/>
          </p:nvSpPr>
          <p:spPr bwMode="auto">
            <a:xfrm>
              <a:off x="2112" y="2691"/>
              <a:ext cx="12" cy="14"/>
            </a:xfrm>
            <a:custGeom>
              <a:avLst/>
              <a:gdLst>
                <a:gd name="T0" fmla="*/ 11 w 12"/>
                <a:gd name="T1" fmla="*/ 12 h 14"/>
                <a:gd name="T2" fmla="*/ 12 w 12"/>
                <a:gd name="T3" fmla="*/ 9 h 14"/>
                <a:gd name="T4" fmla="*/ 11 w 12"/>
                <a:gd name="T5" fmla="*/ 11 h 14"/>
                <a:gd name="T6" fmla="*/ 12 w 12"/>
                <a:gd name="T7" fmla="*/ 9 h 14"/>
                <a:gd name="T8" fmla="*/ 7 w 12"/>
                <a:gd name="T9" fmla="*/ 0 h 14"/>
                <a:gd name="T10" fmla="*/ 5 w 12"/>
                <a:gd name="T11" fmla="*/ 2 h 14"/>
                <a:gd name="T12" fmla="*/ 4 w 12"/>
                <a:gd name="T13" fmla="*/ 3 h 14"/>
                <a:gd name="T14" fmla="*/ 1 w 12"/>
                <a:gd name="T15" fmla="*/ 6 h 14"/>
                <a:gd name="T16" fmla="*/ 0 w 12"/>
                <a:gd name="T17" fmla="*/ 9 h 14"/>
                <a:gd name="T18" fmla="*/ 1 w 12"/>
                <a:gd name="T19" fmla="*/ 7 h 14"/>
                <a:gd name="T20" fmla="*/ 0 w 12"/>
                <a:gd name="T21" fmla="*/ 9 h 14"/>
                <a:gd name="T22" fmla="*/ 2 w 12"/>
                <a:gd name="T23" fmla="*/ 13 h 14"/>
                <a:gd name="T24" fmla="*/ 6 w 12"/>
                <a:gd name="T25" fmla="*/ 14 h 14"/>
                <a:gd name="T26" fmla="*/ 10 w 12"/>
                <a:gd name="T27" fmla="*/ 13 h 14"/>
                <a:gd name="T28" fmla="*/ 12 w 12"/>
                <a:gd name="T29" fmla="*/ 9 h 14"/>
                <a:gd name="T30" fmla="*/ 11 w 12"/>
                <a:gd name="T3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11" y="12"/>
                  </a:moveTo>
                  <a:lnTo>
                    <a:pt x="12" y="9"/>
                  </a:lnTo>
                  <a:lnTo>
                    <a:pt x="11" y="11"/>
                  </a:lnTo>
                  <a:lnTo>
                    <a:pt x="12" y="9"/>
                  </a:lnTo>
                  <a:lnTo>
                    <a:pt x="7" y="0"/>
                  </a:lnTo>
                  <a:lnTo>
                    <a:pt x="5" y="2"/>
                  </a:lnTo>
                  <a:lnTo>
                    <a:pt x="4" y="3"/>
                  </a:lnTo>
                  <a:lnTo>
                    <a:pt x="1" y="6"/>
                  </a:lnTo>
                  <a:lnTo>
                    <a:pt x="0" y="9"/>
                  </a:lnTo>
                  <a:lnTo>
                    <a:pt x="1" y="7"/>
                  </a:lnTo>
                  <a:lnTo>
                    <a:pt x="0" y="9"/>
                  </a:lnTo>
                  <a:lnTo>
                    <a:pt x="2" y="13"/>
                  </a:lnTo>
                  <a:lnTo>
                    <a:pt x="6" y="14"/>
                  </a:lnTo>
                  <a:lnTo>
                    <a:pt x="10" y="13"/>
                  </a:lnTo>
                  <a:lnTo>
                    <a:pt x="12" y="9"/>
                  </a:lnTo>
                  <a:lnTo>
                    <a:pt x="1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7" name="Freeform 314">
              <a:extLst>
                <a:ext uri="{FF2B5EF4-FFF2-40B4-BE49-F238E27FC236}">
                  <a16:creationId xmlns:a16="http://schemas.microsoft.com/office/drawing/2014/main" id="{F476D2A5-6F9B-4040-BA83-57093E273410}"/>
                </a:ext>
              </a:extLst>
            </p:cNvPr>
            <p:cNvSpPr>
              <a:spLocks noChangeArrowheads="1"/>
            </p:cNvSpPr>
            <p:nvPr/>
          </p:nvSpPr>
          <p:spPr bwMode="auto">
            <a:xfrm>
              <a:off x="2112" y="2698"/>
              <a:ext cx="12" cy="15"/>
            </a:xfrm>
            <a:custGeom>
              <a:avLst/>
              <a:gdLst>
                <a:gd name="T0" fmla="*/ 12 w 12"/>
                <a:gd name="T1" fmla="*/ 6 h 15"/>
                <a:gd name="T2" fmla="*/ 12 w 12"/>
                <a:gd name="T3" fmla="*/ 7 h 15"/>
                <a:gd name="T4" fmla="*/ 12 w 12"/>
                <a:gd name="T5" fmla="*/ 6 h 15"/>
                <a:gd name="T6" fmla="*/ 12 w 12"/>
                <a:gd name="T7" fmla="*/ 4 h 15"/>
                <a:gd name="T8" fmla="*/ 11 w 12"/>
                <a:gd name="T9" fmla="*/ 5 h 15"/>
                <a:gd name="T10" fmla="*/ 1 w 12"/>
                <a:gd name="T11" fmla="*/ 0 h 15"/>
                <a:gd name="T12" fmla="*/ 0 w 12"/>
                <a:gd name="T13" fmla="*/ 4 h 15"/>
                <a:gd name="T14" fmla="*/ 0 w 12"/>
                <a:gd name="T15" fmla="*/ 6 h 15"/>
                <a:gd name="T16" fmla="*/ 0 w 12"/>
                <a:gd name="T17" fmla="*/ 8 h 15"/>
                <a:gd name="T18" fmla="*/ 2 w 12"/>
                <a:gd name="T19" fmla="*/ 12 h 15"/>
                <a:gd name="T20" fmla="*/ 2 w 12"/>
                <a:gd name="T21" fmla="*/ 13 h 15"/>
                <a:gd name="T22" fmla="*/ 2 w 12"/>
                <a:gd name="T23" fmla="*/ 12 h 15"/>
                <a:gd name="T24" fmla="*/ 5 w 12"/>
                <a:gd name="T25" fmla="*/ 15 h 15"/>
                <a:gd name="T26" fmla="*/ 10 w 12"/>
                <a:gd name="T27" fmla="*/ 15 h 15"/>
                <a:gd name="T28" fmla="*/ 12 w 12"/>
                <a:gd name="T29" fmla="*/ 11 h 15"/>
                <a:gd name="T30" fmla="*/ 12 w 12"/>
                <a:gd name="T31" fmla="*/ 7 h 15"/>
                <a:gd name="T32" fmla="*/ 12 w 12"/>
                <a:gd name="T33"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12" y="6"/>
                  </a:moveTo>
                  <a:lnTo>
                    <a:pt x="12" y="7"/>
                  </a:lnTo>
                  <a:lnTo>
                    <a:pt x="12" y="6"/>
                  </a:lnTo>
                  <a:lnTo>
                    <a:pt x="12" y="4"/>
                  </a:lnTo>
                  <a:lnTo>
                    <a:pt x="11" y="5"/>
                  </a:lnTo>
                  <a:lnTo>
                    <a:pt x="1" y="0"/>
                  </a:lnTo>
                  <a:lnTo>
                    <a:pt x="0" y="4"/>
                  </a:lnTo>
                  <a:lnTo>
                    <a:pt x="0" y="6"/>
                  </a:lnTo>
                  <a:lnTo>
                    <a:pt x="0" y="8"/>
                  </a:lnTo>
                  <a:lnTo>
                    <a:pt x="2" y="12"/>
                  </a:lnTo>
                  <a:lnTo>
                    <a:pt x="2" y="13"/>
                  </a:lnTo>
                  <a:lnTo>
                    <a:pt x="2" y="12"/>
                  </a:lnTo>
                  <a:lnTo>
                    <a:pt x="5" y="15"/>
                  </a:lnTo>
                  <a:lnTo>
                    <a:pt x="10" y="15"/>
                  </a:lnTo>
                  <a:lnTo>
                    <a:pt x="12" y="11"/>
                  </a:lnTo>
                  <a:lnTo>
                    <a:pt x="12" y="7"/>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8" name="Freeform 315">
              <a:extLst>
                <a:ext uri="{FF2B5EF4-FFF2-40B4-BE49-F238E27FC236}">
                  <a16:creationId xmlns:a16="http://schemas.microsoft.com/office/drawing/2014/main" id="{4A1EA2F5-8EF8-44FD-AFF3-BE256F38CAC0}"/>
                </a:ext>
              </a:extLst>
            </p:cNvPr>
            <p:cNvSpPr>
              <a:spLocks noChangeArrowheads="1"/>
            </p:cNvSpPr>
            <p:nvPr/>
          </p:nvSpPr>
          <p:spPr bwMode="auto">
            <a:xfrm>
              <a:off x="2114" y="2704"/>
              <a:ext cx="370" cy="459"/>
            </a:xfrm>
            <a:custGeom>
              <a:avLst/>
              <a:gdLst>
                <a:gd name="T0" fmla="*/ 368 w 370"/>
                <a:gd name="T1" fmla="*/ 449 h 459"/>
                <a:gd name="T2" fmla="*/ 369 w 370"/>
                <a:gd name="T3" fmla="*/ 449 h 459"/>
                <a:gd name="T4" fmla="*/ 10 w 370"/>
                <a:gd name="T5" fmla="*/ 0 h 459"/>
                <a:gd name="T6" fmla="*/ 0 w 370"/>
                <a:gd name="T7" fmla="*/ 7 h 459"/>
                <a:gd name="T8" fmla="*/ 360 w 370"/>
                <a:gd name="T9" fmla="*/ 456 h 459"/>
                <a:gd name="T10" fmla="*/ 361 w 370"/>
                <a:gd name="T11" fmla="*/ 456 h 459"/>
                <a:gd name="T12" fmla="*/ 360 w 370"/>
                <a:gd name="T13" fmla="*/ 456 h 459"/>
                <a:gd name="T14" fmla="*/ 364 w 370"/>
                <a:gd name="T15" fmla="*/ 459 h 459"/>
                <a:gd name="T16" fmla="*/ 368 w 370"/>
                <a:gd name="T17" fmla="*/ 457 h 459"/>
                <a:gd name="T18" fmla="*/ 370 w 370"/>
                <a:gd name="T19" fmla="*/ 454 h 459"/>
                <a:gd name="T20" fmla="*/ 369 w 370"/>
                <a:gd name="T21" fmla="*/ 449 h 459"/>
                <a:gd name="T22" fmla="*/ 368 w 370"/>
                <a:gd name="T23" fmla="*/ 44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0" h="459">
                  <a:moveTo>
                    <a:pt x="368" y="449"/>
                  </a:moveTo>
                  <a:lnTo>
                    <a:pt x="369" y="449"/>
                  </a:lnTo>
                  <a:lnTo>
                    <a:pt x="10" y="0"/>
                  </a:lnTo>
                  <a:lnTo>
                    <a:pt x="0" y="7"/>
                  </a:lnTo>
                  <a:lnTo>
                    <a:pt x="360" y="456"/>
                  </a:lnTo>
                  <a:lnTo>
                    <a:pt x="361" y="456"/>
                  </a:lnTo>
                  <a:lnTo>
                    <a:pt x="360" y="456"/>
                  </a:lnTo>
                  <a:lnTo>
                    <a:pt x="364" y="459"/>
                  </a:lnTo>
                  <a:lnTo>
                    <a:pt x="368" y="457"/>
                  </a:lnTo>
                  <a:lnTo>
                    <a:pt x="370" y="454"/>
                  </a:lnTo>
                  <a:lnTo>
                    <a:pt x="369" y="449"/>
                  </a:lnTo>
                  <a:lnTo>
                    <a:pt x="368" y="4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299" name="Freeform 316">
              <a:extLst>
                <a:ext uri="{FF2B5EF4-FFF2-40B4-BE49-F238E27FC236}">
                  <a16:creationId xmlns:a16="http://schemas.microsoft.com/office/drawing/2014/main" id="{38A2B467-2449-4C14-A590-C3B2AF4394BB}"/>
                </a:ext>
              </a:extLst>
            </p:cNvPr>
            <p:cNvSpPr>
              <a:spLocks noChangeArrowheads="1"/>
            </p:cNvSpPr>
            <p:nvPr/>
          </p:nvSpPr>
          <p:spPr bwMode="auto">
            <a:xfrm>
              <a:off x="2475" y="3152"/>
              <a:ext cx="14" cy="14"/>
            </a:xfrm>
            <a:custGeom>
              <a:avLst/>
              <a:gdLst>
                <a:gd name="T0" fmla="*/ 9 w 14"/>
                <a:gd name="T1" fmla="*/ 2 h 14"/>
                <a:gd name="T2" fmla="*/ 12 w 14"/>
                <a:gd name="T3" fmla="*/ 3 h 14"/>
                <a:gd name="T4" fmla="*/ 12 w 14"/>
                <a:gd name="T5" fmla="*/ 2 h 14"/>
                <a:gd name="T6" fmla="*/ 7 w 14"/>
                <a:gd name="T7" fmla="*/ 0 h 14"/>
                <a:gd name="T8" fmla="*/ 7 w 14"/>
                <a:gd name="T9" fmla="*/ 1 h 14"/>
                <a:gd name="T10" fmla="*/ 0 w 14"/>
                <a:gd name="T11" fmla="*/ 8 h 14"/>
                <a:gd name="T12" fmla="*/ 2 w 14"/>
                <a:gd name="T13" fmla="*/ 11 h 14"/>
                <a:gd name="T14" fmla="*/ 5 w 14"/>
                <a:gd name="T15" fmla="*/ 12 h 14"/>
                <a:gd name="T16" fmla="*/ 7 w 14"/>
                <a:gd name="T17" fmla="*/ 13 h 14"/>
                <a:gd name="T18" fmla="*/ 9 w 14"/>
                <a:gd name="T19" fmla="*/ 14 h 14"/>
                <a:gd name="T20" fmla="*/ 7 w 14"/>
                <a:gd name="T21" fmla="*/ 13 h 14"/>
                <a:gd name="T22" fmla="*/ 11 w 14"/>
                <a:gd name="T23" fmla="*/ 13 h 14"/>
                <a:gd name="T24" fmla="*/ 14 w 14"/>
                <a:gd name="T25" fmla="*/ 9 h 14"/>
                <a:gd name="T26" fmla="*/ 14 w 14"/>
                <a:gd name="T27" fmla="*/ 6 h 14"/>
                <a:gd name="T28" fmla="*/ 12 w 14"/>
                <a:gd name="T29" fmla="*/ 3 h 14"/>
                <a:gd name="T30" fmla="*/ 9 w 14"/>
                <a:gd name="T31"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4">
                  <a:moveTo>
                    <a:pt x="9" y="2"/>
                  </a:moveTo>
                  <a:lnTo>
                    <a:pt x="12" y="3"/>
                  </a:lnTo>
                  <a:lnTo>
                    <a:pt x="12" y="2"/>
                  </a:lnTo>
                  <a:lnTo>
                    <a:pt x="7" y="0"/>
                  </a:lnTo>
                  <a:lnTo>
                    <a:pt x="7" y="1"/>
                  </a:lnTo>
                  <a:lnTo>
                    <a:pt x="0" y="8"/>
                  </a:lnTo>
                  <a:lnTo>
                    <a:pt x="2" y="11"/>
                  </a:lnTo>
                  <a:lnTo>
                    <a:pt x="5" y="12"/>
                  </a:lnTo>
                  <a:lnTo>
                    <a:pt x="7" y="13"/>
                  </a:lnTo>
                  <a:lnTo>
                    <a:pt x="9" y="14"/>
                  </a:lnTo>
                  <a:lnTo>
                    <a:pt x="7" y="13"/>
                  </a:lnTo>
                  <a:lnTo>
                    <a:pt x="11" y="13"/>
                  </a:lnTo>
                  <a:lnTo>
                    <a:pt x="14" y="9"/>
                  </a:lnTo>
                  <a:lnTo>
                    <a:pt x="14" y="6"/>
                  </a:lnTo>
                  <a:lnTo>
                    <a:pt x="12" y="3"/>
                  </a:lnTo>
                  <a:lnTo>
                    <a:pt x="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0" name="Freeform 317">
              <a:extLst>
                <a:ext uri="{FF2B5EF4-FFF2-40B4-BE49-F238E27FC236}">
                  <a16:creationId xmlns:a16="http://schemas.microsoft.com/office/drawing/2014/main" id="{058EBCAA-DE89-4951-88AF-C5C7685A9B3C}"/>
                </a:ext>
              </a:extLst>
            </p:cNvPr>
            <p:cNvSpPr>
              <a:spLocks noChangeArrowheads="1"/>
            </p:cNvSpPr>
            <p:nvPr/>
          </p:nvSpPr>
          <p:spPr bwMode="auto">
            <a:xfrm>
              <a:off x="2484" y="3154"/>
              <a:ext cx="11" cy="12"/>
            </a:xfrm>
            <a:custGeom>
              <a:avLst/>
              <a:gdLst>
                <a:gd name="T0" fmla="*/ 4 w 11"/>
                <a:gd name="T1" fmla="*/ 0 h 12"/>
                <a:gd name="T2" fmla="*/ 4 w 11"/>
                <a:gd name="T3" fmla="*/ 0 h 12"/>
                <a:gd name="T4" fmla="*/ 3 w 11"/>
                <a:gd name="T5" fmla="*/ 0 h 12"/>
                <a:gd name="T6" fmla="*/ 2 w 11"/>
                <a:gd name="T7" fmla="*/ 0 h 12"/>
                <a:gd name="T8" fmla="*/ 0 w 11"/>
                <a:gd name="T9" fmla="*/ 0 h 12"/>
                <a:gd name="T10" fmla="*/ 0 w 11"/>
                <a:gd name="T11" fmla="*/ 12 h 12"/>
                <a:gd name="T12" fmla="*/ 2 w 11"/>
                <a:gd name="T13" fmla="*/ 12 h 12"/>
                <a:gd name="T14" fmla="*/ 3 w 11"/>
                <a:gd name="T15" fmla="*/ 12 h 12"/>
                <a:gd name="T16" fmla="*/ 7 w 11"/>
                <a:gd name="T17" fmla="*/ 12 h 12"/>
                <a:gd name="T18" fmla="*/ 9 w 11"/>
                <a:gd name="T19" fmla="*/ 10 h 12"/>
                <a:gd name="T20" fmla="*/ 11 w 11"/>
                <a:gd name="T21" fmla="*/ 7 h 12"/>
                <a:gd name="T22" fmla="*/ 11 w 11"/>
                <a:gd name="T23" fmla="*/ 3 h 12"/>
                <a:gd name="T24" fmla="*/ 8 w 11"/>
                <a:gd name="T25" fmla="*/ 0 h 12"/>
                <a:gd name="T26" fmla="*/ 4 w 1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4" y="0"/>
                  </a:moveTo>
                  <a:lnTo>
                    <a:pt x="4" y="0"/>
                  </a:lnTo>
                  <a:lnTo>
                    <a:pt x="3" y="0"/>
                  </a:lnTo>
                  <a:lnTo>
                    <a:pt x="2" y="0"/>
                  </a:lnTo>
                  <a:lnTo>
                    <a:pt x="0" y="0"/>
                  </a:lnTo>
                  <a:lnTo>
                    <a:pt x="0" y="12"/>
                  </a:lnTo>
                  <a:lnTo>
                    <a:pt x="2" y="12"/>
                  </a:lnTo>
                  <a:lnTo>
                    <a:pt x="3" y="12"/>
                  </a:lnTo>
                  <a:lnTo>
                    <a:pt x="7" y="12"/>
                  </a:lnTo>
                  <a:lnTo>
                    <a:pt x="9" y="10"/>
                  </a:lnTo>
                  <a:lnTo>
                    <a:pt x="11" y="7"/>
                  </a:lnTo>
                  <a:lnTo>
                    <a:pt x="11" y="3"/>
                  </a:lnTo>
                  <a:lnTo>
                    <a:pt x="8"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1" name="Freeform 318">
              <a:extLst>
                <a:ext uri="{FF2B5EF4-FFF2-40B4-BE49-F238E27FC236}">
                  <a16:creationId xmlns:a16="http://schemas.microsoft.com/office/drawing/2014/main" id="{E09C4575-6BC6-4D0B-96BE-E29664825573}"/>
                </a:ext>
              </a:extLst>
            </p:cNvPr>
            <p:cNvSpPr>
              <a:spLocks noChangeArrowheads="1"/>
            </p:cNvSpPr>
            <p:nvPr/>
          </p:nvSpPr>
          <p:spPr bwMode="auto">
            <a:xfrm>
              <a:off x="2488" y="2585"/>
              <a:ext cx="916" cy="579"/>
            </a:xfrm>
            <a:custGeom>
              <a:avLst/>
              <a:gdLst>
                <a:gd name="T0" fmla="*/ 908 w 916"/>
                <a:gd name="T1" fmla="*/ 0 h 579"/>
                <a:gd name="T2" fmla="*/ 908 w 916"/>
                <a:gd name="T3" fmla="*/ 0 h 579"/>
                <a:gd name="T4" fmla="*/ 0 w 916"/>
                <a:gd name="T5" fmla="*/ 569 h 579"/>
                <a:gd name="T6" fmla="*/ 5 w 916"/>
                <a:gd name="T7" fmla="*/ 579 h 579"/>
                <a:gd name="T8" fmla="*/ 913 w 916"/>
                <a:gd name="T9" fmla="*/ 10 h 579"/>
                <a:gd name="T10" fmla="*/ 916 w 916"/>
                <a:gd name="T11" fmla="*/ 7 h 579"/>
                <a:gd name="T12" fmla="*/ 916 w 916"/>
                <a:gd name="T13" fmla="*/ 2 h 579"/>
                <a:gd name="T14" fmla="*/ 912 w 916"/>
                <a:gd name="T15" fmla="*/ 0 h 579"/>
                <a:gd name="T16" fmla="*/ 908 w 916"/>
                <a:gd name="T17"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579">
                  <a:moveTo>
                    <a:pt x="908" y="0"/>
                  </a:moveTo>
                  <a:lnTo>
                    <a:pt x="908" y="0"/>
                  </a:lnTo>
                  <a:lnTo>
                    <a:pt x="0" y="569"/>
                  </a:lnTo>
                  <a:lnTo>
                    <a:pt x="5" y="579"/>
                  </a:lnTo>
                  <a:lnTo>
                    <a:pt x="913" y="10"/>
                  </a:lnTo>
                  <a:lnTo>
                    <a:pt x="916" y="7"/>
                  </a:lnTo>
                  <a:lnTo>
                    <a:pt x="916" y="2"/>
                  </a:lnTo>
                  <a:lnTo>
                    <a:pt x="912" y="0"/>
                  </a:lnTo>
                  <a:lnTo>
                    <a:pt x="9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2" name="Freeform 319">
              <a:extLst>
                <a:ext uri="{FF2B5EF4-FFF2-40B4-BE49-F238E27FC236}">
                  <a16:creationId xmlns:a16="http://schemas.microsoft.com/office/drawing/2014/main" id="{38123873-BDC5-4F18-8748-DB91699F9F76}"/>
                </a:ext>
              </a:extLst>
            </p:cNvPr>
            <p:cNvSpPr>
              <a:spLocks noChangeArrowheads="1"/>
            </p:cNvSpPr>
            <p:nvPr/>
          </p:nvSpPr>
          <p:spPr bwMode="auto">
            <a:xfrm>
              <a:off x="3396" y="2579"/>
              <a:ext cx="13" cy="16"/>
            </a:xfrm>
            <a:custGeom>
              <a:avLst/>
              <a:gdLst>
                <a:gd name="T0" fmla="*/ 2 w 13"/>
                <a:gd name="T1" fmla="*/ 3 h 16"/>
                <a:gd name="T2" fmla="*/ 0 w 13"/>
                <a:gd name="T3" fmla="*/ 6 h 16"/>
                <a:gd name="T4" fmla="*/ 2 w 13"/>
                <a:gd name="T5" fmla="*/ 5 h 16"/>
                <a:gd name="T6" fmla="*/ 0 w 13"/>
                <a:gd name="T7" fmla="*/ 6 h 16"/>
                <a:gd name="T8" fmla="*/ 5 w 13"/>
                <a:gd name="T9" fmla="*/ 16 h 16"/>
                <a:gd name="T10" fmla="*/ 8 w 13"/>
                <a:gd name="T11" fmla="*/ 13 h 16"/>
                <a:gd name="T12" fmla="*/ 9 w 13"/>
                <a:gd name="T13" fmla="*/ 12 h 16"/>
                <a:gd name="T14" fmla="*/ 11 w 13"/>
                <a:gd name="T15" fmla="*/ 9 h 16"/>
                <a:gd name="T16" fmla="*/ 13 w 13"/>
                <a:gd name="T17" fmla="*/ 6 h 16"/>
                <a:gd name="T18" fmla="*/ 11 w 13"/>
                <a:gd name="T19" fmla="*/ 8 h 16"/>
                <a:gd name="T20" fmla="*/ 13 w 13"/>
                <a:gd name="T21" fmla="*/ 6 h 16"/>
                <a:gd name="T22" fmla="*/ 10 w 13"/>
                <a:gd name="T23" fmla="*/ 2 h 16"/>
                <a:gd name="T24" fmla="*/ 6 w 13"/>
                <a:gd name="T25" fmla="*/ 0 h 16"/>
                <a:gd name="T26" fmla="*/ 3 w 13"/>
                <a:gd name="T27" fmla="*/ 2 h 16"/>
                <a:gd name="T28" fmla="*/ 0 w 13"/>
                <a:gd name="T29" fmla="*/ 6 h 16"/>
                <a:gd name="T30" fmla="*/ 2 w 13"/>
                <a:gd name="T3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6">
                  <a:moveTo>
                    <a:pt x="2" y="3"/>
                  </a:moveTo>
                  <a:lnTo>
                    <a:pt x="0" y="6"/>
                  </a:lnTo>
                  <a:lnTo>
                    <a:pt x="2" y="5"/>
                  </a:lnTo>
                  <a:lnTo>
                    <a:pt x="0" y="6"/>
                  </a:lnTo>
                  <a:lnTo>
                    <a:pt x="5" y="16"/>
                  </a:lnTo>
                  <a:lnTo>
                    <a:pt x="8" y="13"/>
                  </a:lnTo>
                  <a:lnTo>
                    <a:pt x="9" y="12"/>
                  </a:lnTo>
                  <a:lnTo>
                    <a:pt x="11" y="9"/>
                  </a:lnTo>
                  <a:lnTo>
                    <a:pt x="13" y="6"/>
                  </a:lnTo>
                  <a:lnTo>
                    <a:pt x="11" y="8"/>
                  </a:lnTo>
                  <a:lnTo>
                    <a:pt x="13" y="6"/>
                  </a:lnTo>
                  <a:lnTo>
                    <a:pt x="10" y="2"/>
                  </a:lnTo>
                  <a:lnTo>
                    <a:pt x="6" y="0"/>
                  </a:lnTo>
                  <a:lnTo>
                    <a:pt x="3" y="2"/>
                  </a:lnTo>
                  <a:lnTo>
                    <a:pt x="0" y="6"/>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3" name="Freeform 320">
              <a:extLst>
                <a:ext uri="{FF2B5EF4-FFF2-40B4-BE49-F238E27FC236}">
                  <a16:creationId xmlns:a16="http://schemas.microsoft.com/office/drawing/2014/main" id="{2EC5A373-FCF2-4FAA-BA1E-A88C65710868}"/>
                </a:ext>
              </a:extLst>
            </p:cNvPr>
            <p:cNvSpPr>
              <a:spLocks noChangeArrowheads="1"/>
            </p:cNvSpPr>
            <p:nvPr/>
          </p:nvSpPr>
          <p:spPr bwMode="auto">
            <a:xfrm>
              <a:off x="1985" y="2523"/>
              <a:ext cx="1234" cy="339"/>
            </a:xfrm>
            <a:custGeom>
              <a:avLst/>
              <a:gdLst>
                <a:gd name="T0" fmla="*/ 36 w 1234"/>
                <a:gd name="T1" fmla="*/ 6 h 339"/>
                <a:gd name="T2" fmla="*/ 107 w 1234"/>
                <a:gd name="T3" fmla="*/ 17 h 339"/>
                <a:gd name="T4" fmla="*/ 196 w 1234"/>
                <a:gd name="T5" fmla="*/ 29 h 339"/>
                <a:gd name="T6" fmla="*/ 294 w 1234"/>
                <a:gd name="T7" fmla="*/ 41 h 339"/>
                <a:gd name="T8" fmla="*/ 392 w 1234"/>
                <a:gd name="T9" fmla="*/ 51 h 339"/>
                <a:gd name="T10" fmla="*/ 484 w 1234"/>
                <a:gd name="T11" fmla="*/ 59 h 339"/>
                <a:gd name="T12" fmla="*/ 560 w 1234"/>
                <a:gd name="T13" fmla="*/ 67 h 339"/>
                <a:gd name="T14" fmla="*/ 616 w 1234"/>
                <a:gd name="T15" fmla="*/ 70 h 339"/>
                <a:gd name="T16" fmla="*/ 650 w 1234"/>
                <a:gd name="T17" fmla="*/ 70 h 339"/>
                <a:gd name="T18" fmla="*/ 708 w 1234"/>
                <a:gd name="T19" fmla="*/ 69 h 339"/>
                <a:gd name="T20" fmla="*/ 786 w 1234"/>
                <a:gd name="T21" fmla="*/ 67 h 339"/>
                <a:gd name="T22" fmla="*/ 877 w 1234"/>
                <a:gd name="T23" fmla="*/ 63 h 339"/>
                <a:gd name="T24" fmla="*/ 974 w 1234"/>
                <a:gd name="T25" fmla="*/ 59 h 339"/>
                <a:gd name="T26" fmla="*/ 1067 w 1234"/>
                <a:gd name="T27" fmla="*/ 53 h 339"/>
                <a:gd name="T28" fmla="*/ 1148 w 1234"/>
                <a:gd name="T29" fmla="*/ 47 h 339"/>
                <a:gd name="T30" fmla="*/ 1209 w 1234"/>
                <a:gd name="T31" fmla="*/ 39 h 339"/>
                <a:gd name="T32" fmla="*/ 1234 w 1234"/>
                <a:gd name="T33" fmla="*/ 48 h 339"/>
                <a:gd name="T34" fmla="*/ 1226 w 1234"/>
                <a:gd name="T35" fmla="*/ 84 h 339"/>
                <a:gd name="T36" fmla="*/ 1212 w 1234"/>
                <a:gd name="T37" fmla="*/ 120 h 339"/>
                <a:gd name="T38" fmla="*/ 1192 w 1234"/>
                <a:gd name="T39" fmla="*/ 168 h 339"/>
                <a:gd name="T40" fmla="*/ 1170 w 1234"/>
                <a:gd name="T41" fmla="*/ 221 h 339"/>
                <a:gd name="T42" fmla="*/ 1152 w 1234"/>
                <a:gd name="T43" fmla="*/ 264 h 339"/>
                <a:gd name="T44" fmla="*/ 1127 w 1234"/>
                <a:gd name="T45" fmla="*/ 284 h 339"/>
                <a:gd name="T46" fmla="*/ 1070 w 1234"/>
                <a:gd name="T47" fmla="*/ 299 h 339"/>
                <a:gd name="T48" fmla="*/ 1000 w 1234"/>
                <a:gd name="T49" fmla="*/ 310 h 339"/>
                <a:gd name="T50" fmla="*/ 921 w 1234"/>
                <a:gd name="T51" fmla="*/ 321 h 339"/>
                <a:gd name="T52" fmla="*/ 840 w 1234"/>
                <a:gd name="T53" fmla="*/ 328 h 339"/>
                <a:gd name="T54" fmla="*/ 765 w 1234"/>
                <a:gd name="T55" fmla="*/ 333 h 339"/>
                <a:gd name="T56" fmla="*/ 699 w 1234"/>
                <a:gd name="T57" fmla="*/ 337 h 339"/>
                <a:gd name="T58" fmla="*/ 649 w 1234"/>
                <a:gd name="T59" fmla="*/ 339 h 339"/>
                <a:gd name="T60" fmla="*/ 616 w 1234"/>
                <a:gd name="T61" fmla="*/ 339 h 339"/>
                <a:gd name="T62" fmla="*/ 565 w 1234"/>
                <a:gd name="T63" fmla="*/ 339 h 339"/>
                <a:gd name="T64" fmla="*/ 495 w 1234"/>
                <a:gd name="T65" fmla="*/ 338 h 339"/>
                <a:gd name="T66" fmla="*/ 411 w 1234"/>
                <a:gd name="T67" fmla="*/ 334 h 339"/>
                <a:gd name="T68" fmla="*/ 318 w 1234"/>
                <a:gd name="T69" fmla="*/ 327 h 339"/>
                <a:gd name="T70" fmla="*/ 224 w 1234"/>
                <a:gd name="T71" fmla="*/ 316 h 339"/>
                <a:gd name="T72" fmla="*/ 134 w 1234"/>
                <a:gd name="T73" fmla="*/ 300 h 339"/>
                <a:gd name="T74" fmla="*/ 54 w 1234"/>
                <a:gd name="T75" fmla="*/ 277 h 339"/>
                <a:gd name="T76" fmla="*/ 11 w 1234"/>
                <a:gd name="T77" fmla="*/ 215 h 339"/>
                <a:gd name="T78" fmla="*/ 0 w 1234"/>
                <a:gd name="T79" fmla="*/ 6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4" h="339">
                  <a:moveTo>
                    <a:pt x="8" y="0"/>
                  </a:moveTo>
                  <a:lnTo>
                    <a:pt x="36" y="6"/>
                  </a:lnTo>
                  <a:lnTo>
                    <a:pt x="68" y="11"/>
                  </a:lnTo>
                  <a:lnTo>
                    <a:pt x="107" y="17"/>
                  </a:lnTo>
                  <a:lnTo>
                    <a:pt x="150" y="23"/>
                  </a:lnTo>
                  <a:lnTo>
                    <a:pt x="196" y="29"/>
                  </a:lnTo>
                  <a:lnTo>
                    <a:pt x="244" y="35"/>
                  </a:lnTo>
                  <a:lnTo>
                    <a:pt x="294" y="41"/>
                  </a:lnTo>
                  <a:lnTo>
                    <a:pt x="342" y="46"/>
                  </a:lnTo>
                  <a:lnTo>
                    <a:pt x="392" y="51"/>
                  </a:lnTo>
                  <a:lnTo>
                    <a:pt x="439" y="56"/>
                  </a:lnTo>
                  <a:lnTo>
                    <a:pt x="484" y="59"/>
                  </a:lnTo>
                  <a:lnTo>
                    <a:pt x="525" y="63"/>
                  </a:lnTo>
                  <a:lnTo>
                    <a:pt x="560" y="67"/>
                  </a:lnTo>
                  <a:lnTo>
                    <a:pt x="592" y="68"/>
                  </a:lnTo>
                  <a:lnTo>
                    <a:pt x="616" y="70"/>
                  </a:lnTo>
                  <a:lnTo>
                    <a:pt x="633" y="70"/>
                  </a:lnTo>
                  <a:lnTo>
                    <a:pt x="650" y="70"/>
                  </a:lnTo>
                  <a:lnTo>
                    <a:pt x="676" y="70"/>
                  </a:lnTo>
                  <a:lnTo>
                    <a:pt x="708" y="69"/>
                  </a:lnTo>
                  <a:lnTo>
                    <a:pt x="744" y="68"/>
                  </a:lnTo>
                  <a:lnTo>
                    <a:pt x="786" y="67"/>
                  </a:lnTo>
                  <a:lnTo>
                    <a:pt x="831" y="65"/>
                  </a:lnTo>
                  <a:lnTo>
                    <a:pt x="877" y="63"/>
                  </a:lnTo>
                  <a:lnTo>
                    <a:pt x="926" y="62"/>
                  </a:lnTo>
                  <a:lnTo>
                    <a:pt x="974" y="59"/>
                  </a:lnTo>
                  <a:lnTo>
                    <a:pt x="1022" y="57"/>
                  </a:lnTo>
                  <a:lnTo>
                    <a:pt x="1067" y="53"/>
                  </a:lnTo>
                  <a:lnTo>
                    <a:pt x="1109" y="51"/>
                  </a:lnTo>
                  <a:lnTo>
                    <a:pt x="1148" y="47"/>
                  </a:lnTo>
                  <a:lnTo>
                    <a:pt x="1183" y="44"/>
                  </a:lnTo>
                  <a:lnTo>
                    <a:pt x="1209" y="39"/>
                  </a:lnTo>
                  <a:lnTo>
                    <a:pt x="1230" y="35"/>
                  </a:lnTo>
                  <a:lnTo>
                    <a:pt x="1234" y="48"/>
                  </a:lnTo>
                  <a:lnTo>
                    <a:pt x="1231" y="64"/>
                  </a:lnTo>
                  <a:lnTo>
                    <a:pt x="1226" y="84"/>
                  </a:lnTo>
                  <a:lnTo>
                    <a:pt x="1218" y="106"/>
                  </a:lnTo>
                  <a:lnTo>
                    <a:pt x="1212" y="120"/>
                  </a:lnTo>
                  <a:lnTo>
                    <a:pt x="1203" y="142"/>
                  </a:lnTo>
                  <a:lnTo>
                    <a:pt x="1192" y="168"/>
                  </a:lnTo>
                  <a:lnTo>
                    <a:pt x="1181" y="194"/>
                  </a:lnTo>
                  <a:lnTo>
                    <a:pt x="1170" y="221"/>
                  </a:lnTo>
                  <a:lnTo>
                    <a:pt x="1161" y="245"/>
                  </a:lnTo>
                  <a:lnTo>
                    <a:pt x="1152" y="264"/>
                  </a:lnTo>
                  <a:lnTo>
                    <a:pt x="1147" y="276"/>
                  </a:lnTo>
                  <a:lnTo>
                    <a:pt x="1127" y="284"/>
                  </a:lnTo>
                  <a:lnTo>
                    <a:pt x="1101" y="292"/>
                  </a:lnTo>
                  <a:lnTo>
                    <a:pt x="1070" y="299"/>
                  </a:lnTo>
                  <a:lnTo>
                    <a:pt x="1036" y="305"/>
                  </a:lnTo>
                  <a:lnTo>
                    <a:pt x="1000" y="310"/>
                  </a:lnTo>
                  <a:lnTo>
                    <a:pt x="961" y="316"/>
                  </a:lnTo>
                  <a:lnTo>
                    <a:pt x="921" y="321"/>
                  </a:lnTo>
                  <a:lnTo>
                    <a:pt x="881" y="325"/>
                  </a:lnTo>
                  <a:lnTo>
                    <a:pt x="840" y="328"/>
                  </a:lnTo>
                  <a:lnTo>
                    <a:pt x="801" y="331"/>
                  </a:lnTo>
                  <a:lnTo>
                    <a:pt x="765" y="333"/>
                  </a:lnTo>
                  <a:lnTo>
                    <a:pt x="730" y="335"/>
                  </a:lnTo>
                  <a:lnTo>
                    <a:pt x="699" y="337"/>
                  </a:lnTo>
                  <a:lnTo>
                    <a:pt x="672" y="338"/>
                  </a:lnTo>
                  <a:lnTo>
                    <a:pt x="649" y="339"/>
                  </a:lnTo>
                  <a:lnTo>
                    <a:pt x="633" y="339"/>
                  </a:lnTo>
                  <a:lnTo>
                    <a:pt x="616" y="339"/>
                  </a:lnTo>
                  <a:lnTo>
                    <a:pt x="594" y="339"/>
                  </a:lnTo>
                  <a:lnTo>
                    <a:pt x="565" y="339"/>
                  </a:lnTo>
                  <a:lnTo>
                    <a:pt x="532" y="338"/>
                  </a:lnTo>
                  <a:lnTo>
                    <a:pt x="495" y="338"/>
                  </a:lnTo>
                  <a:lnTo>
                    <a:pt x="454" y="337"/>
                  </a:lnTo>
                  <a:lnTo>
                    <a:pt x="411" y="334"/>
                  </a:lnTo>
                  <a:lnTo>
                    <a:pt x="366" y="331"/>
                  </a:lnTo>
                  <a:lnTo>
                    <a:pt x="318" y="327"/>
                  </a:lnTo>
                  <a:lnTo>
                    <a:pt x="271" y="322"/>
                  </a:lnTo>
                  <a:lnTo>
                    <a:pt x="224" y="316"/>
                  </a:lnTo>
                  <a:lnTo>
                    <a:pt x="178" y="309"/>
                  </a:lnTo>
                  <a:lnTo>
                    <a:pt x="134" y="300"/>
                  </a:lnTo>
                  <a:lnTo>
                    <a:pt x="93" y="289"/>
                  </a:lnTo>
                  <a:lnTo>
                    <a:pt x="54" y="277"/>
                  </a:lnTo>
                  <a:lnTo>
                    <a:pt x="20" y="264"/>
                  </a:lnTo>
                  <a:lnTo>
                    <a:pt x="11" y="215"/>
                  </a:lnTo>
                  <a:lnTo>
                    <a:pt x="3" y="141"/>
                  </a:lnTo>
                  <a:lnTo>
                    <a:pt x="0" y="63"/>
                  </a:lnTo>
                  <a:lnTo>
                    <a:pt x="8" y="0"/>
                  </a:lnTo>
                  <a:close/>
                </a:path>
              </a:pathLst>
            </a:custGeom>
            <a:solidFill>
              <a:srgbClr val="D3BF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4" name="Freeform 321">
              <a:extLst>
                <a:ext uri="{FF2B5EF4-FFF2-40B4-BE49-F238E27FC236}">
                  <a16:creationId xmlns:a16="http://schemas.microsoft.com/office/drawing/2014/main" id="{2DA0E60F-FC3C-47E1-9BB1-B9DAEF321C64}"/>
                </a:ext>
              </a:extLst>
            </p:cNvPr>
            <p:cNvSpPr>
              <a:spLocks noChangeArrowheads="1"/>
            </p:cNvSpPr>
            <p:nvPr/>
          </p:nvSpPr>
          <p:spPr bwMode="auto">
            <a:xfrm>
              <a:off x="1991" y="2517"/>
              <a:ext cx="627" cy="82"/>
            </a:xfrm>
            <a:custGeom>
              <a:avLst/>
              <a:gdLst>
                <a:gd name="T0" fmla="*/ 627 w 627"/>
                <a:gd name="T1" fmla="*/ 70 h 82"/>
                <a:gd name="T2" fmla="*/ 627 w 627"/>
                <a:gd name="T3" fmla="*/ 70 h 82"/>
                <a:gd name="T4" fmla="*/ 610 w 627"/>
                <a:gd name="T5" fmla="*/ 70 h 82"/>
                <a:gd name="T6" fmla="*/ 586 w 627"/>
                <a:gd name="T7" fmla="*/ 68 h 82"/>
                <a:gd name="T8" fmla="*/ 554 w 627"/>
                <a:gd name="T9" fmla="*/ 67 h 82"/>
                <a:gd name="T10" fmla="*/ 519 w 627"/>
                <a:gd name="T11" fmla="*/ 63 h 82"/>
                <a:gd name="T12" fmla="*/ 478 w 627"/>
                <a:gd name="T13" fmla="*/ 59 h 82"/>
                <a:gd name="T14" fmla="*/ 433 w 627"/>
                <a:gd name="T15" fmla="*/ 56 h 82"/>
                <a:gd name="T16" fmla="*/ 386 w 627"/>
                <a:gd name="T17" fmla="*/ 51 h 82"/>
                <a:gd name="T18" fmla="*/ 336 w 627"/>
                <a:gd name="T19" fmla="*/ 46 h 82"/>
                <a:gd name="T20" fmla="*/ 288 w 627"/>
                <a:gd name="T21" fmla="*/ 41 h 82"/>
                <a:gd name="T22" fmla="*/ 238 w 627"/>
                <a:gd name="T23" fmla="*/ 35 h 82"/>
                <a:gd name="T24" fmla="*/ 190 w 627"/>
                <a:gd name="T25" fmla="*/ 29 h 82"/>
                <a:gd name="T26" fmla="*/ 144 w 627"/>
                <a:gd name="T27" fmla="*/ 23 h 82"/>
                <a:gd name="T28" fmla="*/ 101 w 627"/>
                <a:gd name="T29" fmla="*/ 17 h 82"/>
                <a:gd name="T30" fmla="*/ 62 w 627"/>
                <a:gd name="T31" fmla="*/ 11 h 82"/>
                <a:gd name="T32" fmla="*/ 30 w 627"/>
                <a:gd name="T33" fmla="*/ 6 h 82"/>
                <a:gd name="T34" fmla="*/ 3 w 627"/>
                <a:gd name="T35" fmla="*/ 0 h 82"/>
                <a:gd name="T36" fmla="*/ 0 w 627"/>
                <a:gd name="T37" fmla="*/ 12 h 82"/>
                <a:gd name="T38" fmla="*/ 30 w 627"/>
                <a:gd name="T39" fmla="*/ 18 h 82"/>
                <a:gd name="T40" fmla="*/ 62 w 627"/>
                <a:gd name="T41" fmla="*/ 23 h 82"/>
                <a:gd name="T42" fmla="*/ 101 w 627"/>
                <a:gd name="T43" fmla="*/ 29 h 82"/>
                <a:gd name="T44" fmla="*/ 144 w 627"/>
                <a:gd name="T45" fmla="*/ 35 h 82"/>
                <a:gd name="T46" fmla="*/ 190 w 627"/>
                <a:gd name="T47" fmla="*/ 41 h 82"/>
                <a:gd name="T48" fmla="*/ 238 w 627"/>
                <a:gd name="T49" fmla="*/ 47 h 82"/>
                <a:gd name="T50" fmla="*/ 288 w 627"/>
                <a:gd name="T51" fmla="*/ 53 h 82"/>
                <a:gd name="T52" fmla="*/ 336 w 627"/>
                <a:gd name="T53" fmla="*/ 58 h 82"/>
                <a:gd name="T54" fmla="*/ 386 w 627"/>
                <a:gd name="T55" fmla="*/ 63 h 82"/>
                <a:gd name="T56" fmla="*/ 433 w 627"/>
                <a:gd name="T57" fmla="*/ 68 h 82"/>
                <a:gd name="T58" fmla="*/ 478 w 627"/>
                <a:gd name="T59" fmla="*/ 71 h 82"/>
                <a:gd name="T60" fmla="*/ 519 w 627"/>
                <a:gd name="T61" fmla="*/ 75 h 82"/>
                <a:gd name="T62" fmla="*/ 554 w 627"/>
                <a:gd name="T63" fmla="*/ 79 h 82"/>
                <a:gd name="T64" fmla="*/ 586 w 627"/>
                <a:gd name="T65" fmla="*/ 80 h 82"/>
                <a:gd name="T66" fmla="*/ 610 w 627"/>
                <a:gd name="T67" fmla="*/ 82 h 82"/>
                <a:gd name="T68" fmla="*/ 627 w 627"/>
                <a:gd name="T69" fmla="*/ 82 h 82"/>
                <a:gd name="T70" fmla="*/ 627 w 627"/>
                <a:gd name="T71"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7" h="82">
                  <a:moveTo>
                    <a:pt x="627" y="70"/>
                  </a:moveTo>
                  <a:lnTo>
                    <a:pt x="627" y="70"/>
                  </a:lnTo>
                  <a:lnTo>
                    <a:pt x="610" y="70"/>
                  </a:lnTo>
                  <a:lnTo>
                    <a:pt x="586" y="68"/>
                  </a:lnTo>
                  <a:lnTo>
                    <a:pt x="554" y="67"/>
                  </a:lnTo>
                  <a:lnTo>
                    <a:pt x="519" y="63"/>
                  </a:lnTo>
                  <a:lnTo>
                    <a:pt x="478" y="59"/>
                  </a:lnTo>
                  <a:lnTo>
                    <a:pt x="433" y="56"/>
                  </a:lnTo>
                  <a:lnTo>
                    <a:pt x="386" y="51"/>
                  </a:lnTo>
                  <a:lnTo>
                    <a:pt x="336" y="46"/>
                  </a:lnTo>
                  <a:lnTo>
                    <a:pt x="288" y="41"/>
                  </a:lnTo>
                  <a:lnTo>
                    <a:pt x="238" y="35"/>
                  </a:lnTo>
                  <a:lnTo>
                    <a:pt x="190" y="29"/>
                  </a:lnTo>
                  <a:lnTo>
                    <a:pt x="144" y="23"/>
                  </a:lnTo>
                  <a:lnTo>
                    <a:pt x="101" y="17"/>
                  </a:lnTo>
                  <a:lnTo>
                    <a:pt x="62" y="11"/>
                  </a:lnTo>
                  <a:lnTo>
                    <a:pt x="30" y="6"/>
                  </a:lnTo>
                  <a:lnTo>
                    <a:pt x="3" y="0"/>
                  </a:lnTo>
                  <a:lnTo>
                    <a:pt x="0" y="12"/>
                  </a:lnTo>
                  <a:lnTo>
                    <a:pt x="30" y="18"/>
                  </a:lnTo>
                  <a:lnTo>
                    <a:pt x="62" y="23"/>
                  </a:lnTo>
                  <a:lnTo>
                    <a:pt x="101" y="29"/>
                  </a:lnTo>
                  <a:lnTo>
                    <a:pt x="144" y="35"/>
                  </a:lnTo>
                  <a:lnTo>
                    <a:pt x="190" y="41"/>
                  </a:lnTo>
                  <a:lnTo>
                    <a:pt x="238" y="47"/>
                  </a:lnTo>
                  <a:lnTo>
                    <a:pt x="288" y="53"/>
                  </a:lnTo>
                  <a:lnTo>
                    <a:pt x="336" y="58"/>
                  </a:lnTo>
                  <a:lnTo>
                    <a:pt x="386" y="63"/>
                  </a:lnTo>
                  <a:lnTo>
                    <a:pt x="433" y="68"/>
                  </a:lnTo>
                  <a:lnTo>
                    <a:pt x="478" y="71"/>
                  </a:lnTo>
                  <a:lnTo>
                    <a:pt x="519" y="75"/>
                  </a:lnTo>
                  <a:lnTo>
                    <a:pt x="554" y="79"/>
                  </a:lnTo>
                  <a:lnTo>
                    <a:pt x="586" y="80"/>
                  </a:lnTo>
                  <a:lnTo>
                    <a:pt x="610" y="82"/>
                  </a:lnTo>
                  <a:lnTo>
                    <a:pt x="627" y="82"/>
                  </a:lnTo>
                  <a:lnTo>
                    <a:pt x="627"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5" name="Freeform 322">
              <a:extLst>
                <a:ext uri="{FF2B5EF4-FFF2-40B4-BE49-F238E27FC236}">
                  <a16:creationId xmlns:a16="http://schemas.microsoft.com/office/drawing/2014/main" id="{7C58C747-8610-4274-BDC2-1E46C255BDDC}"/>
                </a:ext>
              </a:extLst>
            </p:cNvPr>
            <p:cNvSpPr>
              <a:spLocks noChangeArrowheads="1"/>
            </p:cNvSpPr>
            <p:nvPr/>
          </p:nvSpPr>
          <p:spPr bwMode="auto">
            <a:xfrm>
              <a:off x="2618" y="2552"/>
              <a:ext cx="603" cy="47"/>
            </a:xfrm>
            <a:custGeom>
              <a:avLst/>
              <a:gdLst>
                <a:gd name="T0" fmla="*/ 602 w 603"/>
                <a:gd name="T1" fmla="*/ 4 h 47"/>
                <a:gd name="T2" fmla="*/ 596 w 603"/>
                <a:gd name="T3" fmla="*/ 0 h 47"/>
                <a:gd name="T4" fmla="*/ 576 w 603"/>
                <a:gd name="T5" fmla="*/ 4 h 47"/>
                <a:gd name="T6" fmla="*/ 550 w 603"/>
                <a:gd name="T7" fmla="*/ 8 h 47"/>
                <a:gd name="T8" fmla="*/ 515 w 603"/>
                <a:gd name="T9" fmla="*/ 12 h 47"/>
                <a:gd name="T10" fmla="*/ 476 w 603"/>
                <a:gd name="T11" fmla="*/ 16 h 47"/>
                <a:gd name="T12" fmla="*/ 434 w 603"/>
                <a:gd name="T13" fmla="*/ 18 h 47"/>
                <a:gd name="T14" fmla="*/ 389 w 603"/>
                <a:gd name="T15" fmla="*/ 22 h 47"/>
                <a:gd name="T16" fmla="*/ 341 w 603"/>
                <a:gd name="T17" fmla="*/ 24 h 47"/>
                <a:gd name="T18" fmla="*/ 293 w 603"/>
                <a:gd name="T19" fmla="*/ 27 h 47"/>
                <a:gd name="T20" fmla="*/ 244 w 603"/>
                <a:gd name="T21" fmla="*/ 28 h 47"/>
                <a:gd name="T22" fmla="*/ 198 w 603"/>
                <a:gd name="T23" fmla="*/ 30 h 47"/>
                <a:gd name="T24" fmla="*/ 153 w 603"/>
                <a:gd name="T25" fmla="*/ 32 h 47"/>
                <a:gd name="T26" fmla="*/ 111 w 603"/>
                <a:gd name="T27" fmla="*/ 33 h 47"/>
                <a:gd name="T28" fmla="*/ 75 w 603"/>
                <a:gd name="T29" fmla="*/ 34 h 47"/>
                <a:gd name="T30" fmla="*/ 43 w 603"/>
                <a:gd name="T31" fmla="*/ 35 h 47"/>
                <a:gd name="T32" fmla="*/ 17 w 603"/>
                <a:gd name="T33" fmla="*/ 35 h 47"/>
                <a:gd name="T34" fmla="*/ 0 w 603"/>
                <a:gd name="T35" fmla="*/ 35 h 47"/>
                <a:gd name="T36" fmla="*/ 0 w 603"/>
                <a:gd name="T37" fmla="*/ 47 h 47"/>
                <a:gd name="T38" fmla="*/ 17 w 603"/>
                <a:gd name="T39" fmla="*/ 47 h 47"/>
                <a:gd name="T40" fmla="*/ 43 w 603"/>
                <a:gd name="T41" fmla="*/ 47 h 47"/>
                <a:gd name="T42" fmla="*/ 75 w 603"/>
                <a:gd name="T43" fmla="*/ 46 h 47"/>
                <a:gd name="T44" fmla="*/ 111 w 603"/>
                <a:gd name="T45" fmla="*/ 45 h 47"/>
                <a:gd name="T46" fmla="*/ 153 w 603"/>
                <a:gd name="T47" fmla="*/ 44 h 47"/>
                <a:gd name="T48" fmla="*/ 198 w 603"/>
                <a:gd name="T49" fmla="*/ 43 h 47"/>
                <a:gd name="T50" fmla="*/ 244 w 603"/>
                <a:gd name="T51" fmla="*/ 40 h 47"/>
                <a:gd name="T52" fmla="*/ 293 w 603"/>
                <a:gd name="T53" fmla="*/ 39 h 47"/>
                <a:gd name="T54" fmla="*/ 341 w 603"/>
                <a:gd name="T55" fmla="*/ 36 h 47"/>
                <a:gd name="T56" fmla="*/ 389 w 603"/>
                <a:gd name="T57" fmla="*/ 34 h 47"/>
                <a:gd name="T58" fmla="*/ 434 w 603"/>
                <a:gd name="T59" fmla="*/ 30 h 47"/>
                <a:gd name="T60" fmla="*/ 476 w 603"/>
                <a:gd name="T61" fmla="*/ 28 h 47"/>
                <a:gd name="T62" fmla="*/ 515 w 603"/>
                <a:gd name="T63" fmla="*/ 24 h 47"/>
                <a:gd name="T64" fmla="*/ 550 w 603"/>
                <a:gd name="T65" fmla="*/ 21 h 47"/>
                <a:gd name="T66" fmla="*/ 576 w 603"/>
                <a:gd name="T67" fmla="*/ 16 h 47"/>
                <a:gd name="T68" fmla="*/ 598 w 603"/>
                <a:gd name="T69" fmla="*/ 12 h 47"/>
                <a:gd name="T70" fmla="*/ 592 w 603"/>
                <a:gd name="T71" fmla="*/ 8 h 47"/>
                <a:gd name="T72" fmla="*/ 598 w 603"/>
                <a:gd name="T73" fmla="*/ 12 h 47"/>
                <a:gd name="T74" fmla="*/ 602 w 603"/>
                <a:gd name="T75" fmla="*/ 10 h 47"/>
                <a:gd name="T76" fmla="*/ 603 w 603"/>
                <a:gd name="T77" fmla="*/ 5 h 47"/>
                <a:gd name="T78" fmla="*/ 601 w 603"/>
                <a:gd name="T79" fmla="*/ 1 h 47"/>
                <a:gd name="T80" fmla="*/ 596 w 603"/>
                <a:gd name="T81" fmla="*/ 0 h 47"/>
                <a:gd name="T82" fmla="*/ 602 w 603"/>
                <a:gd name="T8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3" h="47">
                  <a:moveTo>
                    <a:pt x="602" y="4"/>
                  </a:moveTo>
                  <a:lnTo>
                    <a:pt x="596" y="0"/>
                  </a:lnTo>
                  <a:lnTo>
                    <a:pt x="576" y="4"/>
                  </a:lnTo>
                  <a:lnTo>
                    <a:pt x="550" y="8"/>
                  </a:lnTo>
                  <a:lnTo>
                    <a:pt x="515" y="12"/>
                  </a:lnTo>
                  <a:lnTo>
                    <a:pt x="476" y="16"/>
                  </a:lnTo>
                  <a:lnTo>
                    <a:pt x="434" y="18"/>
                  </a:lnTo>
                  <a:lnTo>
                    <a:pt x="389" y="22"/>
                  </a:lnTo>
                  <a:lnTo>
                    <a:pt x="341" y="24"/>
                  </a:lnTo>
                  <a:lnTo>
                    <a:pt x="293" y="27"/>
                  </a:lnTo>
                  <a:lnTo>
                    <a:pt x="244" y="28"/>
                  </a:lnTo>
                  <a:lnTo>
                    <a:pt x="198" y="30"/>
                  </a:lnTo>
                  <a:lnTo>
                    <a:pt x="153" y="32"/>
                  </a:lnTo>
                  <a:lnTo>
                    <a:pt x="111" y="33"/>
                  </a:lnTo>
                  <a:lnTo>
                    <a:pt x="75" y="34"/>
                  </a:lnTo>
                  <a:lnTo>
                    <a:pt x="43" y="35"/>
                  </a:lnTo>
                  <a:lnTo>
                    <a:pt x="17" y="35"/>
                  </a:lnTo>
                  <a:lnTo>
                    <a:pt x="0" y="35"/>
                  </a:lnTo>
                  <a:lnTo>
                    <a:pt x="0" y="47"/>
                  </a:lnTo>
                  <a:lnTo>
                    <a:pt x="17" y="47"/>
                  </a:lnTo>
                  <a:lnTo>
                    <a:pt x="43" y="47"/>
                  </a:lnTo>
                  <a:lnTo>
                    <a:pt x="75" y="46"/>
                  </a:lnTo>
                  <a:lnTo>
                    <a:pt x="111" y="45"/>
                  </a:lnTo>
                  <a:lnTo>
                    <a:pt x="153" y="44"/>
                  </a:lnTo>
                  <a:lnTo>
                    <a:pt x="198" y="43"/>
                  </a:lnTo>
                  <a:lnTo>
                    <a:pt x="244" y="40"/>
                  </a:lnTo>
                  <a:lnTo>
                    <a:pt x="293" y="39"/>
                  </a:lnTo>
                  <a:lnTo>
                    <a:pt x="341" y="36"/>
                  </a:lnTo>
                  <a:lnTo>
                    <a:pt x="389" y="34"/>
                  </a:lnTo>
                  <a:lnTo>
                    <a:pt x="434" y="30"/>
                  </a:lnTo>
                  <a:lnTo>
                    <a:pt x="476" y="28"/>
                  </a:lnTo>
                  <a:lnTo>
                    <a:pt x="515" y="24"/>
                  </a:lnTo>
                  <a:lnTo>
                    <a:pt x="550" y="21"/>
                  </a:lnTo>
                  <a:lnTo>
                    <a:pt x="576" y="16"/>
                  </a:lnTo>
                  <a:lnTo>
                    <a:pt x="598" y="12"/>
                  </a:lnTo>
                  <a:lnTo>
                    <a:pt x="592" y="8"/>
                  </a:lnTo>
                  <a:lnTo>
                    <a:pt x="598" y="12"/>
                  </a:lnTo>
                  <a:lnTo>
                    <a:pt x="602" y="10"/>
                  </a:lnTo>
                  <a:lnTo>
                    <a:pt x="603" y="5"/>
                  </a:lnTo>
                  <a:lnTo>
                    <a:pt x="601" y="1"/>
                  </a:lnTo>
                  <a:lnTo>
                    <a:pt x="596" y="0"/>
                  </a:lnTo>
                  <a:lnTo>
                    <a:pt x="60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6" name="Freeform 323">
              <a:extLst>
                <a:ext uri="{FF2B5EF4-FFF2-40B4-BE49-F238E27FC236}">
                  <a16:creationId xmlns:a16="http://schemas.microsoft.com/office/drawing/2014/main" id="{605B9E6B-E216-407E-8C0F-CE051E06E6EF}"/>
                </a:ext>
              </a:extLst>
            </p:cNvPr>
            <p:cNvSpPr>
              <a:spLocks noChangeArrowheads="1"/>
            </p:cNvSpPr>
            <p:nvPr/>
          </p:nvSpPr>
          <p:spPr bwMode="auto">
            <a:xfrm>
              <a:off x="3197" y="2556"/>
              <a:ext cx="28" cy="75"/>
            </a:xfrm>
            <a:custGeom>
              <a:avLst/>
              <a:gdLst>
                <a:gd name="T0" fmla="*/ 12 w 28"/>
                <a:gd name="T1" fmla="*/ 75 h 75"/>
                <a:gd name="T2" fmla="*/ 12 w 28"/>
                <a:gd name="T3" fmla="*/ 75 h 75"/>
                <a:gd name="T4" fmla="*/ 20 w 28"/>
                <a:gd name="T5" fmla="*/ 52 h 75"/>
                <a:gd name="T6" fmla="*/ 25 w 28"/>
                <a:gd name="T7" fmla="*/ 32 h 75"/>
                <a:gd name="T8" fmla="*/ 28 w 28"/>
                <a:gd name="T9" fmla="*/ 15 h 75"/>
                <a:gd name="T10" fmla="*/ 23 w 28"/>
                <a:gd name="T11" fmla="*/ 0 h 75"/>
                <a:gd name="T12" fmla="*/ 13 w 28"/>
                <a:gd name="T13" fmla="*/ 4 h 75"/>
                <a:gd name="T14" fmla="*/ 16 w 28"/>
                <a:gd name="T15" fmla="*/ 15 h 75"/>
                <a:gd name="T16" fmla="*/ 13 w 28"/>
                <a:gd name="T17" fmla="*/ 30 h 75"/>
                <a:gd name="T18" fmla="*/ 8 w 28"/>
                <a:gd name="T19" fmla="*/ 49 h 75"/>
                <a:gd name="T20" fmla="*/ 0 w 28"/>
                <a:gd name="T21" fmla="*/ 70 h 75"/>
                <a:gd name="T22" fmla="*/ 12 w 28"/>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75">
                  <a:moveTo>
                    <a:pt x="12" y="75"/>
                  </a:moveTo>
                  <a:lnTo>
                    <a:pt x="12" y="75"/>
                  </a:lnTo>
                  <a:lnTo>
                    <a:pt x="20" y="52"/>
                  </a:lnTo>
                  <a:lnTo>
                    <a:pt x="25" y="32"/>
                  </a:lnTo>
                  <a:lnTo>
                    <a:pt x="28" y="15"/>
                  </a:lnTo>
                  <a:lnTo>
                    <a:pt x="23" y="0"/>
                  </a:lnTo>
                  <a:lnTo>
                    <a:pt x="13" y="4"/>
                  </a:lnTo>
                  <a:lnTo>
                    <a:pt x="16" y="15"/>
                  </a:lnTo>
                  <a:lnTo>
                    <a:pt x="13" y="30"/>
                  </a:lnTo>
                  <a:lnTo>
                    <a:pt x="8" y="49"/>
                  </a:lnTo>
                  <a:lnTo>
                    <a:pt x="0" y="70"/>
                  </a:lnTo>
                  <a:lnTo>
                    <a:pt x="12"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7" name="Freeform 324">
              <a:extLst>
                <a:ext uri="{FF2B5EF4-FFF2-40B4-BE49-F238E27FC236}">
                  <a16:creationId xmlns:a16="http://schemas.microsoft.com/office/drawing/2014/main" id="{298C07C0-B125-4EF6-A51D-3C74F712E305}"/>
                </a:ext>
              </a:extLst>
            </p:cNvPr>
            <p:cNvSpPr>
              <a:spLocks noChangeArrowheads="1"/>
            </p:cNvSpPr>
            <p:nvPr/>
          </p:nvSpPr>
          <p:spPr bwMode="auto">
            <a:xfrm>
              <a:off x="3127" y="2626"/>
              <a:ext cx="82" cy="178"/>
            </a:xfrm>
            <a:custGeom>
              <a:avLst/>
              <a:gdLst>
                <a:gd name="T0" fmla="*/ 8 w 82"/>
                <a:gd name="T1" fmla="*/ 178 h 178"/>
                <a:gd name="T2" fmla="*/ 10 w 82"/>
                <a:gd name="T3" fmla="*/ 175 h 178"/>
                <a:gd name="T4" fmla="*/ 16 w 82"/>
                <a:gd name="T5" fmla="*/ 163 h 178"/>
                <a:gd name="T6" fmla="*/ 25 w 82"/>
                <a:gd name="T7" fmla="*/ 145 h 178"/>
                <a:gd name="T8" fmla="*/ 34 w 82"/>
                <a:gd name="T9" fmla="*/ 121 h 178"/>
                <a:gd name="T10" fmla="*/ 45 w 82"/>
                <a:gd name="T11" fmla="*/ 94 h 178"/>
                <a:gd name="T12" fmla="*/ 56 w 82"/>
                <a:gd name="T13" fmla="*/ 67 h 178"/>
                <a:gd name="T14" fmla="*/ 67 w 82"/>
                <a:gd name="T15" fmla="*/ 41 h 178"/>
                <a:gd name="T16" fmla="*/ 76 w 82"/>
                <a:gd name="T17" fmla="*/ 20 h 178"/>
                <a:gd name="T18" fmla="*/ 82 w 82"/>
                <a:gd name="T19" fmla="*/ 5 h 178"/>
                <a:gd name="T20" fmla="*/ 70 w 82"/>
                <a:gd name="T21" fmla="*/ 0 h 178"/>
                <a:gd name="T22" fmla="*/ 64 w 82"/>
                <a:gd name="T23" fmla="*/ 15 h 178"/>
                <a:gd name="T24" fmla="*/ 55 w 82"/>
                <a:gd name="T25" fmla="*/ 37 h 178"/>
                <a:gd name="T26" fmla="*/ 44 w 82"/>
                <a:gd name="T27" fmla="*/ 62 h 178"/>
                <a:gd name="T28" fmla="*/ 33 w 82"/>
                <a:gd name="T29" fmla="*/ 89 h 178"/>
                <a:gd name="T30" fmla="*/ 22 w 82"/>
                <a:gd name="T31" fmla="*/ 116 h 178"/>
                <a:gd name="T32" fmla="*/ 13 w 82"/>
                <a:gd name="T33" fmla="*/ 140 h 178"/>
                <a:gd name="T34" fmla="*/ 4 w 82"/>
                <a:gd name="T35" fmla="*/ 158 h 178"/>
                <a:gd name="T36" fmla="*/ 0 w 82"/>
                <a:gd name="T37" fmla="*/ 170 h 178"/>
                <a:gd name="T38" fmla="*/ 3 w 82"/>
                <a:gd name="T39" fmla="*/ 168 h 178"/>
                <a:gd name="T40" fmla="*/ 0 w 82"/>
                <a:gd name="T41" fmla="*/ 170 h 178"/>
                <a:gd name="T42" fmla="*/ 0 w 82"/>
                <a:gd name="T43" fmla="*/ 174 h 178"/>
                <a:gd name="T44" fmla="*/ 4 w 82"/>
                <a:gd name="T45" fmla="*/ 178 h 178"/>
                <a:gd name="T46" fmla="*/ 8 w 82"/>
                <a:gd name="T47" fmla="*/ 178 h 178"/>
                <a:gd name="T48" fmla="*/ 10 w 82"/>
                <a:gd name="T49" fmla="*/ 175 h 178"/>
                <a:gd name="T50" fmla="*/ 8 w 82"/>
                <a:gd name="T51"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78">
                  <a:moveTo>
                    <a:pt x="8" y="178"/>
                  </a:moveTo>
                  <a:lnTo>
                    <a:pt x="10" y="175"/>
                  </a:lnTo>
                  <a:lnTo>
                    <a:pt x="16" y="163"/>
                  </a:lnTo>
                  <a:lnTo>
                    <a:pt x="25" y="145"/>
                  </a:lnTo>
                  <a:lnTo>
                    <a:pt x="34" y="121"/>
                  </a:lnTo>
                  <a:lnTo>
                    <a:pt x="45" y="94"/>
                  </a:lnTo>
                  <a:lnTo>
                    <a:pt x="56" y="67"/>
                  </a:lnTo>
                  <a:lnTo>
                    <a:pt x="67" y="41"/>
                  </a:lnTo>
                  <a:lnTo>
                    <a:pt x="76" y="20"/>
                  </a:lnTo>
                  <a:lnTo>
                    <a:pt x="82" y="5"/>
                  </a:lnTo>
                  <a:lnTo>
                    <a:pt x="70" y="0"/>
                  </a:lnTo>
                  <a:lnTo>
                    <a:pt x="64" y="15"/>
                  </a:lnTo>
                  <a:lnTo>
                    <a:pt x="55" y="37"/>
                  </a:lnTo>
                  <a:lnTo>
                    <a:pt x="44" y="62"/>
                  </a:lnTo>
                  <a:lnTo>
                    <a:pt x="33" y="89"/>
                  </a:lnTo>
                  <a:lnTo>
                    <a:pt x="22" y="116"/>
                  </a:lnTo>
                  <a:lnTo>
                    <a:pt x="13" y="140"/>
                  </a:lnTo>
                  <a:lnTo>
                    <a:pt x="4" y="158"/>
                  </a:lnTo>
                  <a:lnTo>
                    <a:pt x="0" y="170"/>
                  </a:lnTo>
                  <a:lnTo>
                    <a:pt x="3" y="168"/>
                  </a:lnTo>
                  <a:lnTo>
                    <a:pt x="0" y="170"/>
                  </a:lnTo>
                  <a:lnTo>
                    <a:pt x="0" y="174"/>
                  </a:lnTo>
                  <a:lnTo>
                    <a:pt x="4" y="178"/>
                  </a:lnTo>
                  <a:lnTo>
                    <a:pt x="8" y="178"/>
                  </a:lnTo>
                  <a:lnTo>
                    <a:pt x="10" y="175"/>
                  </a:lnTo>
                  <a:lnTo>
                    <a:pt x="8" y="1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8" name="Freeform 325">
              <a:extLst>
                <a:ext uri="{FF2B5EF4-FFF2-40B4-BE49-F238E27FC236}">
                  <a16:creationId xmlns:a16="http://schemas.microsoft.com/office/drawing/2014/main" id="{9240D88B-2080-4931-8DCA-9EBA4C0C51C2}"/>
                </a:ext>
              </a:extLst>
            </p:cNvPr>
            <p:cNvSpPr>
              <a:spLocks noChangeArrowheads="1"/>
            </p:cNvSpPr>
            <p:nvPr/>
          </p:nvSpPr>
          <p:spPr bwMode="auto">
            <a:xfrm>
              <a:off x="2618" y="2794"/>
              <a:ext cx="517" cy="74"/>
            </a:xfrm>
            <a:custGeom>
              <a:avLst/>
              <a:gdLst>
                <a:gd name="T0" fmla="*/ 0 w 517"/>
                <a:gd name="T1" fmla="*/ 74 h 74"/>
                <a:gd name="T2" fmla="*/ 0 w 517"/>
                <a:gd name="T3" fmla="*/ 74 h 74"/>
                <a:gd name="T4" fmla="*/ 16 w 517"/>
                <a:gd name="T5" fmla="*/ 74 h 74"/>
                <a:gd name="T6" fmla="*/ 39 w 517"/>
                <a:gd name="T7" fmla="*/ 73 h 74"/>
                <a:gd name="T8" fmla="*/ 66 w 517"/>
                <a:gd name="T9" fmla="*/ 72 h 74"/>
                <a:gd name="T10" fmla="*/ 97 w 517"/>
                <a:gd name="T11" fmla="*/ 71 h 74"/>
                <a:gd name="T12" fmla="*/ 132 w 517"/>
                <a:gd name="T13" fmla="*/ 68 h 74"/>
                <a:gd name="T14" fmla="*/ 168 w 517"/>
                <a:gd name="T15" fmla="*/ 66 h 74"/>
                <a:gd name="T16" fmla="*/ 207 w 517"/>
                <a:gd name="T17" fmla="*/ 63 h 74"/>
                <a:gd name="T18" fmla="*/ 248 w 517"/>
                <a:gd name="T19" fmla="*/ 60 h 74"/>
                <a:gd name="T20" fmla="*/ 288 w 517"/>
                <a:gd name="T21" fmla="*/ 56 h 74"/>
                <a:gd name="T22" fmla="*/ 328 w 517"/>
                <a:gd name="T23" fmla="*/ 51 h 74"/>
                <a:gd name="T24" fmla="*/ 367 w 517"/>
                <a:gd name="T25" fmla="*/ 45 h 74"/>
                <a:gd name="T26" fmla="*/ 403 w 517"/>
                <a:gd name="T27" fmla="*/ 40 h 74"/>
                <a:gd name="T28" fmla="*/ 439 w 517"/>
                <a:gd name="T29" fmla="*/ 34 h 74"/>
                <a:gd name="T30" fmla="*/ 469 w 517"/>
                <a:gd name="T31" fmla="*/ 27 h 74"/>
                <a:gd name="T32" fmla="*/ 495 w 517"/>
                <a:gd name="T33" fmla="*/ 19 h 74"/>
                <a:gd name="T34" fmla="*/ 517 w 517"/>
                <a:gd name="T35" fmla="*/ 10 h 74"/>
                <a:gd name="T36" fmla="*/ 512 w 517"/>
                <a:gd name="T37" fmla="*/ 0 h 74"/>
                <a:gd name="T38" fmla="*/ 492 w 517"/>
                <a:gd name="T39" fmla="*/ 7 h 74"/>
                <a:gd name="T40" fmla="*/ 467 w 517"/>
                <a:gd name="T41" fmla="*/ 15 h 74"/>
                <a:gd name="T42" fmla="*/ 436 w 517"/>
                <a:gd name="T43" fmla="*/ 22 h 74"/>
                <a:gd name="T44" fmla="*/ 403 w 517"/>
                <a:gd name="T45" fmla="*/ 28 h 74"/>
                <a:gd name="T46" fmla="*/ 367 w 517"/>
                <a:gd name="T47" fmla="*/ 33 h 74"/>
                <a:gd name="T48" fmla="*/ 328 w 517"/>
                <a:gd name="T49" fmla="*/ 39 h 74"/>
                <a:gd name="T50" fmla="*/ 288 w 517"/>
                <a:gd name="T51" fmla="*/ 44 h 74"/>
                <a:gd name="T52" fmla="*/ 248 w 517"/>
                <a:gd name="T53" fmla="*/ 47 h 74"/>
                <a:gd name="T54" fmla="*/ 207 w 517"/>
                <a:gd name="T55" fmla="*/ 51 h 74"/>
                <a:gd name="T56" fmla="*/ 168 w 517"/>
                <a:gd name="T57" fmla="*/ 54 h 74"/>
                <a:gd name="T58" fmla="*/ 132 w 517"/>
                <a:gd name="T59" fmla="*/ 56 h 74"/>
                <a:gd name="T60" fmla="*/ 97 w 517"/>
                <a:gd name="T61" fmla="*/ 58 h 74"/>
                <a:gd name="T62" fmla="*/ 66 w 517"/>
                <a:gd name="T63" fmla="*/ 60 h 74"/>
                <a:gd name="T64" fmla="*/ 39 w 517"/>
                <a:gd name="T65" fmla="*/ 61 h 74"/>
                <a:gd name="T66" fmla="*/ 16 w 517"/>
                <a:gd name="T67" fmla="*/ 62 h 74"/>
                <a:gd name="T68" fmla="*/ 0 w 517"/>
                <a:gd name="T69" fmla="*/ 62 h 74"/>
                <a:gd name="T70" fmla="*/ 0 w 517"/>
                <a:gd name="T7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7" h="74">
                  <a:moveTo>
                    <a:pt x="0" y="74"/>
                  </a:moveTo>
                  <a:lnTo>
                    <a:pt x="0" y="74"/>
                  </a:lnTo>
                  <a:lnTo>
                    <a:pt x="16" y="74"/>
                  </a:lnTo>
                  <a:lnTo>
                    <a:pt x="39" y="73"/>
                  </a:lnTo>
                  <a:lnTo>
                    <a:pt x="66" y="72"/>
                  </a:lnTo>
                  <a:lnTo>
                    <a:pt x="97" y="71"/>
                  </a:lnTo>
                  <a:lnTo>
                    <a:pt x="132" y="68"/>
                  </a:lnTo>
                  <a:lnTo>
                    <a:pt x="168" y="66"/>
                  </a:lnTo>
                  <a:lnTo>
                    <a:pt x="207" y="63"/>
                  </a:lnTo>
                  <a:lnTo>
                    <a:pt x="248" y="60"/>
                  </a:lnTo>
                  <a:lnTo>
                    <a:pt x="288" y="56"/>
                  </a:lnTo>
                  <a:lnTo>
                    <a:pt x="328" y="51"/>
                  </a:lnTo>
                  <a:lnTo>
                    <a:pt x="367" y="45"/>
                  </a:lnTo>
                  <a:lnTo>
                    <a:pt x="403" y="40"/>
                  </a:lnTo>
                  <a:lnTo>
                    <a:pt x="439" y="34"/>
                  </a:lnTo>
                  <a:lnTo>
                    <a:pt x="469" y="27"/>
                  </a:lnTo>
                  <a:lnTo>
                    <a:pt x="495" y="19"/>
                  </a:lnTo>
                  <a:lnTo>
                    <a:pt x="517" y="10"/>
                  </a:lnTo>
                  <a:lnTo>
                    <a:pt x="512" y="0"/>
                  </a:lnTo>
                  <a:lnTo>
                    <a:pt x="492" y="7"/>
                  </a:lnTo>
                  <a:lnTo>
                    <a:pt x="467" y="15"/>
                  </a:lnTo>
                  <a:lnTo>
                    <a:pt x="436" y="22"/>
                  </a:lnTo>
                  <a:lnTo>
                    <a:pt x="403" y="28"/>
                  </a:lnTo>
                  <a:lnTo>
                    <a:pt x="367" y="33"/>
                  </a:lnTo>
                  <a:lnTo>
                    <a:pt x="328" y="39"/>
                  </a:lnTo>
                  <a:lnTo>
                    <a:pt x="288" y="44"/>
                  </a:lnTo>
                  <a:lnTo>
                    <a:pt x="248" y="47"/>
                  </a:lnTo>
                  <a:lnTo>
                    <a:pt x="207" y="51"/>
                  </a:lnTo>
                  <a:lnTo>
                    <a:pt x="168" y="54"/>
                  </a:lnTo>
                  <a:lnTo>
                    <a:pt x="132" y="56"/>
                  </a:lnTo>
                  <a:lnTo>
                    <a:pt x="97" y="58"/>
                  </a:lnTo>
                  <a:lnTo>
                    <a:pt x="66" y="60"/>
                  </a:lnTo>
                  <a:lnTo>
                    <a:pt x="39" y="61"/>
                  </a:lnTo>
                  <a:lnTo>
                    <a:pt x="16" y="62"/>
                  </a:lnTo>
                  <a:lnTo>
                    <a:pt x="0" y="6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09" name="Freeform 326">
              <a:extLst>
                <a:ext uri="{FF2B5EF4-FFF2-40B4-BE49-F238E27FC236}">
                  <a16:creationId xmlns:a16="http://schemas.microsoft.com/office/drawing/2014/main" id="{ABF9698D-EBA0-4B26-938B-824FA5DB86BA}"/>
                </a:ext>
              </a:extLst>
            </p:cNvPr>
            <p:cNvSpPr>
              <a:spLocks noChangeArrowheads="1"/>
            </p:cNvSpPr>
            <p:nvPr/>
          </p:nvSpPr>
          <p:spPr bwMode="auto">
            <a:xfrm>
              <a:off x="1999" y="2782"/>
              <a:ext cx="619" cy="86"/>
            </a:xfrm>
            <a:custGeom>
              <a:avLst/>
              <a:gdLst>
                <a:gd name="T0" fmla="*/ 0 w 619"/>
                <a:gd name="T1" fmla="*/ 6 h 86"/>
                <a:gd name="T2" fmla="*/ 3 w 619"/>
                <a:gd name="T3" fmla="*/ 10 h 86"/>
                <a:gd name="T4" fmla="*/ 39 w 619"/>
                <a:gd name="T5" fmla="*/ 24 h 86"/>
                <a:gd name="T6" fmla="*/ 78 w 619"/>
                <a:gd name="T7" fmla="*/ 36 h 86"/>
                <a:gd name="T8" fmla="*/ 119 w 619"/>
                <a:gd name="T9" fmla="*/ 47 h 86"/>
                <a:gd name="T10" fmla="*/ 164 w 619"/>
                <a:gd name="T11" fmla="*/ 56 h 86"/>
                <a:gd name="T12" fmla="*/ 210 w 619"/>
                <a:gd name="T13" fmla="*/ 63 h 86"/>
                <a:gd name="T14" fmla="*/ 257 w 619"/>
                <a:gd name="T15" fmla="*/ 69 h 86"/>
                <a:gd name="T16" fmla="*/ 304 w 619"/>
                <a:gd name="T17" fmla="*/ 74 h 86"/>
                <a:gd name="T18" fmla="*/ 352 w 619"/>
                <a:gd name="T19" fmla="*/ 78 h 86"/>
                <a:gd name="T20" fmla="*/ 397 w 619"/>
                <a:gd name="T21" fmla="*/ 81 h 86"/>
                <a:gd name="T22" fmla="*/ 440 w 619"/>
                <a:gd name="T23" fmla="*/ 84 h 86"/>
                <a:gd name="T24" fmla="*/ 481 w 619"/>
                <a:gd name="T25" fmla="*/ 85 h 86"/>
                <a:gd name="T26" fmla="*/ 518 w 619"/>
                <a:gd name="T27" fmla="*/ 85 h 86"/>
                <a:gd name="T28" fmla="*/ 551 w 619"/>
                <a:gd name="T29" fmla="*/ 86 h 86"/>
                <a:gd name="T30" fmla="*/ 580 w 619"/>
                <a:gd name="T31" fmla="*/ 86 h 86"/>
                <a:gd name="T32" fmla="*/ 602 w 619"/>
                <a:gd name="T33" fmla="*/ 86 h 86"/>
                <a:gd name="T34" fmla="*/ 619 w 619"/>
                <a:gd name="T35" fmla="*/ 86 h 86"/>
                <a:gd name="T36" fmla="*/ 619 w 619"/>
                <a:gd name="T37" fmla="*/ 74 h 86"/>
                <a:gd name="T38" fmla="*/ 602 w 619"/>
                <a:gd name="T39" fmla="*/ 74 h 86"/>
                <a:gd name="T40" fmla="*/ 580 w 619"/>
                <a:gd name="T41" fmla="*/ 74 h 86"/>
                <a:gd name="T42" fmla="*/ 551 w 619"/>
                <a:gd name="T43" fmla="*/ 74 h 86"/>
                <a:gd name="T44" fmla="*/ 518 w 619"/>
                <a:gd name="T45" fmla="*/ 73 h 86"/>
                <a:gd name="T46" fmla="*/ 481 w 619"/>
                <a:gd name="T47" fmla="*/ 73 h 86"/>
                <a:gd name="T48" fmla="*/ 440 w 619"/>
                <a:gd name="T49" fmla="*/ 72 h 86"/>
                <a:gd name="T50" fmla="*/ 397 w 619"/>
                <a:gd name="T51" fmla="*/ 69 h 86"/>
                <a:gd name="T52" fmla="*/ 352 w 619"/>
                <a:gd name="T53" fmla="*/ 66 h 86"/>
                <a:gd name="T54" fmla="*/ 304 w 619"/>
                <a:gd name="T55" fmla="*/ 62 h 86"/>
                <a:gd name="T56" fmla="*/ 257 w 619"/>
                <a:gd name="T57" fmla="*/ 57 h 86"/>
                <a:gd name="T58" fmla="*/ 210 w 619"/>
                <a:gd name="T59" fmla="*/ 51 h 86"/>
                <a:gd name="T60" fmla="*/ 164 w 619"/>
                <a:gd name="T61" fmla="*/ 44 h 86"/>
                <a:gd name="T62" fmla="*/ 121 w 619"/>
                <a:gd name="T63" fmla="*/ 35 h 86"/>
                <a:gd name="T64" fmla="*/ 80 w 619"/>
                <a:gd name="T65" fmla="*/ 24 h 86"/>
                <a:gd name="T66" fmla="*/ 41 w 619"/>
                <a:gd name="T67" fmla="*/ 12 h 86"/>
                <a:gd name="T68" fmla="*/ 8 w 619"/>
                <a:gd name="T69" fmla="*/ 0 h 86"/>
                <a:gd name="T70" fmla="*/ 12 w 619"/>
                <a:gd name="T71" fmla="*/ 3 h 86"/>
                <a:gd name="T72" fmla="*/ 8 w 619"/>
                <a:gd name="T73" fmla="*/ 0 h 86"/>
                <a:gd name="T74" fmla="*/ 5 w 619"/>
                <a:gd name="T75" fmla="*/ 0 h 86"/>
                <a:gd name="T76" fmla="*/ 1 w 619"/>
                <a:gd name="T77" fmla="*/ 2 h 86"/>
                <a:gd name="T78" fmla="*/ 1 w 619"/>
                <a:gd name="T79" fmla="*/ 7 h 86"/>
                <a:gd name="T80" fmla="*/ 3 w 619"/>
                <a:gd name="T81" fmla="*/ 10 h 86"/>
                <a:gd name="T82" fmla="*/ 0 w 619"/>
                <a:gd name="T83" fmla="*/ 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9" h="86">
                  <a:moveTo>
                    <a:pt x="0" y="6"/>
                  </a:moveTo>
                  <a:lnTo>
                    <a:pt x="3" y="10"/>
                  </a:lnTo>
                  <a:lnTo>
                    <a:pt x="39" y="24"/>
                  </a:lnTo>
                  <a:lnTo>
                    <a:pt x="78" y="36"/>
                  </a:lnTo>
                  <a:lnTo>
                    <a:pt x="119" y="47"/>
                  </a:lnTo>
                  <a:lnTo>
                    <a:pt x="164" y="56"/>
                  </a:lnTo>
                  <a:lnTo>
                    <a:pt x="210" y="63"/>
                  </a:lnTo>
                  <a:lnTo>
                    <a:pt x="257" y="69"/>
                  </a:lnTo>
                  <a:lnTo>
                    <a:pt x="304" y="74"/>
                  </a:lnTo>
                  <a:lnTo>
                    <a:pt x="352" y="78"/>
                  </a:lnTo>
                  <a:lnTo>
                    <a:pt x="397" y="81"/>
                  </a:lnTo>
                  <a:lnTo>
                    <a:pt x="440" y="84"/>
                  </a:lnTo>
                  <a:lnTo>
                    <a:pt x="481" y="85"/>
                  </a:lnTo>
                  <a:lnTo>
                    <a:pt x="518" y="85"/>
                  </a:lnTo>
                  <a:lnTo>
                    <a:pt x="551" y="86"/>
                  </a:lnTo>
                  <a:lnTo>
                    <a:pt x="580" y="86"/>
                  </a:lnTo>
                  <a:lnTo>
                    <a:pt x="602" y="86"/>
                  </a:lnTo>
                  <a:lnTo>
                    <a:pt x="619" y="86"/>
                  </a:lnTo>
                  <a:lnTo>
                    <a:pt x="619" y="74"/>
                  </a:lnTo>
                  <a:lnTo>
                    <a:pt x="602" y="74"/>
                  </a:lnTo>
                  <a:lnTo>
                    <a:pt x="580" y="74"/>
                  </a:lnTo>
                  <a:lnTo>
                    <a:pt x="551" y="74"/>
                  </a:lnTo>
                  <a:lnTo>
                    <a:pt x="518" y="73"/>
                  </a:lnTo>
                  <a:lnTo>
                    <a:pt x="481" y="73"/>
                  </a:lnTo>
                  <a:lnTo>
                    <a:pt x="440" y="72"/>
                  </a:lnTo>
                  <a:lnTo>
                    <a:pt x="397" y="69"/>
                  </a:lnTo>
                  <a:lnTo>
                    <a:pt x="352" y="66"/>
                  </a:lnTo>
                  <a:lnTo>
                    <a:pt x="304" y="62"/>
                  </a:lnTo>
                  <a:lnTo>
                    <a:pt x="257" y="57"/>
                  </a:lnTo>
                  <a:lnTo>
                    <a:pt x="210" y="51"/>
                  </a:lnTo>
                  <a:lnTo>
                    <a:pt x="164" y="44"/>
                  </a:lnTo>
                  <a:lnTo>
                    <a:pt x="121" y="35"/>
                  </a:lnTo>
                  <a:lnTo>
                    <a:pt x="80" y="24"/>
                  </a:lnTo>
                  <a:lnTo>
                    <a:pt x="41" y="12"/>
                  </a:lnTo>
                  <a:lnTo>
                    <a:pt x="8" y="0"/>
                  </a:lnTo>
                  <a:lnTo>
                    <a:pt x="12" y="3"/>
                  </a:lnTo>
                  <a:lnTo>
                    <a:pt x="8" y="0"/>
                  </a:lnTo>
                  <a:lnTo>
                    <a:pt x="5" y="0"/>
                  </a:lnTo>
                  <a:lnTo>
                    <a:pt x="1" y="2"/>
                  </a:lnTo>
                  <a:lnTo>
                    <a:pt x="1" y="7"/>
                  </a:lnTo>
                  <a:lnTo>
                    <a:pt x="3" y="1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0" name="Freeform 327">
              <a:extLst>
                <a:ext uri="{FF2B5EF4-FFF2-40B4-BE49-F238E27FC236}">
                  <a16:creationId xmlns:a16="http://schemas.microsoft.com/office/drawing/2014/main" id="{851A104E-3151-4BBF-9F28-8A681349E1EF}"/>
                </a:ext>
              </a:extLst>
            </p:cNvPr>
            <p:cNvSpPr>
              <a:spLocks noChangeArrowheads="1"/>
            </p:cNvSpPr>
            <p:nvPr/>
          </p:nvSpPr>
          <p:spPr bwMode="auto">
            <a:xfrm>
              <a:off x="1979" y="2517"/>
              <a:ext cx="32" cy="271"/>
            </a:xfrm>
            <a:custGeom>
              <a:avLst/>
              <a:gdLst>
                <a:gd name="T0" fmla="*/ 15 w 32"/>
                <a:gd name="T1" fmla="*/ 0 h 271"/>
                <a:gd name="T2" fmla="*/ 8 w 32"/>
                <a:gd name="T3" fmla="*/ 5 h 271"/>
                <a:gd name="T4" fmla="*/ 0 w 32"/>
                <a:gd name="T5" fmla="*/ 69 h 271"/>
                <a:gd name="T6" fmla="*/ 3 w 32"/>
                <a:gd name="T7" fmla="*/ 147 h 271"/>
                <a:gd name="T8" fmla="*/ 11 w 32"/>
                <a:gd name="T9" fmla="*/ 221 h 271"/>
                <a:gd name="T10" fmla="*/ 20 w 32"/>
                <a:gd name="T11" fmla="*/ 271 h 271"/>
                <a:gd name="T12" fmla="*/ 32 w 32"/>
                <a:gd name="T13" fmla="*/ 268 h 271"/>
                <a:gd name="T14" fmla="*/ 23 w 32"/>
                <a:gd name="T15" fmla="*/ 221 h 271"/>
                <a:gd name="T16" fmla="*/ 15 w 32"/>
                <a:gd name="T17" fmla="*/ 147 h 271"/>
                <a:gd name="T18" fmla="*/ 12 w 32"/>
                <a:gd name="T19" fmla="*/ 69 h 271"/>
                <a:gd name="T20" fmla="*/ 20 w 32"/>
                <a:gd name="T21" fmla="*/ 7 h 271"/>
                <a:gd name="T22" fmla="*/ 12 w 32"/>
                <a:gd name="T23" fmla="*/ 12 h 271"/>
                <a:gd name="T24" fmla="*/ 20 w 32"/>
                <a:gd name="T25" fmla="*/ 7 h 271"/>
                <a:gd name="T26" fmla="*/ 18 w 32"/>
                <a:gd name="T27" fmla="*/ 2 h 271"/>
                <a:gd name="T28" fmla="*/ 15 w 32"/>
                <a:gd name="T29" fmla="*/ 0 h 271"/>
                <a:gd name="T30" fmla="*/ 10 w 32"/>
                <a:gd name="T31" fmla="*/ 1 h 271"/>
                <a:gd name="T32" fmla="*/ 8 w 32"/>
                <a:gd name="T33" fmla="*/ 5 h 271"/>
                <a:gd name="T34" fmla="*/ 15 w 32"/>
                <a:gd name="T35"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271">
                  <a:moveTo>
                    <a:pt x="15" y="0"/>
                  </a:moveTo>
                  <a:lnTo>
                    <a:pt x="8" y="5"/>
                  </a:lnTo>
                  <a:lnTo>
                    <a:pt x="0" y="69"/>
                  </a:lnTo>
                  <a:lnTo>
                    <a:pt x="3" y="147"/>
                  </a:lnTo>
                  <a:lnTo>
                    <a:pt x="11" y="221"/>
                  </a:lnTo>
                  <a:lnTo>
                    <a:pt x="20" y="271"/>
                  </a:lnTo>
                  <a:lnTo>
                    <a:pt x="32" y="268"/>
                  </a:lnTo>
                  <a:lnTo>
                    <a:pt x="23" y="221"/>
                  </a:lnTo>
                  <a:lnTo>
                    <a:pt x="15" y="147"/>
                  </a:lnTo>
                  <a:lnTo>
                    <a:pt x="12" y="69"/>
                  </a:lnTo>
                  <a:lnTo>
                    <a:pt x="20" y="7"/>
                  </a:lnTo>
                  <a:lnTo>
                    <a:pt x="12" y="12"/>
                  </a:lnTo>
                  <a:lnTo>
                    <a:pt x="20" y="7"/>
                  </a:lnTo>
                  <a:lnTo>
                    <a:pt x="18" y="2"/>
                  </a:lnTo>
                  <a:lnTo>
                    <a:pt x="15" y="0"/>
                  </a:lnTo>
                  <a:lnTo>
                    <a:pt x="10" y="1"/>
                  </a:lnTo>
                  <a:lnTo>
                    <a:pt x="8" y="5"/>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1" name="Freeform 328">
              <a:extLst>
                <a:ext uri="{FF2B5EF4-FFF2-40B4-BE49-F238E27FC236}">
                  <a16:creationId xmlns:a16="http://schemas.microsoft.com/office/drawing/2014/main" id="{900F96A7-1DC9-4FD6-84CF-997F609628FC}"/>
                </a:ext>
              </a:extLst>
            </p:cNvPr>
            <p:cNvSpPr>
              <a:spLocks noChangeArrowheads="1"/>
            </p:cNvSpPr>
            <p:nvPr/>
          </p:nvSpPr>
          <p:spPr bwMode="auto">
            <a:xfrm>
              <a:off x="2139" y="1968"/>
              <a:ext cx="924" cy="292"/>
            </a:xfrm>
            <a:custGeom>
              <a:avLst/>
              <a:gdLst>
                <a:gd name="T0" fmla="*/ 98 w 924"/>
                <a:gd name="T1" fmla="*/ 1 h 292"/>
                <a:gd name="T2" fmla="*/ 140 w 924"/>
                <a:gd name="T3" fmla="*/ 4 h 292"/>
                <a:gd name="T4" fmla="*/ 188 w 924"/>
                <a:gd name="T5" fmla="*/ 5 h 292"/>
                <a:gd name="T6" fmla="*/ 242 w 924"/>
                <a:gd name="T7" fmla="*/ 7 h 292"/>
                <a:gd name="T8" fmla="*/ 300 w 924"/>
                <a:gd name="T9" fmla="*/ 10 h 292"/>
                <a:gd name="T10" fmla="*/ 361 w 924"/>
                <a:gd name="T11" fmla="*/ 11 h 292"/>
                <a:gd name="T12" fmla="*/ 426 w 924"/>
                <a:gd name="T13" fmla="*/ 13 h 292"/>
                <a:gd name="T14" fmla="*/ 489 w 924"/>
                <a:gd name="T15" fmla="*/ 15 h 292"/>
                <a:gd name="T16" fmla="*/ 554 w 924"/>
                <a:gd name="T17" fmla="*/ 17 h 292"/>
                <a:gd name="T18" fmla="*/ 616 w 924"/>
                <a:gd name="T19" fmla="*/ 18 h 292"/>
                <a:gd name="T20" fmla="*/ 675 w 924"/>
                <a:gd name="T21" fmla="*/ 19 h 292"/>
                <a:gd name="T22" fmla="*/ 731 w 924"/>
                <a:gd name="T23" fmla="*/ 21 h 292"/>
                <a:gd name="T24" fmla="*/ 781 w 924"/>
                <a:gd name="T25" fmla="*/ 22 h 292"/>
                <a:gd name="T26" fmla="*/ 826 w 924"/>
                <a:gd name="T27" fmla="*/ 22 h 292"/>
                <a:gd name="T28" fmla="*/ 862 w 924"/>
                <a:gd name="T29" fmla="*/ 23 h 292"/>
                <a:gd name="T30" fmla="*/ 890 w 924"/>
                <a:gd name="T31" fmla="*/ 23 h 292"/>
                <a:gd name="T32" fmla="*/ 902 w 924"/>
                <a:gd name="T33" fmla="*/ 85 h 292"/>
                <a:gd name="T34" fmla="*/ 915 w 924"/>
                <a:gd name="T35" fmla="*/ 230 h 292"/>
                <a:gd name="T36" fmla="*/ 909 w 924"/>
                <a:gd name="T37" fmla="*/ 292 h 292"/>
                <a:gd name="T38" fmla="*/ 869 w 924"/>
                <a:gd name="T39" fmla="*/ 292 h 292"/>
                <a:gd name="T40" fmla="*/ 819 w 924"/>
                <a:gd name="T41" fmla="*/ 291 h 292"/>
                <a:gd name="T42" fmla="*/ 758 w 924"/>
                <a:gd name="T43" fmla="*/ 288 h 292"/>
                <a:gd name="T44" fmla="*/ 690 w 924"/>
                <a:gd name="T45" fmla="*/ 286 h 292"/>
                <a:gd name="T46" fmla="*/ 617 w 924"/>
                <a:gd name="T47" fmla="*/ 282 h 292"/>
                <a:gd name="T48" fmla="*/ 540 w 924"/>
                <a:gd name="T49" fmla="*/ 277 h 292"/>
                <a:gd name="T50" fmla="*/ 462 w 924"/>
                <a:gd name="T51" fmla="*/ 274 h 292"/>
                <a:gd name="T52" fmla="*/ 383 w 924"/>
                <a:gd name="T53" fmla="*/ 269 h 292"/>
                <a:gd name="T54" fmla="*/ 308 w 924"/>
                <a:gd name="T55" fmla="*/ 264 h 292"/>
                <a:gd name="T56" fmla="*/ 236 w 924"/>
                <a:gd name="T57" fmla="*/ 260 h 292"/>
                <a:gd name="T58" fmla="*/ 169 w 924"/>
                <a:gd name="T59" fmla="*/ 255 h 292"/>
                <a:gd name="T60" fmla="*/ 112 w 924"/>
                <a:gd name="T61" fmla="*/ 252 h 292"/>
                <a:gd name="T62" fmla="*/ 63 w 924"/>
                <a:gd name="T63" fmla="*/ 249 h 292"/>
                <a:gd name="T64" fmla="*/ 28 w 924"/>
                <a:gd name="T65" fmla="*/ 247 h 292"/>
                <a:gd name="T66" fmla="*/ 5 w 924"/>
                <a:gd name="T67" fmla="*/ 246 h 292"/>
                <a:gd name="T68" fmla="*/ 9 w 924"/>
                <a:gd name="T69" fmla="*/ 218 h 292"/>
                <a:gd name="T70" fmla="*/ 30 w 924"/>
                <a:gd name="T71" fmla="*/ 156 h 292"/>
                <a:gd name="T72" fmla="*/ 51 w 924"/>
                <a:gd name="T73" fmla="*/ 90 h 292"/>
                <a:gd name="T74" fmla="*/ 72 w 924"/>
                <a:gd name="T75" fmla="*/ 2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4" h="292">
                  <a:moveTo>
                    <a:pt x="81" y="0"/>
                  </a:moveTo>
                  <a:lnTo>
                    <a:pt x="98" y="1"/>
                  </a:lnTo>
                  <a:lnTo>
                    <a:pt x="119" y="2"/>
                  </a:lnTo>
                  <a:lnTo>
                    <a:pt x="140" y="4"/>
                  </a:lnTo>
                  <a:lnTo>
                    <a:pt x="163" y="4"/>
                  </a:lnTo>
                  <a:lnTo>
                    <a:pt x="188" y="5"/>
                  </a:lnTo>
                  <a:lnTo>
                    <a:pt x="214" y="6"/>
                  </a:lnTo>
                  <a:lnTo>
                    <a:pt x="242" y="7"/>
                  </a:lnTo>
                  <a:lnTo>
                    <a:pt x="270" y="9"/>
                  </a:lnTo>
                  <a:lnTo>
                    <a:pt x="300" y="10"/>
                  </a:lnTo>
                  <a:lnTo>
                    <a:pt x="331" y="10"/>
                  </a:lnTo>
                  <a:lnTo>
                    <a:pt x="361" y="11"/>
                  </a:lnTo>
                  <a:lnTo>
                    <a:pt x="393" y="12"/>
                  </a:lnTo>
                  <a:lnTo>
                    <a:pt x="426" y="13"/>
                  </a:lnTo>
                  <a:lnTo>
                    <a:pt x="457" y="13"/>
                  </a:lnTo>
                  <a:lnTo>
                    <a:pt x="489" y="15"/>
                  </a:lnTo>
                  <a:lnTo>
                    <a:pt x="522" y="16"/>
                  </a:lnTo>
                  <a:lnTo>
                    <a:pt x="554" y="17"/>
                  </a:lnTo>
                  <a:lnTo>
                    <a:pt x="585" y="17"/>
                  </a:lnTo>
                  <a:lnTo>
                    <a:pt x="616" y="18"/>
                  </a:lnTo>
                  <a:lnTo>
                    <a:pt x="646" y="18"/>
                  </a:lnTo>
                  <a:lnTo>
                    <a:pt x="675" y="19"/>
                  </a:lnTo>
                  <a:lnTo>
                    <a:pt x="705" y="19"/>
                  </a:lnTo>
                  <a:lnTo>
                    <a:pt x="731" y="21"/>
                  </a:lnTo>
                  <a:lnTo>
                    <a:pt x="757" y="21"/>
                  </a:lnTo>
                  <a:lnTo>
                    <a:pt x="781" y="22"/>
                  </a:lnTo>
                  <a:lnTo>
                    <a:pt x="804" y="22"/>
                  </a:lnTo>
                  <a:lnTo>
                    <a:pt x="826" y="22"/>
                  </a:lnTo>
                  <a:lnTo>
                    <a:pt x="845" y="23"/>
                  </a:lnTo>
                  <a:lnTo>
                    <a:pt x="862" y="23"/>
                  </a:lnTo>
                  <a:lnTo>
                    <a:pt x="878" y="23"/>
                  </a:lnTo>
                  <a:lnTo>
                    <a:pt x="890" y="23"/>
                  </a:lnTo>
                  <a:lnTo>
                    <a:pt x="899" y="23"/>
                  </a:lnTo>
                  <a:lnTo>
                    <a:pt x="902" y="85"/>
                  </a:lnTo>
                  <a:lnTo>
                    <a:pt x="907" y="157"/>
                  </a:lnTo>
                  <a:lnTo>
                    <a:pt x="915" y="230"/>
                  </a:lnTo>
                  <a:lnTo>
                    <a:pt x="924" y="292"/>
                  </a:lnTo>
                  <a:lnTo>
                    <a:pt x="909" y="292"/>
                  </a:lnTo>
                  <a:lnTo>
                    <a:pt x="891" y="292"/>
                  </a:lnTo>
                  <a:lnTo>
                    <a:pt x="869" y="292"/>
                  </a:lnTo>
                  <a:lnTo>
                    <a:pt x="846" y="292"/>
                  </a:lnTo>
                  <a:lnTo>
                    <a:pt x="819" y="291"/>
                  </a:lnTo>
                  <a:lnTo>
                    <a:pt x="790" y="290"/>
                  </a:lnTo>
                  <a:lnTo>
                    <a:pt x="758" y="288"/>
                  </a:lnTo>
                  <a:lnTo>
                    <a:pt x="725" y="287"/>
                  </a:lnTo>
                  <a:lnTo>
                    <a:pt x="690" y="286"/>
                  </a:lnTo>
                  <a:lnTo>
                    <a:pt x="655" y="283"/>
                  </a:lnTo>
                  <a:lnTo>
                    <a:pt x="617" y="282"/>
                  </a:lnTo>
                  <a:lnTo>
                    <a:pt x="579" y="280"/>
                  </a:lnTo>
                  <a:lnTo>
                    <a:pt x="540" y="277"/>
                  </a:lnTo>
                  <a:lnTo>
                    <a:pt x="501" y="276"/>
                  </a:lnTo>
                  <a:lnTo>
                    <a:pt x="462" y="274"/>
                  </a:lnTo>
                  <a:lnTo>
                    <a:pt x="422" y="271"/>
                  </a:lnTo>
                  <a:lnTo>
                    <a:pt x="383" y="269"/>
                  </a:lnTo>
                  <a:lnTo>
                    <a:pt x="345" y="266"/>
                  </a:lnTo>
                  <a:lnTo>
                    <a:pt x="308" y="264"/>
                  </a:lnTo>
                  <a:lnTo>
                    <a:pt x="271" y="262"/>
                  </a:lnTo>
                  <a:lnTo>
                    <a:pt x="236" y="260"/>
                  </a:lnTo>
                  <a:lnTo>
                    <a:pt x="202" y="258"/>
                  </a:lnTo>
                  <a:lnTo>
                    <a:pt x="169" y="255"/>
                  </a:lnTo>
                  <a:lnTo>
                    <a:pt x="140" y="254"/>
                  </a:lnTo>
                  <a:lnTo>
                    <a:pt x="112" y="252"/>
                  </a:lnTo>
                  <a:lnTo>
                    <a:pt x="86" y="251"/>
                  </a:lnTo>
                  <a:lnTo>
                    <a:pt x="63" y="249"/>
                  </a:lnTo>
                  <a:lnTo>
                    <a:pt x="44" y="248"/>
                  </a:lnTo>
                  <a:lnTo>
                    <a:pt x="28" y="247"/>
                  </a:lnTo>
                  <a:lnTo>
                    <a:pt x="14" y="246"/>
                  </a:lnTo>
                  <a:lnTo>
                    <a:pt x="5" y="246"/>
                  </a:lnTo>
                  <a:lnTo>
                    <a:pt x="0" y="246"/>
                  </a:lnTo>
                  <a:lnTo>
                    <a:pt x="9" y="218"/>
                  </a:lnTo>
                  <a:lnTo>
                    <a:pt x="19" y="187"/>
                  </a:lnTo>
                  <a:lnTo>
                    <a:pt x="30" y="156"/>
                  </a:lnTo>
                  <a:lnTo>
                    <a:pt x="41" y="123"/>
                  </a:lnTo>
                  <a:lnTo>
                    <a:pt x="51" y="90"/>
                  </a:lnTo>
                  <a:lnTo>
                    <a:pt x="62" y="57"/>
                  </a:lnTo>
                  <a:lnTo>
                    <a:pt x="72" y="28"/>
                  </a:lnTo>
                  <a:lnTo>
                    <a:pt x="81" y="0"/>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2" name="Freeform 329">
              <a:extLst>
                <a:ext uri="{FF2B5EF4-FFF2-40B4-BE49-F238E27FC236}">
                  <a16:creationId xmlns:a16="http://schemas.microsoft.com/office/drawing/2014/main" id="{0FA499DE-2134-497F-95FA-CC1C8FE11E97}"/>
                </a:ext>
              </a:extLst>
            </p:cNvPr>
            <p:cNvSpPr>
              <a:spLocks noChangeArrowheads="1"/>
            </p:cNvSpPr>
            <p:nvPr/>
          </p:nvSpPr>
          <p:spPr bwMode="auto">
            <a:xfrm>
              <a:off x="2220" y="1962"/>
              <a:ext cx="825" cy="35"/>
            </a:xfrm>
            <a:custGeom>
              <a:avLst/>
              <a:gdLst>
                <a:gd name="T0" fmla="*/ 818 w 825"/>
                <a:gd name="T1" fmla="*/ 23 h 35"/>
                <a:gd name="T2" fmla="*/ 797 w 825"/>
                <a:gd name="T3" fmla="*/ 23 h 35"/>
                <a:gd name="T4" fmla="*/ 764 w 825"/>
                <a:gd name="T5" fmla="*/ 23 h 35"/>
                <a:gd name="T6" fmla="*/ 723 w 825"/>
                <a:gd name="T7" fmla="*/ 22 h 35"/>
                <a:gd name="T8" fmla="*/ 676 w 825"/>
                <a:gd name="T9" fmla="*/ 21 h 35"/>
                <a:gd name="T10" fmla="*/ 624 w 825"/>
                <a:gd name="T11" fmla="*/ 19 h 35"/>
                <a:gd name="T12" fmla="*/ 565 w 825"/>
                <a:gd name="T13" fmla="*/ 18 h 35"/>
                <a:gd name="T14" fmla="*/ 504 w 825"/>
                <a:gd name="T15" fmla="*/ 17 h 35"/>
                <a:gd name="T16" fmla="*/ 441 w 825"/>
                <a:gd name="T17" fmla="*/ 16 h 35"/>
                <a:gd name="T18" fmla="*/ 376 w 825"/>
                <a:gd name="T19" fmla="*/ 13 h 35"/>
                <a:gd name="T20" fmla="*/ 312 w 825"/>
                <a:gd name="T21" fmla="*/ 12 h 35"/>
                <a:gd name="T22" fmla="*/ 250 w 825"/>
                <a:gd name="T23" fmla="*/ 10 h 35"/>
                <a:gd name="T24" fmla="*/ 189 w 825"/>
                <a:gd name="T25" fmla="*/ 8 h 35"/>
                <a:gd name="T26" fmla="*/ 133 w 825"/>
                <a:gd name="T27" fmla="*/ 6 h 35"/>
                <a:gd name="T28" fmla="*/ 82 w 825"/>
                <a:gd name="T29" fmla="*/ 4 h 35"/>
                <a:gd name="T30" fmla="*/ 38 w 825"/>
                <a:gd name="T31" fmla="*/ 2 h 35"/>
                <a:gd name="T32" fmla="*/ 0 w 825"/>
                <a:gd name="T33" fmla="*/ 0 h 35"/>
                <a:gd name="T34" fmla="*/ 17 w 825"/>
                <a:gd name="T35" fmla="*/ 13 h 35"/>
                <a:gd name="T36" fmla="*/ 59 w 825"/>
                <a:gd name="T37" fmla="*/ 16 h 35"/>
                <a:gd name="T38" fmla="*/ 107 w 825"/>
                <a:gd name="T39" fmla="*/ 17 h 35"/>
                <a:gd name="T40" fmla="*/ 161 w 825"/>
                <a:gd name="T41" fmla="*/ 19 h 35"/>
                <a:gd name="T42" fmla="*/ 219 w 825"/>
                <a:gd name="T43" fmla="*/ 22 h 35"/>
                <a:gd name="T44" fmla="*/ 280 w 825"/>
                <a:gd name="T45" fmla="*/ 23 h 35"/>
                <a:gd name="T46" fmla="*/ 345 w 825"/>
                <a:gd name="T47" fmla="*/ 25 h 35"/>
                <a:gd name="T48" fmla="*/ 408 w 825"/>
                <a:gd name="T49" fmla="*/ 27 h 35"/>
                <a:gd name="T50" fmla="*/ 473 w 825"/>
                <a:gd name="T51" fmla="*/ 29 h 35"/>
                <a:gd name="T52" fmla="*/ 535 w 825"/>
                <a:gd name="T53" fmla="*/ 30 h 35"/>
                <a:gd name="T54" fmla="*/ 594 w 825"/>
                <a:gd name="T55" fmla="*/ 32 h 35"/>
                <a:gd name="T56" fmla="*/ 650 w 825"/>
                <a:gd name="T57" fmla="*/ 33 h 35"/>
                <a:gd name="T58" fmla="*/ 700 w 825"/>
                <a:gd name="T59" fmla="*/ 34 h 35"/>
                <a:gd name="T60" fmla="*/ 745 w 825"/>
                <a:gd name="T61" fmla="*/ 34 h 35"/>
                <a:gd name="T62" fmla="*/ 781 w 825"/>
                <a:gd name="T63" fmla="*/ 35 h 35"/>
                <a:gd name="T64" fmla="*/ 809 w 825"/>
                <a:gd name="T65" fmla="*/ 35 h 35"/>
                <a:gd name="T66" fmla="*/ 812 w 825"/>
                <a:gd name="T67" fmla="*/ 29 h 35"/>
                <a:gd name="T68" fmla="*/ 822 w 825"/>
                <a:gd name="T69" fmla="*/ 33 h 35"/>
                <a:gd name="T70" fmla="*/ 822 w 825"/>
                <a:gd name="T71" fmla="*/ 25 h 35"/>
                <a:gd name="T72" fmla="*/ 825 w 825"/>
                <a:gd name="T7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5" h="35">
                  <a:moveTo>
                    <a:pt x="825" y="29"/>
                  </a:moveTo>
                  <a:lnTo>
                    <a:pt x="818" y="23"/>
                  </a:lnTo>
                  <a:lnTo>
                    <a:pt x="809" y="23"/>
                  </a:lnTo>
                  <a:lnTo>
                    <a:pt x="797" y="23"/>
                  </a:lnTo>
                  <a:lnTo>
                    <a:pt x="781" y="23"/>
                  </a:lnTo>
                  <a:lnTo>
                    <a:pt x="764" y="23"/>
                  </a:lnTo>
                  <a:lnTo>
                    <a:pt x="745" y="22"/>
                  </a:lnTo>
                  <a:lnTo>
                    <a:pt x="723" y="22"/>
                  </a:lnTo>
                  <a:lnTo>
                    <a:pt x="700" y="22"/>
                  </a:lnTo>
                  <a:lnTo>
                    <a:pt x="676" y="21"/>
                  </a:lnTo>
                  <a:lnTo>
                    <a:pt x="650" y="21"/>
                  </a:lnTo>
                  <a:lnTo>
                    <a:pt x="624" y="19"/>
                  </a:lnTo>
                  <a:lnTo>
                    <a:pt x="594" y="19"/>
                  </a:lnTo>
                  <a:lnTo>
                    <a:pt x="565" y="18"/>
                  </a:lnTo>
                  <a:lnTo>
                    <a:pt x="535" y="18"/>
                  </a:lnTo>
                  <a:lnTo>
                    <a:pt x="504" y="17"/>
                  </a:lnTo>
                  <a:lnTo>
                    <a:pt x="473" y="17"/>
                  </a:lnTo>
                  <a:lnTo>
                    <a:pt x="441" y="16"/>
                  </a:lnTo>
                  <a:lnTo>
                    <a:pt x="408" y="15"/>
                  </a:lnTo>
                  <a:lnTo>
                    <a:pt x="376" y="13"/>
                  </a:lnTo>
                  <a:lnTo>
                    <a:pt x="345" y="13"/>
                  </a:lnTo>
                  <a:lnTo>
                    <a:pt x="312" y="12"/>
                  </a:lnTo>
                  <a:lnTo>
                    <a:pt x="280" y="11"/>
                  </a:lnTo>
                  <a:lnTo>
                    <a:pt x="250" y="10"/>
                  </a:lnTo>
                  <a:lnTo>
                    <a:pt x="219" y="10"/>
                  </a:lnTo>
                  <a:lnTo>
                    <a:pt x="189" y="8"/>
                  </a:lnTo>
                  <a:lnTo>
                    <a:pt x="161" y="7"/>
                  </a:lnTo>
                  <a:lnTo>
                    <a:pt x="133" y="6"/>
                  </a:lnTo>
                  <a:lnTo>
                    <a:pt x="107" y="5"/>
                  </a:lnTo>
                  <a:lnTo>
                    <a:pt x="82" y="4"/>
                  </a:lnTo>
                  <a:lnTo>
                    <a:pt x="59" y="4"/>
                  </a:lnTo>
                  <a:lnTo>
                    <a:pt x="38" y="2"/>
                  </a:lnTo>
                  <a:lnTo>
                    <a:pt x="17" y="1"/>
                  </a:lnTo>
                  <a:lnTo>
                    <a:pt x="0" y="0"/>
                  </a:lnTo>
                  <a:lnTo>
                    <a:pt x="0" y="12"/>
                  </a:lnTo>
                  <a:lnTo>
                    <a:pt x="17" y="13"/>
                  </a:lnTo>
                  <a:lnTo>
                    <a:pt x="38" y="15"/>
                  </a:lnTo>
                  <a:lnTo>
                    <a:pt x="59" y="16"/>
                  </a:lnTo>
                  <a:lnTo>
                    <a:pt x="82" y="16"/>
                  </a:lnTo>
                  <a:lnTo>
                    <a:pt x="107" y="17"/>
                  </a:lnTo>
                  <a:lnTo>
                    <a:pt x="133" y="18"/>
                  </a:lnTo>
                  <a:lnTo>
                    <a:pt x="161" y="19"/>
                  </a:lnTo>
                  <a:lnTo>
                    <a:pt x="189" y="21"/>
                  </a:lnTo>
                  <a:lnTo>
                    <a:pt x="219" y="22"/>
                  </a:lnTo>
                  <a:lnTo>
                    <a:pt x="250" y="22"/>
                  </a:lnTo>
                  <a:lnTo>
                    <a:pt x="280" y="23"/>
                  </a:lnTo>
                  <a:lnTo>
                    <a:pt x="312" y="24"/>
                  </a:lnTo>
                  <a:lnTo>
                    <a:pt x="345" y="25"/>
                  </a:lnTo>
                  <a:lnTo>
                    <a:pt x="376" y="25"/>
                  </a:lnTo>
                  <a:lnTo>
                    <a:pt x="408" y="27"/>
                  </a:lnTo>
                  <a:lnTo>
                    <a:pt x="441" y="28"/>
                  </a:lnTo>
                  <a:lnTo>
                    <a:pt x="473" y="29"/>
                  </a:lnTo>
                  <a:lnTo>
                    <a:pt x="504" y="29"/>
                  </a:lnTo>
                  <a:lnTo>
                    <a:pt x="535" y="30"/>
                  </a:lnTo>
                  <a:lnTo>
                    <a:pt x="565" y="30"/>
                  </a:lnTo>
                  <a:lnTo>
                    <a:pt x="594" y="32"/>
                  </a:lnTo>
                  <a:lnTo>
                    <a:pt x="624" y="32"/>
                  </a:lnTo>
                  <a:lnTo>
                    <a:pt x="650" y="33"/>
                  </a:lnTo>
                  <a:lnTo>
                    <a:pt x="676" y="33"/>
                  </a:lnTo>
                  <a:lnTo>
                    <a:pt x="700" y="34"/>
                  </a:lnTo>
                  <a:lnTo>
                    <a:pt x="723" y="34"/>
                  </a:lnTo>
                  <a:lnTo>
                    <a:pt x="745" y="34"/>
                  </a:lnTo>
                  <a:lnTo>
                    <a:pt x="764" y="35"/>
                  </a:lnTo>
                  <a:lnTo>
                    <a:pt x="781" y="35"/>
                  </a:lnTo>
                  <a:lnTo>
                    <a:pt x="797" y="35"/>
                  </a:lnTo>
                  <a:lnTo>
                    <a:pt x="809" y="35"/>
                  </a:lnTo>
                  <a:lnTo>
                    <a:pt x="818" y="35"/>
                  </a:lnTo>
                  <a:lnTo>
                    <a:pt x="812" y="29"/>
                  </a:lnTo>
                  <a:lnTo>
                    <a:pt x="818" y="35"/>
                  </a:lnTo>
                  <a:lnTo>
                    <a:pt x="822" y="33"/>
                  </a:lnTo>
                  <a:lnTo>
                    <a:pt x="825" y="29"/>
                  </a:lnTo>
                  <a:lnTo>
                    <a:pt x="822" y="25"/>
                  </a:lnTo>
                  <a:lnTo>
                    <a:pt x="818" y="23"/>
                  </a:lnTo>
                  <a:lnTo>
                    <a:pt x="82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3" name="Freeform 330">
              <a:extLst>
                <a:ext uri="{FF2B5EF4-FFF2-40B4-BE49-F238E27FC236}">
                  <a16:creationId xmlns:a16="http://schemas.microsoft.com/office/drawing/2014/main" id="{9D81D6A4-D080-456D-92AA-ADE078E87C1D}"/>
                </a:ext>
              </a:extLst>
            </p:cNvPr>
            <p:cNvSpPr>
              <a:spLocks noChangeArrowheads="1"/>
            </p:cNvSpPr>
            <p:nvPr/>
          </p:nvSpPr>
          <p:spPr bwMode="auto">
            <a:xfrm>
              <a:off x="3032" y="1991"/>
              <a:ext cx="37" cy="275"/>
            </a:xfrm>
            <a:custGeom>
              <a:avLst/>
              <a:gdLst>
                <a:gd name="T0" fmla="*/ 31 w 37"/>
                <a:gd name="T1" fmla="*/ 275 h 275"/>
                <a:gd name="T2" fmla="*/ 37 w 37"/>
                <a:gd name="T3" fmla="*/ 269 h 275"/>
                <a:gd name="T4" fmla="*/ 28 w 37"/>
                <a:gd name="T5" fmla="*/ 207 h 275"/>
                <a:gd name="T6" fmla="*/ 20 w 37"/>
                <a:gd name="T7" fmla="*/ 134 h 275"/>
                <a:gd name="T8" fmla="*/ 15 w 37"/>
                <a:gd name="T9" fmla="*/ 62 h 275"/>
                <a:gd name="T10" fmla="*/ 13 w 37"/>
                <a:gd name="T11" fmla="*/ 0 h 275"/>
                <a:gd name="T12" fmla="*/ 0 w 37"/>
                <a:gd name="T13" fmla="*/ 0 h 275"/>
                <a:gd name="T14" fmla="*/ 3 w 37"/>
                <a:gd name="T15" fmla="*/ 62 h 275"/>
                <a:gd name="T16" fmla="*/ 8 w 37"/>
                <a:gd name="T17" fmla="*/ 134 h 275"/>
                <a:gd name="T18" fmla="*/ 16 w 37"/>
                <a:gd name="T19" fmla="*/ 207 h 275"/>
                <a:gd name="T20" fmla="*/ 25 w 37"/>
                <a:gd name="T21" fmla="*/ 269 h 275"/>
                <a:gd name="T22" fmla="*/ 31 w 37"/>
                <a:gd name="T23" fmla="*/ 263 h 275"/>
                <a:gd name="T24" fmla="*/ 25 w 37"/>
                <a:gd name="T25" fmla="*/ 269 h 275"/>
                <a:gd name="T26" fmla="*/ 27 w 37"/>
                <a:gd name="T27" fmla="*/ 273 h 275"/>
                <a:gd name="T28" fmla="*/ 31 w 37"/>
                <a:gd name="T29" fmla="*/ 274 h 275"/>
                <a:gd name="T30" fmla="*/ 34 w 37"/>
                <a:gd name="T31" fmla="*/ 273 h 275"/>
                <a:gd name="T32" fmla="*/ 37 w 37"/>
                <a:gd name="T33" fmla="*/ 269 h 275"/>
                <a:gd name="T34" fmla="*/ 31 w 37"/>
                <a:gd name="T35"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275">
                  <a:moveTo>
                    <a:pt x="31" y="275"/>
                  </a:moveTo>
                  <a:lnTo>
                    <a:pt x="37" y="269"/>
                  </a:lnTo>
                  <a:lnTo>
                    <a:pt x="28" y="207"/>
                  </a:lnTo>
                  <a:lnTo>
                    <a:pt x="20" y="134"/>
                  </a:lnTo>
                  <a:lnTo>
                    <a:pt x="15" y="62"/>
                  </a:lnTo>
                  <a:lnTo>
                    <a:pt x="13" y="0"/>
                  </a:lnTo>
                  <a:lnTo>
                    <a:pt x="0" y="0"/>
                  </a:lnTo>
                  <a:lnTo>
                    <a:pt x="3" y="62"/>
                  </a:lnTo>
                  <a:lnTo>
                    <a:pt x="8" y="134"/>
                  </a:lnTo>
                  <a:lnTo>
                    <a:pt x="16" y="207"/>
                  </a:lnTo>
                  <a:lnTo>
                    <a:pt x="25" y="269"/>
                  </a:lnTo>
                  <a:lnTo>
                    <a:pt x="31" y="263"/>
                  </a:lnTo>
                  <a:lnTo>
                    <a:pt x="25" y="269"/>
                  </a:lnTo>
                  <a:lnTo>
                    <a:pt x="27" y="273"/>
                  </a:lnTo>
                  <a:lnTo>
                    <a:pt x="31" y="274"/>
                  </a:lnTo>
                  <a:lnTo>
                    <a:pt x="34" y="273"/>
                  </a:lnTo>
                  <a:lnTo>
                    <a:pt x="37" y="269"/>
                  </a:lnTo>
                  <a:lnTo>
                    <a:pt x="31" y="2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4" name="Freeform 331">
              <a:extLst>
                <a:ext uri="{FF2B5EF4-FFF2-40B4-BE49-F238E27FC236}">
                  <a16:creationId xmlns:a16="http://schemas.microsoft.com/office/drawing/2014/main" id="{54B83869-D520-4B62-99E1-A30A80AA8737}"/>
                </a:ext>
              </a:extLst>
            </p:cNvPr>
            <p:cNvSpPr>
              <a:spLocks noChangeArrowheads="1"/>
            </p:cNvSpPr>
            <p:nvPr/>
          </p:nvSpPr>
          <p:spPr bwMode="auto">
            <a:xfrm>
              <a:off x="2133" y="2208"/>
              <a:ext cx="930" cy="58"/>
            </a:xfrm>
            <a:custGeom>
              <a:avLst/>
              <a:gdLst>
                <a:gd name="T0" fmla="*/ 6 w 930"/>
                <a:gd name="T1" fmla="*/ 12 h 58"/>
                <a:gd name="T2" fmla="*/ 20 w 930"/>
                <a:gd name="T3" fmla="*/ 12 h 58"/>
                <a:gd name="T4" fmla="*/ 50 w 930"/>
                <a:gd name="T5" fmla="*/ 14 h 58"/>
                <a:gd name="T6" fmla="*/ 92 w 930"/>
                <a:gd name="T7" fmla="*/ 17 h 58"/>
                <a:gd name="T8" fmla="*/ 146 w 930"/>
                <a:gd name="T9" fmla="*/ 20 h 58"/>
                <a:gd name="T10" fmla="*/ 208 w 930"/>
                <a:gd name="T11" fmla="*/ 24 h 58"/>
                <a:gd name="T12" fmla="*/ 277 w 930"/>
                <a:gd name="T13" fmla="*/ 28 h 58"/>
                <a:gd name="T14" fmla="*/ 351 w 930"/>
                <a:gd name="T15" fmla="*/ 32 h 58"/>
                <a:gd name="T16" fmla="*/ 428 w 930"/>
                <a:gd name="T17" fmla="*/ 37 h 58"/>
                <a:gd name="T18" fmla="*/ 507 w 930"/>
                <a:gd name="T19" fmla="*/ 42 h 58"/>
                <a:gd name="T20" fmla="*/ 585 w 930"/>
                <a:gd name="T21" fmla="*/ 46 h 58"/>
                <a:gd name="T22" fmla="*/ 661 w 930"/>
                <a:gd name="T23" fmla="*/ 50 h 58"/>
                <a:gd name="T24" fmla="*/ 731 w 930"/>
                <a:gd name="T25" fmla="*/ 53 h 58"/>
                <a:gd name="T26" fmla="*/ 796 w 930"/>
                <a:gd name="T27" fmla="*/ 56 h 58"/>
                <a:gd name="T28" fmla="*/ 852 w 930"/>
                <a:gd name="T29" fmla="*/ 58 h 58"/>
                <a:gd name="T30" fmla="*/ 897 w 930"/>
                <a:gd name="T31" fmla="*/ 58 h 58"/>
                <a:gd name="T32" fmla="*/ 930 w 930"/>
                <a:gd name="T33" fmla="*/ 58 h 58"/>
                <a:gd name="T34" fmla="*/ 915 w 930"/>
                <a:gd name="T35" fmla="*/ 46 h 58"/>
                <a:gd name="T36" fmla="*/ 875 w 930"/>
                <a:gd name="T37" fmla="*/ 46 h 58"/>
                <a:gd name="T38" fmla="*/ 825 w 930"/>
                <a:gd name="T39" fmla="*/ 45 h 58"/>
                <a:gd name="T40" fmla="*/ 764 w 930"/>
                <a:gd name="T41" fmla="*/ 42 h 58"/>
                <a:gd name="T42" fmla="*/ 696 w 930"/>
                <a:gd name="T43" fmla="*/ 40 h 58"/>
                <a:gd name="T44" fmla="*/ 623 w 930"/>
                <a:gd name="T45" fmla="*/ 36 h 58"/>
                <a:gd name="T46" fmla="*/ 546 w 930"/>
                <a:gd name="T47" fmla="*/ 31 h 58"/>
                <a:gd name="T48" fmla="*/ 468 w 930"/>
                <a:gd name="T49" fmla="*/ 28 h 58"/>
                <a:gd name="T50" fmla="*/ 389 w 930"/>
                <a:gd name="T51" fmla="*/ 23 h 58"/>
                <a:gd name="T52" fmla="*/ 314 w 930"/>
                <a:gd name="T53" fmla="*/ 18 h 58"/>
                <a:gd name="T54" fmla="*/ 242 w 930"/>
                <a:gd name="T55" fmla="*/ 14 h 58"/>
                <a:gd name="T56" fmla="*/ 175 w 930"/>
                <a:gd name="T57" fmla="*/ 9 h 58"/>
                <a:gd name="T58" fmla="*/ 118 w 930"/>
                <a:gd name="T59" fmla="*/ 6 h 58"/>
                <a:gd name="T60" fmla="*/ 69 w 930"/>
                <a:gd name="T61" fmla="*/ 3 h 58"/>
                <a:gd name="T62" fmla="*/ 34 w 930"/>
                <a:gd name="T63" fmla="*/ 1 h 58"/>
                <a:gd name="T64" fmla="*/ 11 w 930"/>
                <a:gd name="T65" fmla="*/ 0 h 58"/>
                <a:gd name="T66" fmla="*/ 12 w 930"/>
                <a:gd name="T67" fmla="*/ 7 h 58"/>
                <a:gd name="T68" fmla="*/ 2 w 930"/>
                <a:gd name="T69" fmla="*/ 2 h 58"/>
                <a:gd name="T70" fmla="*/ 2 w 930"/>
                <a:gd name="T71" fmla="*/ 9 h 58"/>
                <a:gd name="T72" fmla="*/ 0 w 930"/>
                <a:gd name="T73"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0" h="58">
                  <a:moveTo>
                    <a:pt x="0" y="5"/>
                  </a:moveTo>
                  <a:lnTo>
                    <a:pt x="6" y="12"/>
                  </a:lnTo>
                  <a:lnTo>
                    <a:pt x="11" y="12"/>
                  </a:lnTo>
                  <a:lnTo>
                    <a:pt x="20" y="12"/>
                  </a:lnTo>
                  <a:lnTo>
                    <a:pt x="34" y="13"/>
                  </a:lnTo>
                  <a:lnTo>
                    <a:pt x="50" y="14"/>
                  </a:lnTo>
                  <a:lnTo>
                    <a:pt x="69" y="15"/>
                  </a:lnTo>
                  <a:lnTo>
                    <a:pt x="92" y="17"/>
                  </a:lnTo>
                  <a:lnTo>
                    <a:pt x="118" y="18"/>
                  </a:lnTo>
                  <a:lnTo>
                    <a:pt x="146" y="20"/>
                  </a:lnTo>
                  <a:lnTo>
                    <a:pt x="175" y="22"/>
                  </a:lnTo>
                  <a:lnTo>
                    <a:pt x="208" y="24"/>
                  </a:lnTo>
                  <a:lnTo>
                    <a:pt x="242" y="26"/>
                  </a:lnTo>
                  <a:lnTo>
                    <a:pt x="277" y="28"/>
                  </a:lnTo>
                  <a:lnTo>
                    <a:pt x="314" y="30"/>
                  </a:lnTo>
                  <a:lnTo>
                    <a:pt x="351" y="32"/>
                  </a:lnTo>
                  <a:lnTo>
                    <a:pt x="389" y="35"/>
                  </a:lnTo>
                  <a:lnTo>
                    <a:pt x="428" y="37"/>
                  </a:lnTo>
                  <a:lnTo>
                    <a:pt x="468" y="40"/>
                  </a:lnTo>
                  <a:lnTo>
                    <a:pt x="507" y="42"/>
                  </a:lnTo>
                  <a:lnTo>
                    <a:pt x="546" y="43"/>
                  </a:lnTo>
                  <a:lnTo>
                    <a:pt x="585" y="46"/>
                  </a:lnTo>
                  <a:lnTo>
                    <a:pt x="623" y="48"/>
                  </a:lnTo>
                  <a:lnTo>
                    <a:pt x="661" y="50"/>
                  </a:lnTo>
                  <a:lnTo>
                    <a:pt x="696" y="52"/>
                  </a:lnTo>
                  <a:lnTo>
                    <a:pt x="731" y="53"/>
                  </a:lnTo>
                  <a:lnTo>
                    <a:pt x="764" y="54"/>
                  </a:lnTo>
                  <a:lnTo>
                    <a:pt x="796" y="56"/>
                  </a:lnTo>
                  <a:lnTo>
                    <a:pt x="825" y="57"/>
                  </a:lnTo>
                  <a:lnTo>
                    <a:pt x="852" y="58"/>
                  </a:lnTo>
                  <a:lnTo>
                    <a:pt x="875" y="58"/>
                  </a:lnTo>
                  <a:lnTo>
                    <a:pt x="897" y="58"/>
                  </a:lnTo>
                  <a:lnTo>
                    <a:pt x="915" y="58"/>
                  </a:lnTo>
                  <a:lnTo>
                    <a:pt x="930" y="58"/>
                  </a:lnTo>
                  <a:lnTo>
                    <a:pt x="930" y="46"/>
                  </a:lnTo>
                  <a:lnTo>
                    <a:pt x="915" y="46"/>
                  </a:lnTo>
                  <a:lnTo>
                    <a:pt x="897" y="46"/>
                  </a:lnTo>
                  <a:lnTo>
                    <a:pt x="875" y="46"/>
                  </a:lnTo>
                  <a:lnTo>
                    <a:pt x="852" y="46"/>
                  </a:lnTo>
                  <a:lnTo>
                    <a:pt x="825" y="45"/>
                  </a:lnTo>
                  <a:lnTo>
                    <a:pt x="796" y="43"/>
                  </a:lnTo>
                  <a:lnTo>
                    <a:pt x="764" y="42"/>
                  </a:lnTo>
                  <a:lnTo>
                    <a:pt x="731" y="41"/>
                  </a:lnTo>
                  <a:lnTo>
                    <a:pt x="696" y="40"/>
                  </a:lnTo>
                  <a:lnTo>
                    <a:pt x="661" y="37"/>
                  </a:lnTo>
                  <a:lnTo>
                    <a:pt x="623" y="36"/>
                  </a:lnTo>
                  <a:lnTo>
                    <a:pt x="585" y="34"/>
                  </a:lnTo>
                  <a:lnTo>
                    <a:pt x="546" y="31"/>
                  </a:lnTo>
                  <a:lnTo>
                    <a:pt x="507" y="30"/>
                  </a:lnTo>
                  <a:lnTo>
                    <a:pt x="468" y="28"/>
                  </a:lnTo>
                  <a:lnTo>
                    <a:pt x="428" y="25"/>
                  </a:lnTo>
                  <a:lnTo>
                    <a:pt x="389" y="23"/>
                  </a:lnTo>
                  <a:lnTo>
                    <a:pt x="351" y="20"/>
                  </a:lnTo>
                  <a:lnTo>
                    <a:pt x="314" y="18"/>
                  </a:lnTo>
                  <a:lnTo>
                    <a:pt x="277" y="15"/>
                  </a:lnTo>
                  <a:lnTo>
                    <a:pt x="242" y="14"/>
                  </a:lnTo>
                  <a:lnTo>
                    <a:pt x="208" y="12"/>
                  </a:lnTo>
                  <a:lnTo>
                    <a:pt x="175" y="9"/>
                  </a:lnTo>
                  <a:lnTo>
                    <a:pt x="146" y="8"/>
                  </a:lnTo>
                  <a:lnTo>
                    <a:pt x="118" y="6"/>
                  </a:lnTo>
                  <a:lnTo>
                    <a:pt x="92" y="5"/>
                  </a:lnTo>
                  <a:lnTo>
                    <a:pt x="69" y="3"/>
                  </a:lnTo>
                  <a:lnTo>
                    <a:pt x="50" y="2"/>
                  </a:lnTo>
                  <a:lnTo>
                    <a:pt x="34" y="1"/>
                  </a:lnTo>
                  <a:lnTo>
                    <a:pt x="20" y="0"/>
                  </a:lnTo>
                  <a:lnTo>
                    <a:pt x="11" y="0"/>
                  </a:lnTo>
                  <a:lnTo>
                    <a:pt x="6" y="0"/>
                  </a:lnTo>
                  <a:lnTo>
                    <a:pt x="12" y="7"/>
                  </a:lnTo>
                  <a:lnTo>
                    <a:pt x="6" y="0"/>
                  </a:lnTo>
                  <a:lnTo>
                    <a:pt x="2" y="2"/>
                  </a:lnTo>
                  <a:lnTo>
                    <a:pt x="1" y="6"/>
                  </a:lnTo>
                  <a:lnTo>
                    <a:pt x="2" y="9"/>
                  </a:lnTo>
                  <a:lnTo>
                    <a:pt x="6" y="12"/>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5" name="Freeform 332">
              <a:extLst>
                <a:ext uri="{FF2B5EF4-FFF2-40B4-BE49-F238E27FC236}">
                  <a16:creationId xmlns:a16="http://schemas.microsoft.com/office/drawing/2014/main" id="{0F5D925B-F318-44AF-85CC-04D87C6BF4DF}"/>
                </a:ext>
              </a:extLst>
            </p:cNvPr>
            <p:cNvSpPr>
              <a:spLocks noChangeArrowheads="1"/>
            </p:cNvSpPr>
            <p:nvPr/>
          </p:nvSpPr>
          <p:spPr bwMode="auto">
            <a:xfrm>
              <a:off x="2133" y="1962"/>
              <a:ext cx="93" cy="253"/>
            </a:xfrm>
            <a:custGeom>
              <a:avLst/>
              <a:gdLst>
                <a:gd name="T0" fmla="*/ 87 w 93"/>
                <a:gd name="T1" fmla="*/ 0 h 253"/>
                <a:gd name="T2" fmla="*/ 81 w 93"/>
                <a:gd name="T3" fmla="*/ 5 h 253"/>
                <a:gd name="T4" fmla="*/ 71 w 93"/>
                <a:gd name="T5" fmla="*/ 33 h 253"/>
                <a:gd name="T6" fmla="*/ 62 w 93"/>
                <a:gd name="T7" fmla="*/ 62 h 253"/>
                <a:gd name="T8" fmla="*/ 51 w 93"/>
                <a:gd name="T9" fmla="*/ 95 h 253"/>
                <a:gd name="T10" fmla="*/ 41 w 93"/>
                <a:gd name="T11" fmla="*/ 128 h 253"/>
                <a:gd name="T12" fmla="*/ 30 w 93"/>
                <a:gd name="T13" fmla="*/ 160 h 253"/>
                <a:gd name="T14" fmla="*/ 19 w 93"/>
                <a:gd name="T15" fmla="*/ 192 h 253"/>
                <a:gd name="T16" fmla="*/ 9 w 93"/>
                <a:gd name="T17" fmla="*/ 223 h 253"/>
                <a:gd name="T18" fmla="*/ 0 w 93"/>
                <a:gd name="T19" fmla="*/ 251 h 253"/>
                <a:gd name="T20" fmla="*/ 12 w 93"/>
                <a:gd name="T21" fmla="*/ 253 h 253"/>
                <a:gd name="T22" fmla="*/ 22 w 93"/>
                <a:gd name="T23" fmla="*/ 225 h 253"/>
                <a:gd name="T24" fmla="*/ 31 w 93"/>
                <a:gd name="T25" fmla="*/ 195 h 253"/>
                <a:gd name="T26" fmla="*/ 42 w 93"/>
                <a:gd name="T27" fmla="*/ 163 h 253"/>
                <a:gd name="T28" fmla="*/ 53 w 93"/>
                <a:gd name="T29" fmla="*/ 130 h 253"/>
                <a:gd name="T30" fmla="*/ 63 w 93"/>
                <a:gd name="T31" fmla="*/ 97 h 253"/>
                <a:gd name="T32" fmla="*/ 74 w 93"/>
                <a:gd name="T33" fmla="*/ 64 h 253"/>
                <a:gd name="T34" fmla="*/ 84 w 93"/>
                <a:gd name="T35" fmla="*/ 35 h 253"/>
                <a:gd name="T36" fmla="*/ 93 w 93"/>
                <a:gd name="T37" fmla="*/ 7 h 253"/>
                <a:gd name="T38" fmla="*/ 87 w 93"/>
                <a:gd name="T39" fmla="*/ 12 h 253"/>
                <a:gd name="T40" fmla="*/ 93 w 93"/>
                <a:gd name="T41" fmla="*/ 7 h 253"/>
                <a:gd name="T42" fmla="*/ 92 w 93"/>
                <a:gd name="T43" fmla="*/ 2 h 253"/>
                <a:gd name="T44" fmla="*/ 88 w 93"/>
                <a:gd name="T45" fmla="*/ 0 h 253"/>
                <a:gd name="T46" fmla="*/ 84 w 93"/>
                <a:gd name="T47" fmla="*/ 1 h 253"/>
                <a:gd name="T48" fmla="*/ 81 w 93"/>
                <a:gd name="T49" fmla="*/ 5 h 253"/>
                <a:gd name="T50" fmla="*/ 87 w 93"/>
                <a:gd name="T5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253">
                  <a:moveTo>
                    <a:pt x="87" y="0"/>
                  </a:moveTo>
                  <a:lnTo>
                    <a:pt x="81" y="5"/>
                  </a:lnTo>
                  <a:lnTo>
                    <a:pt x="71" y="33"/>
                  </a:lnTo>
                  <a:lnTo>
                    <a:pt x="62" y="62"/>
                  </a:lnTo>
                  <a:lnTo>
                    <a:pt x="51" y="95"/>
                  </a:lnTo>
                  <a:lnTo>
                    <a:pt x="41" y="128"/>
                  </a:lnTo>
                  <a:lnTo>
                    <a:pt x="30" y="160"/>
                  </a:lnTo>
                  <a:lnTo>
                    <a:pt x="19" y="192"/>
                  </a:lnTo>
                  <a:lnTo>
                    <a:pt x="9" y="223"/>
                  </a:lnTo>
                  <a:lnTo>
                    <a:pt x="0" y="251"/>
                  </a:lnTo>
                  <a:lnTo>
                    <a:pt x="12" y="253"/>
                  </a:lnTo>
                  <a:lnTo>
                    <a:pt x="22" y="225"/>
                  </a:lnTo>
                  <a:lnTo>
                    <a:pt x="31" y="195"/>
                  </a:lnTo>
                  <a:lnTo>
                    <a:pt x="42" y="163"/>
                  </a:lnTo>
                  <a:lnTo>
                    <a:pt x="53" y="130"/>
                  </a:lnTo>
                  <a:lnTo>
                    <a:pt x="63" y="97"/>
                  </a:lnTo>
                  <a:lnTo>
                    <a:pt x="74" y="64"/>
                  </a:lnTo>
                  <a:lnTo>
                    <a:pt x="84" y="35"/>
                  </a:lnTo>
                  <a:lnTo>
                    <a:pt x="93" y="7"/>
                  </a:lnTo>
                  <a:lnTo>
                    <a:pt x="87" y="12"/>
                  </a:lnTo>
                  <a:lnTo>
                    <a:pt x="93" y="7"/>
                  </a:lnTo>
                  <a:lnTo>
                    <a:pt x="92" y="2"/>
                  </a:lnTo>
                  <a:lnTo>
                    <a:pt x="88" y="0"/>
                  </a:lnTo>
                  <a:lnTo>
                    <a:pt x="84" y="1"/>
                  </a:lnTo>
                  <a:lnTo>
                    <a:pt x="81" y="5"/>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6" name="Freeform 333">
              <a:extLst>
                <a:ext uri="{FF2B5EF4-FFF2-40B4-BE49-F238E27FC236}">
                  <a16:creationId xmlns:a16="http://schemas.microsoft.com/office/drawing/2014/main" id="{AA125CA2-1019-4947-BF94-7AAE6914C40A}"/>
                </a:ext>
              </a:extLst>
            </p:cNvPr>
            <p:cNvSpPr>
              <a:spLocks noChangeArrowheads="1"/>
            </p:cNvSpPr>
            <p:nvPr/>
          </p:nvSpPr>
          <p:spPr bwMode="auto">
            <a:xfrm>
              <a:off x="1993" y="2214"/>
              <a:ext cx="1222" cy="379"/>
            </a:xfrm>
            <a:custGeom>
              <a:avLst/>
              <a:gdLst>
                <a:gd name="T0" fmla="*/ 28 w 1222"/>
                <a:gd name="T1" fmla="*/ 315 h 379"/>
                <a:gd name="T2" fmla="*/ 99 w 1222"/>
                <a:gd name="T3" fmla="*/ 326 h 379"/>
                <a:gd name="T4" fmla="*/ 188 w 1222"/>
                <a:gd name="T5" fmla="*/ 338 h 379"/>
                <a:gd name="T6" fmla="*/ 286 w 1222"/>
                <a:gd name="T7" fmla="*/ 350 h 379"/>
                <a:gd name="T8" fmla="*/ 384 w 1222"/>
                <a:gd name="T9" fmla="*/ 360 h 379"/>
                <a:gd name="T10" fmla="*/ 476 w 1222"/>
                <a:gd name="T11" fmla="*/ 368 h 379"/>
                <a:gd name="T12" fmla="*/ 552 w 1222"/>
                <a:gd name="T13" fmla="*/ 376 h 379"/>
                <a:gd name="T14" fmla="*/ 608 w 1222"/>
                <a:gd name="T15" fmla="*/ 379 h 379"/>
                <a:gd name="T16" fmla="*/ 642 w 1222"/>
                <a:gd name="T17" fmla="*/ 379 h 379"/>
                <a:gd name="T18" fmla="*/ 700 w 1222"/>
                <a:gd name="T19" fmla="*/ 378 h 379"/>
                <a:gd name="T20" fmla="*/ 778 w 1222"/>
                <a:gd name="T21" fmla="*/ 376 h 379"/>
                <a:gd name="T22" fmla="*/ 869 w 1222"/>
                <a:gd name="T23" fmla="*/ 372 h 379"/>
                <a:gd name="T24" fmla="*/ 966 w 1222"/>
                <a:gd name="T25" fmla="*/ 368 h 379"/>
                <a:gd name="T26" fmla="*/ 1059 w 1222"/>
                <a:gd name="T27" fmla="*/ 362 h 379"/>
                <a:gd name="T28" fmla="*/ 1140 w 1222"/>
                <a:gd name="T29" fmla="*/ 356 h 379"/>
                <a:gd name="T30" fmla="*/ 1201 w 1222"/>
                <a:gd name="T31" fmla="*/ 348 h 379"/>
                <a:gd name="T32" fmla="*/ 1220 w 1222"/>
                <a:gd name="T33" fmla="*/ 273 h 379"/>
                <a:gd name="T34" fmla="*/ 1209 w 1222"/>
                <a:gd name="T35" fmla="*/ 102 h 379"/>
                <a:gd name="T36" fmla="*/ 1187 w 1222"/>
                <a:gd name="T37" fmla="*/ 48 h 379"/>
                <a:gd name="T38" fmla="*/ 1147 w 1222"/>
                <a:gd name="T39" fmla="*/ 50 h 379"/>
                <a:gd name="T40" fmla="*/ 1114 w 1222"/>
                <a:gd name="T41" fmla="*/ 50 h 379"/>
                <a:gd name="T42" fmla="*/ 1084 w 1222"/>
                <a:gd name="T43" fmla="*/ 48 h 379"/>
                <a:gd name="T44" fmla="*/ 1055 w 1222"/>
                <a:gd name="T45" fmla="*/ 46 h 379"/>
                <a:gd name="T46" fmla="*/ 1015 w 1222"/>
                <a:gd name="T47" fmla="*/ 46 h 379"/>
                <a:gd name="T48" fmla="*/ 965 w 1222"/>
                <a:gd name="T49" fmla="*/ 45 h 379"/>
                <a:gd name="T50" fmla="*/ 904 w 1222"/>
                <a:gd name="T51" fmla="*/ 42 h 379"/>
                <a:gd name="T52" fmla="*/ 836 w 1222"/>
                <a:gd name="T53" fmla="*/ 40 h 379"/>
                <a:gd name="T54" fmla="*/ 763 w 1222"/>
                <a:gd name="T55" fmla="*/ 36 h 379"/>
                <a:gd name="T56" fmla="*/ 686 w 1222"/>
                <a:gd name="T57" fmla="*/ 31 h 379"/>
                <a:gd name="T58" fmla="*/ 608 w 1222"/>
                <a:gd name="T59" fmla="*/ 28 h 379"/>
                <a:gd name="T60" fmla="*/ 529 w 1222"/>
                <a:gd name="T61" fmla="*/ 23 h 379"/>
                <a:gd name="T62" fmla="*/ 454 w 1222"/>
                <a:gd name="T63" fmla="*/ 18 h 379"/>
                <a:gd name="T64" fmla="*/ 382 w 1222"/>
                <a:gd name="T65" fmla="*/ 14 h 379"/>
                <a:gd name="T66" fmla="*/ 315 w 1222"/>
                <a:gd name="T67" fmla="*/ 9 h 379"/>
                <a:gd name="T68" fmla="*/ 258 w 1222"/>
                <a:gd name="T69" fmla="*/ 6 h 379"/>
                <a:gd name="T70" fmla="*/ 209 w 1222"/>
                <a:gd name="T71" fmla="*/ 3 h 379"/>
                <a:gd name="T72" fmla="*/ 174 w 1222"/>
                <a:gd name="T73" fmla="*/ 1 h 379"/>
                <a:gd name="T74" fmla="*/ 151 w 1222"/>
                <a:gd name="T75" fmla="*/ 0 h 379"/>
                <a:gd name="T76" fmla="*/ 136 w 1222"/>
                <a:gd name="T77" fmla="*/ 0 h 379"/>
                <a:gd name="T78" fmla="*/ 116 w 1222"/>
                <a:gd name="T79" fmla="*/ 0 h 379"/>
                <a:gd name="T80" fmla="*/ 98 w 1222"/>
                <a:gd name="T81" fmla="*/ 0 h 379"/>
                <a:gd name="T82" fmla="*/ 82 w 1222"/>
                <a:gd name="T83" fmla="*/ 0 h 379"/>
                <a:gd name="T84" fmla="*/ 68 w 1222"/>
                <a:gd name="T85" fmla="*/ 29 h 379"/>
                <a:gd name="T86" fmla="*/ 46 w 1222"/>
                <a:gd name="T87" fmla="*/ 113 h 379"/>
                <a:gd name="T88" fmla="*/ 23 w 1222"/>
                <a:gd name="T89" fmla="*/ 208 h 379"/>
                <a:gd name="T90" fmla="*/ 4 w 1222"/>
                <a:gd name="T91" fmla="*/ 28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2" h="379">
                  <a:moveTo>
                    <a:pt x="0" y="309"/>
                  </a:moveTo>
                  <a:lnTo>
                    <a:pt x="28" y="315"/>
                  </a:lnTo>
                  <a:lnTo>
                    <a:pt x="60" y="320"/>
                  </a:lnTo>
                  <a:lnTo>
                    <a:pt x="99" y="326"/>
                  </a:lnTo>
                  <a:lnTo>
                    <a:pt x="142" y="332"/>
                  </a:lnTo>
                  <a:lnTo>
                    <a:pt x="188" y="338"/>
                  </a:lnTo>
                  <a:lnTo>
                    <a:pt x="236" y="344"/>
                  </a:lnTo>
                  <a:lnTo>
                    <a:pt x="286" y="350"/>
                  </a:lnTo>
                  <a:lnTo>
                    <a:pt x="334" y="355"/>
                  </a:lnTo>
                  <a:lnTo>
                    <a:pt x="384" y="360"/>
                  </a:lnTo>
                  <a:lnTo>
                    <a:pt x="431" y="365"/>
                  </a:lnTo>
                  <a:lnTo>
                    <a:pt x="476" y="368"/>
                  </a:lnTo>
                  <a:lnTo>
                    <a:pt x="517" y="372"/>
                  </a:lnTo>
                  <a:lnTo>
                    <a:pt x="552" y="376"/>
                  </a:lnTo>
                  <a:lnTo>
                    <a:pt x="584" y="377"/>
                  </a:lnTo>
                  <a:lnTo>
                    <a:pt x="608" y="379"/>
                  </a:lnTo>
                  <a:lnTo>
                    <a:pt x="625" y="379"/>
                  </a:lnTo>
                  <a:lnTo>
                    <a:pt x="642" y="379"/>
                  </a:lnTo>
                  <a:lnTo>
                    <a:pt x="668" y="379"/>
                  </a:lnTo>
                  <a:lnTo>
                    <a:pt x="700" y="378"/>
                  </a:lnTo>
                  <a:lnTo>
                    <a:pt x="736" y="377"/>
                  </a:lnTo>
                  <a:lnTo>
                    <a:pt x="778" y="376"/>
                  </a:lnTo>
                  <a:lnTo>
                    <a:pt x="823" y="374"/>
                  </a:lnTo>
                  <a:lnTo>
                    <a:pt x="869" y="372"/>
                  </a:lnTo>
                  <a:lnTo>
                    <a:pt x="918" y="371"/>
                  </a:lnTo>
                  <a:lnTo>
                    <a:pt x="966" y="368"/>
                  </a:lnTo>
                  <a:lnTo>
                    <a:pt x="1014" y="366"/>
                  </a:lnTo>
                  <a:lnTo>
                    <a:pt x="1059" y="362"/>
                  </a:lnTo>
                  <a:lnTo>
                    <a:pt x="1101" y="360"/>
                  </a:lnTo>
                  <a:lnTo>
                    <a:pt x="1140" y="356"/>
                  </a:lnTo>
                  <a:lnTo>
                    <a:pt x="1175" y="353"/>
                  </a:lnTo>
                  <a:lnTo>
                    <a:pt x="1201" y="348"/>
                  </a:lnTo>
                  <a:lnTo>
                    <a:pt x="1222" y="344"/>
                  </a:lnTo>
                  <a:lnTo>
                    <a:pt x="1220" y="273"/>
                  </a:lnTo>
                  <a:lnTo>
                    <a:pt x="1213" y="185"/>
                  </a:lnTo>
                  <a:lnTo>
                    <a:pt x="1209" y="102"/>
                  </a:lnTo>
                  <a:lnTo>
                    <a:pt x="1210" y="48"/>
                  </a:lnTo>
                  <a:lnTo>
                    <a:pt x="1187" y="48"/>
                  </a:lnTo>
                  <a:lnTo>
                    <a:pt x="1166" y="48"/>
                  </a:lnTo>
                  <a:lnTo>
                    <a:pt x="1147" y="50"/>
                  </a:lnTo>
                  <a:lnTo>
                    <a:pt x="1129" y="50"/>
                  </a:lnTo>
                  <a:lnTo>
                    <a:pt x="1114" y="50"/>
                  </a:lnTo>
                  <a:lnTo>
                    <a:pt x="1099" y="48"/>
                  </a:lnTo>
                  <a:lnTo>
                    <a:pt x="1084" y="48"/>
                  </a:lnTo>
                  <a:lnTo>
                    <a:pt x="1070" y="46"/>
                  </a:lnTo>
                  <a:lnTo>
                    <a:pt x="1055" y="46"/>
                  </a:lnTo>
                  <a:lnTo>
                    <a:pt x="1037" y="46"/>
                  </a:lnTo>
                  <a:lnTo>
                    <a:pt x="1015" y="46"/>
                  </a:lnTo>
                  <a:lnTo>
                    <a:pt x="992" y="46"/>
                  </a:lnTo>
                  <a:lnTo>
                    <a:pt x="965" y="45"/>
                  </a:lnTo>
                  <a:lnTo>
                    <a:pt x="936" y="44"/>
                  </a:lnTo>
                  <a:lnTo>
                    <a:pt x="904" y="42"/>
                  </a:lnTo>
                  <a:lnTo>
                    <a:pt x="871" y="41"/>
                  </a:lnTo>
                  <a:lnTo>
                    <a:pt x="836" y="40"/>
                  </a:lnTo>
                  <a:lnTo>
                    <a:pt x="801" y="37"/>
                  </a:lnTo>
                  <a:lnTo>
                    <a:pt x="763" y="36"/>
                  </a:lnTo>
                  <a:lnTo>
                    <a:pt x="725" y="34"/>
                  </a:lnTo>
                  <a:lnTo>
                    <a:pt x="686" y="31"/>
                  </a:lnTo>
                  <a:lnTo>
                    <a:pt x="647" y="30"/>
                  </a:lnTo>
                  <a:lnTo>
                    <a:pt x="608" y="28"/>
                  </a:lnTo>
                  <a:lnTo>
                    <a:pt x="568" y="25"/>
                  </a:lnTo>
                  <a:lnTo>
                    <a:pt x="529" y="23"/>
                  </a:lnTo>
                  <a:lnTo>
                    <a:pt x="491" y="20"/>
                  </a:lnTo>
                  <a:lnTo>
                    <a:pt x="454" y="18"/>
                  </a:lnTo>
                  <a:lnTo>
                    <a:pt x="417" y="16"/>
                  </a:lnTo>
                  <a:lnTo>
                    <a:pt x="382" y="14"/>
                  </a:lnTo>
                  <a:lnTo>
                    <a:pt x="348" y="12"/>
                  </a:lnTo>
                  <a:lnTo>
                    <a:pt x="315" y="9"/>
                  </a:lnTo>
                  <a:lnTo>
                    <a:pt x="286" y="8"/>
                  </a:lnTo>
                  <a:lnTo>
                    <a:pt x="258" y="6"/>
                  </a:lnTo>
                  <a:lnTo>
                    <a:pt x="232" y="5"/>
                  </a:lnTo>
                  <a:lnTo>
                    <a:pt x="209" y="3"/>
                  </a:lnTo>
                  <a:lnTo>
                    <a:pt x="190" y="2"/>
                  </a:lnTo>
                  <a:lnTo>
                    <a:pt x="174" y="1"/>
                  </a:lnTo>
                  <a:lnTo>
                    <a:pt x="160" y="0"/>
                  </a:lnTo>
                  <a:lnTo>
                    <a:pt x="151" y="0"/>
                  </a:lnTo>
                  <a:lnTo>
                    <a:pt x="146" y="0"/>
                  </a:lnTo>
                  <a:lnTo>
                    <a:pt x="136" y="0"/>
                  </a:lnTo>
                  <a:lnTo>
                    <a:pt x="126" y="0"/>
                  </a:lnTo>
                  <a:lnTo>
                    <a:pt x="116" y="0"/>
                  </a:lnTo>
                  <a:lnTo>
                    <a:pt x="107" y="0"/>
                  </a:lnTo>
                  <a:lnTo>
                    <a:pt x="98" y="0"/>
                  </a:lnTo>
                  <a:lnTo>
                    <a:pt x="90" y="0"/>
                  </a:lnTo>
                  <a:lnTo>
                    <a:pt x="82" y="0"/>
                  </a:lnTo>
                  <a:lnTo>
                    <a:pt x="75" y="0"/>
                  </a:lnTo>
                  <a:lnTo>
                    <a:pt x="68" y="29"/>
                  </a:lnTo>
                  <a:lnTo>
                    <a:pt x="57" y="68"/>
                  </a:lnTo>
                  <a:lnTo>
                    <a:pt x="46" y="113"/>
                  </a:lnTo>
                  <a:lnTo>
                    <a:pt x="34" y="160"/>
                  </a:lnTo>
                  <a:lnTo>
                    <a:pt x="23" y="208"/>
                  </a:lnTo>
                  <a:lnTo>
                    <a:pt x="13" y="250"/>
                  </a:lnTo>
                  <a:lnTo>
                    <a:pt x="4" y="284"/>
                  </a:lnTo>
                  <a:lnTo>
                    <a:pt x="0" y="309"/>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7" name="Freeform 334">
              <a:extLst>
                <a:ext uri="{FF2B5EF4-FFF2-40B4-BE49-F238E27FC236}">
                  <a16:creationId xmlns:a16="http://schemas.microsoft.com/office/drawing/2014/main" id="{35174128-53A1-4AA0-900B-9E236CD319ED}"/>
                </a:ext>
              </a:extLst>
            </p:cNvPr>
            <p:cNvSpPr>
              <a:spLocks noChangeArrowheads="1"/>
            </p:cNvSpPr>
            <p:nvPr/>
          </p:nvSpPr>
          <p:spPr bwMode="auto">
            <a:xfrm>
              <a:off x="1991" y="2517"/>
              <a:ext cx="627" cy="82"/>
            </a:xfrm>
            <a:custGeom>
              <a:avLst/>
              <a:gdLst>
                <a:gd name="T0" fmla="*/ 627 w 627"/>
                <a:gd name="T1" fmla="*/ 70 h 82"/>
                <a:gd name="T2" fmla="*/ 627 w 627"/>
                <a:gd name="T3" fmla="*/ 70 h 82"/>
                <a:gd name="T4" fmla="*/ 610 w 627"/>
                <a:gd name="T5" fmla="*/ 70 h 82"/>
                <a:gd name="T6" fmla="*/ 586 w 627"/>
                <a:gd name="T7" fmla="*/ 68 h 82"/>
                <a:gd name="T8" fmla="*/ 554 w 627"/>
                <a:gd name="T9" fmla="*/ 67 h 82"/>
                <a:gd name="T10" fmla="*/ 519 w 627"/>
                <a:gd name="T11" fmla="*/ 63 h 82"/>
                <a:gd name="T12" fmla="*/ 478 w 627"/>
                <a:gd name="T13" fmla="*/ 59 h 82"/>
                <a:gd name="T14" fmla="*/ 433 w 627"/>
                <a:gd name="T15" fmla="*/ 56 h 82"/>
                <a:gd name="T16" fmla="*/ 386 w 627"/>
                <a:gd name="T17" fmla="*/ 51 h 82"/>
                <a:gd name="T18" fmla="*/ 336 w 627"/>
                <a:gd name="T19" fmla="*/ 46 h 82"/>
                <a:gd name="T20" fmla="*/ 288 w 627"/>
                <a:gd name="T21" fmla="*/ 41 h 82"/>
                <a:gd name="T22" fmla="*/ 238 w 627"/>
                <a:gd name="T23" fmla="*/ 35 h 82"/>
                <a:gd name="T24" fmla="*/ 190 w 627"/>
                <a:gd name="T25" fmla="*/ 29 h 82"/>
                <a:gd name="T26" fmla="*/ 144 w 627"/>
                <a:gd name="T27" fmla="*/ 23 h 82"/>
                <a:gd name="T28" fmla="*/ 101 w 627"/>
                <a:gd name="T29" fmla="*/ 17 h 82"/>
                <a:gd name="T30" fmla="*/ 62 w 627"/>
                <a:gd name="T31" fmla="*/ 11 h 82"/>
                <a:gd name="T32" fmla="*/ 30 w 627"/>
                <a:gd name="T33" fmla="*/ 6 h 82"/>
                <a:gd name="T34" fmla="*/ 3 w 627"/>
                <a:gd name="T35" fmla="*/ 0 h 82"/>
                <a:gd name="T36" fmla="*/ 0 w 627"/>
                <a:gd name="T37" fmla="*/ 12 h 82"/>
                <a:gd name="T38" fmla="*/ 30 w 627"/>
                <a:gd name="T39" fmla="*/ 18 h 82"/>
                <a:gd name="T40" fmla="*/ 62 w 627"/>
                <a:gd name="T41" fmla="*/ 23 h 82"/>
                <a:gd name="T42" fmla="*/ 101 w 627"/>
                <a:gd name="T43" fmla="*/ 29 h 82"/>
                <a:gd name="T44" fmla="*/ 144 w 627"/>
                <a:gd name="T45" fmla="*/ 35 h 82"/>
                <a:gd name="T46" fmla="*/ 190 w 627"/>
                <a:gd name="T47" fmla="*/ 41 h 82"/>
                <a:gd name="T48" fmla="*/ 238 w 627"/>
                <a:gd name="T49" fmla="*/ 47 h 82"/>
                <a:gd name="T50" fmla="*/ 288 w 627"/>
                <a:gd name="T51" fmla="*/ 53 h 82"/>
                <a:gd name="T52" fmla="*/ 336 w 627"/>
                <a:gd name="T53" fmla="*/ 58 h 82"/>
                <a:gd name="T54" fmla="*/ 386 w 627"/>
                <a:gd name="T55" fmla="*/ 63 h 82"/>
                <a:gd name="T56" fmla="*/ 433 w 627"/>
                <a:gd name="T57" fmla="*/ 68 h 82"/>
                <a:gd name="T58" fmla="*/ 478 w 627"/>
                <a:gd name="T59" fmla="*/ 71 h 82"/>
                <a:gd name="T60" fmla="*/ 519 w 627"/>
                <a:gd name="T61" fmla="*/ 75 h 82"/>
                <a:gd name="T62" fmla="*/ 554 w 627"/>
                <a:gd name="T63" fmla="*/ 79 h 82"/>
                <a:gd name="T64" fmla="*/ 586 w 627"/>
                <a:gd name="T65" fmla="*/ 80 h 82"/>
                <a:gd name="T66" fmla="*/ 610 w 627"/>
                <a:gd name="T67" fmla="*/ 82 h 82"/>
                <a:gd name="T68" fmla="*/ 627 w 627"/>
                <a:gd name="T69" fmla="*/ 82 h 82"/>
                <a:gd name="T70" fmla="*/ 627 w 627"/>
                <a:gd name="T71"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7" h="82">
                  <a:moveTo>
                    <a:pt x="627" y="70"/>
                  </a:moveTo>
                  <a:lnTo>
                    <a:pt x="627" y="70"/>
                  </a:lnTo>
                  <a:lnTo>
                    <a:pt x="610" y="70"/>
                  </a:lnTo>
                  <a:lnTo>
                    <a:pt x="586" y="68"/>
                  </a:lnTo>
                  <a:lnTo>
                    <a:pt x="554" y="67"/>
                  </a:lnTo>
                  <a:lnTo>
                    <a:pt x="519" y="63"/>
                  </a:lnTo>
                  <a:lnTo>
                    <a:pt x="478" y="59"/>
                  </a:lnTo>
                  <a:lnTo>
                    <a:pt x="433" y="56"/>
                  </a:lnTo>
                  <a:lnTo>
                    <a:pt x="386" y="51"/>
                  </a:lnTo>
                  <a:lnTo>
                    <a:pt x="336" y="46"/>
                  </a:lnTo>
                  <a:lnTo>
                    <a:pt x="288" y="41"/>
                  </a:lnTo>
                  <a:lnTo>
                    <a:pt x="238" y="35"/>
                  </a:lnTo>
                  <a:lnTo>
                    <a:pt x="190" y="29"/>
                  </a:lnTo>
                  <a:lnTo>
                    <a:pt x="144" y="23"/>
                  </a:lnTo>
                  <a:lnTo>
                    <a:pt x="101" y="17"/>
                  </a:lnTo>
                  <a:lnTo>
                    <a:pt x="62" y="11"/>
                  </a:lnTo>
                  <a:lnTo>
                    <a:pt x="30" y="6"/>
                  </a:lnTo>
                  <a:lnTo>
                    <a:pt x="3" y="0"/>
                  </a:lnTo>
                  <a:lnTo>
                    <a:pt x="0" y="12"/>
                  </a:lnTo>
                  <a:lnTo>
                    <a:pt x="30" y="18"/>
                  </a:lnTo>
                  <a:lnTo>
                    <a:pt x="62" y="23"/>
                  </a:lnTo>
                  <a:lnTo>
                    <a:pt x="101" y="29"/>
                  </a:lnTo>
                  <a:lnTo>
                    <a:pt x="144" y="35"/>
                  </a:lnTo>
                  <a:lnTo>
                    <a:pt x="190" y="41"/>
                  </a:lnTo>
                  <a:lnTo>
                    <a:pt x="238" y="47"/>
                  </a:lnTo>
                  <a:lnTo>
                    <a:pt x="288" y="53"/>
                  </a:lnTo>
                  <a:lnTo>
                    <a:pt x="336" y="58"/>
                  </a:lnTo>
                  <a:lnTo>
                    <a:pt x="386" y="63"/>
                  </a:lnTo>
                  <a:lnTo>
                    <a:pt x="433" y="68"/>
                  </a:lnTo>
                  <a:lnTo>
                    <a:pt x="478" y="71"/>
                  </a:lnTo>
                  <a:lnTo>
                    <a:pt x="519" y="75"/>
                  </a:lnTo>
                  <a:lnTo>
                    <a:pt x="554" y="79"/>
                  </a:lnTo>
                  <a:lnTo>
                    <a:pt x="586" y="80"/>
                  </a:lnTo>
                  <a:lnTo>
                    <a:pt x="610" y="82"/>
                  </a:lnTo>
                  <a:lnTo>
                    <a:pt x="627" y="82"/>
                  </a:lnTo>
                  <a:lnTo>
                    <a:pt x="627"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8" name="Freeform 335">
              <a:extLst>
                <a:ext uri="{FF2B5EF4-FFF2-40B4-BE49-F238E27FC236}">
                  <a16:creationId xmlns:a16="http://schemas.microsoft.com/office/drawing/2014/main" id="{4A07ACFC-B559-4EE7-8287-B19559F74435}"/>
                </a:ext>
              </a:extLst>
            </p:cNvPr>
            <p:cNvSpPr>
              <a:spLocks noChangeArrowheads="1"/>
            </p:cNvSpPr>
            <p:nvPr/>
          </p:nvSpPr>
          <p:spPr bwMode="auto">
            <a:xfrm>
              <a:off x="2618" y="2552"/>
              <a:ext cx="603" cy="47"/>
            </a:xfrm>
            <a:custGeom>
              <a:avLst/>
              <a:gdLst>
                <a:gd name="T0" fmla="*/ 591 w 603"/>
                <a:gd name="T1" fmla="*/ 6 h 47"/>
                <a:gd name="T2" fmla="*/ 596 w 603"/>
                <a:gd name="T3" fmla="*/ 0 h 47"/>
                <a:gd name="T4" fmla="*/ 576 w 603"/>
                <a:gd name="T5" fmla="*/ 4 h 47"/>
                <a:gd name="T6" fmla="*/ 550 w 603"/>
                <a:gd name="T7" fmla="*/ 8 h 47"/>
                <a:gd name="T8" fmla="*/ 515 w 603"/>
                <a:gd name="T9" fmla="*/ 12 h 47"/>
                <a:gd name="T10" fmla="*/ 476 w 603"/>
                <a:gd name="T11" fmla="*/ 16 h 47"/>
                <a:gd name="T12" fmla="*/ 434 w 603"/>
                <a:gd name="T13" fmla="*/ 18 h 47"/>
                <a:gd name="T14" fmla="*/ 389 w 603"/>
                <a:gd name="T15" fmla="*/ 22 h 47"/>
                <a:gd name="T16" fmla="*/ 341 w 603"/>
                <a:gd name="T17" fmla="*/ 24 h 47"/>
                <a:gd name="T18" fmla="*/ 293 w 603"/>
                <a:gd name="T19" fmla="*/ 27 h 47"/>
                <a:gd name="T20" fmla="*/ 244 w 603"/>
                <a:gd name="T21" fmla="*/ 28 h 47"/>
                <a:gd name="T22" fmla="*/ 198 w 603"/>
                <a:gd name="T23" fmla="*/ 30 h 47"/>
                <a:gd name="T24" fmla="*/ 153 w 603"/>
                <a:gd name="T25" fmla="*/ 32 h 47"/>
                <a:gd name="T26" fmla="*/ 111 w 603"/>
                <a:gd name="T27" fmla="*/ 33 h 47"/>
                <a:gd name="T28" fmla="*/ 75 w 603"/>
                <a:gd name="T29" fmla="*/ 34 h 47"/>
                <a:gd name="T30" fmla="*/ 43 w 603"/>
                <a:gd name="T31" fmla="*/ 35 h 47"/>
                <a:gd name="T32" fmla="*/ 17 w 603"/>
                <a:gd name="T33" fmla="*/ 35 h 47"/>
                <a:gd name="T34" fmla="*/ 0 w 603"/>
                <a:gd name="T35" fmla="*/ 35 h 47"/>
                <a:gd name="T36" fmla="*/ 0 w 603"/>
                <a:gd name="T37" fmla="*/ 47 h 47"/>
                <a:gd name="T38" fmla="*/ 17 w 603"/>
                <a:gd name="T39" fmla="*/ 47 h 47"/>
                <a:gd name="T40" fmla="*/ 43 w 603"/>
                <a:gd name="T41" fmla="*/ 47 h 47"/>
                <a:gd name="T42" fmla="*/ 75 w 603"/>
                <a:gd name="T43" fmla="*/ 46 h 47"/>
                <a:gd name="T44" fmla="*/ 111 w 603"/>
                <a:gd name="T45" fmla="*/ 45 h 47"/>
                <a:gd name="T46" fmla="*/ 153 w 603"/>
                <a:gd name="T47" fmla="*/ 44 h 47"/>
                <a:gd name="T48" fmla="*/ 198 w 603"/>
                <a:gd name="T49" fmla="*/ 43 h 47"/>
                <a:gd name="T50" fmla="*/ 244 w 603"/>
                <a:gd name="T51" fmla="*/ 40 h 47"/>
                <a:gd name="T52" fmla="*/ 293 w 603"/>
                <a:gd name="T53" fmla="*/ 39 h 47"/>
                <a:gd name="T54" fmla="*/ 341 w 603"/>
                <a:gd name="T55" fmla="*/ 36 h 47"/>
                <a:gd name="T56" fmla="*/ 389 w 603"/>
                <a:gd name="T57" fmla="*/ 34 h 47"/>
                <a:gd name="T58" fmla="*/ 434 w 603"/>
                <a:gd name="T59" fmla="*/ 30 h 47"/>
                <a:gd name="T60" fmla="*/ 476 w 603"/>
                <a:gd name="T61" fmla="*/ 28 h 47"/>
                <a:gd name="T62" fmla="*/ 515 w 603"/>
                <a:gd name="T63" fmla="*/ 24 h 47"/>
                <a:gd name="T64" fmla="*/ 550 w 603"/>
                <a:gd name="T65" fmla="*/ 21 h 47"/>
                <a:gd name="T66" fmla="*/ 576 w 603"/>
                <a:gd name="T67" fmla="*/ 16 h 47"/>
                <a:gd name="T68" fmla="*/ 598 w 603"/>
                <a:gd name="T69" fmla="*/ 12 h 47"/>
                <a:gd name="T70" fmla="*/ 603 w 603"/>
                <a:gd name="T71" fmla="*/ 6 h 47"/>
                <a:gd name="T72" fmla="*/ 598 w 603"/>
                <a:gd name="T73" fmla="*/ 12 h 47"/>
                <a:gd name="T74" fmla="*/ 602 w 603"/>
                <a:gd name="T75" fmla="*/ 10 h 47"/>
                <a:gd name="T76" fmla="*/ 603 w 603"/>
                <a:gd name="T77" fmla="*/ 5 h 47"/>
                <a:gd name="T78" fmla="*/ 601 w 603"/>
                <a:gd name="T79" fmla="*/ 1 h 47"/>
                <a:gd name="T80" fmla="*/ 596 w 603"/>
                <a:gd name="T81" fmla="*/ 0 h 47"/>
                <a:gd name="T82" fmla="*/ 591 w 603"/>
                <a:gd name="T83"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3" h="47">
                  <a:moveTo>
                    <a:pt x="591" y="6"/>
                  </a:moveTo>
                  <a:lnTo>
                    <a:pt x="596" y="0"/>
                  </a:lnTo>
                  <a:lnTo>
                    <a:pt x="576" y="4"/>
                  </a:lnTo>
                  <a:lnTo>
                    <a:pt x="550" y="8"/>
                  </a:lnTo>
                  <a:lnTo>
                    <a:pt x="515" y="12"/>
                  </a:lnTo>
                  <a:lnTo>
                    <a:pt x="476" y="16"/>
                  </a:lnTo>
                  <a:lnTo>
                    <a:pt x="434" y="18"/>
                  </a:lnTo>
                  <a:lnTo>
                    <a:pt x="389" y="22"/>
                  </a:lnTo>
                  <a:lnTo>
                    <a:pt x="341" y="24"/>
                  </a:lnTo>
                  <a:lnTo>
                    <a:pt x="293" y="27"/>
                  </a:lnTo>
                  <a:lnTo>
                    <a:pt x="244" y="28"/>
                  </a:lnTo>
                  <a:lnTo>
                    <a:pt x="198" y="30"/>
                  </a:lnTo>
                  <a:lnTo>
                    <a:pt x="153" y="32"/>
                  </a:lnTo>
                  <a:lnTo>
                    <a:pt x="111" y="33"/>
                  </a:lnTo>
                  <a:lnTo>
                    <a:pt x="75" y="34"/>
                  </a:lnTo>
                  <a:lnTo>
                    <a:pt x="43" y="35"/>
                  </a:lnTo>
                  <a:lnTo>
                    <a:pt x="17" y="35"/>
                  </a:lnTo>
                  <a:lnTo>
                    <a:pt x="0" y="35"/>
                  </a:lnTo>
                  <a:lnTo>
                    <a:pt x="0" y="47"/>
                  </a:lnTo>
                  <a:lnTo>
                    <a:pt x="17" y="47"/>
                  </a:lnTo>
                  <a:lnTo>
                    <a:pt x="43" y="47"/>
                  </a:lnTo>
                  <a:lnTo>
                    <a:pt x="75" y="46"/>
                  </a:lnTo>
                  <a:lnTo>
                    <a:pt x="111" y="45"/>
                  </a:lnTo>
                  <a:lnTo>
                    <a:pt x="153" y="44"/>
                  </a:lnTo>
                  <a:lnTo>
                    <a:pt x="198" y="43"/>
                  </a:lnTo>
                  <a:lnTo>
                    <a:pt x="244" y="40"/>
                  </a:lnTo>
                  <a:lnTo>
                    <a:pt x="293" y="39"/>
                  </a:lnTo>
                  <a:lnTo>
                    <a:pt x="341" y="36"/>
                  </a:lnTo>
                  <a:lnTo>
                    <a:pt x="389" y="34"/>
                  </a:lnTo>
                  <a:lnTo>
                    <a:pt x="434" y="30"/>
                  </a:lnTo>
                  <a:lnTo>
                    <a:pt x="476" y="28"/>
                  </a:lnTo>
                  <a:lnTo>
                    <a:pt x="515" y="24"/>
                  </a:lnTo>
                  <a:lnTo>
                    <a:pt x="550" y="21"/>
                  </a:lnTo>
                  <a:lnTo>
                    <a:pt x="576" y="16"/>
                  </a:lnTo>
                  <a:lnTo>
                    <a:pt x="598" y="12"/>
                  </a:lnTo>
                  <a:lnTo>
                    <a:pt x="603" y="6"/>
                  </a:lnTo>
                  <a:lnTo>
                    <a:pt x="598" y="12"/>
                  </a:lnTo>
                  <a:lnTo>
                    <a:pt x="602" y="10"/>
                  </a:lnTo>
                  <a:lnTo>
                    <a:pt x="603" y="5"/>
                  </a:lnTo>
                  <a:lnTo>
                    <a:pt x="601" y="1"/>
                  </a:lnTo>
                  <a:lnTo>
                    <a:pt x="596" y="0"/>
                  </a:lnTo>
                  <a:lnTo>
                    <a:pt x="59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19" name="Freeform 336">
              <a:extLst>
                <a:ext uri="{FF2B5EF4-FFF2-40B4-BE49-F238E27FC236}">
                  <a16:creationId xmlns:a16="http://schemas.microsoft.com/office/drawing/2014/main" id="{E029C80F-69F2-441F-A5B0-731458CC62B9}"/>
                </a:ext>
              </a:extLst>
            </p:cNvPr>
            <p:cNvSpPr>
              <a:spLocks noChangeArrowheads="1"/>
            </p:cNvSpPr>
            <p:nvPr/>
          </p:nvSpPr>
          <p:spPr bwMode="auto">
            <a:xfrm>
              <a:off x="3196" y="2256"/>
              <a:ext cx="25" cy="302"/>
            </a:xfrm>
            <a:custGeom>
              <a:avLst/>
              <a:gdLst>
                <a:gd name="T0" fmla="*/ 7 w 25"/>
                <a:gd name="T1" fmla="*/ 12 h 302"/>
                <a:gd name="T2" fmla="*/ 1 w 25"/>
                <a:gd name="T3" fmla="*/ 6 h 302"/>
                <a:gd name="T4" fmla="*/ 0 w 25"/>
                <a:gd name="T5" fmla="*/ 60 h 302"/>
                <a:gd name="T6" fmla="*/ 4 w 25"/>
                <a:gd name="T7" fmla="*/ 143 h 302"/>
                <a:gd name="T8" fmla="*/ 10 w 25"/>
                <a:gd name="T9" fmla="*/ 231 h 302"/>
                <a:gd name="T10" fmla="*/ 13 w 25"/>
                <a:gd name="T11" fmla="*/ 302 h 302"/>
                <a:gd name="T12" fmla="*/ 25 w 25"/>
                <a:gd name="T13" fmla="*/ 302 h 302"/>
                <a:gd name="T14" fmla="*/ 23 w 25"/>
                <a:gd name="T15" fmla="*/ 231 h 302"/>
                <a:gd name="T16" fmla="*/ 17 w 25"/>
                <a:gd name="T17" fmla="*/ 143 h 302"/>
                <a:gd name="T18" fmla="*/ 12 w 25"/>
                <a:gd name="T19" fmla="*/ 60 h 302"/>
                <a:gd name="T20" fmla="*/ 13 w 25"/>
                <a:gd name="T21" fmla="*/ 6 h 302"/>
                <a:gd name="T22" fmla="*/ 7 w 25"/>
                <a:gd name="T23" fmla="*/ 0 h 302"/>
                <a:gd name="T24" fmla="*/ 13 w 25"/>
                <a:gd name="T25" fmla="*/ 6 h 302"/>
                <a:gd name="T26" fmla="*/ 10 w 25"/>
                <a:gd name="T27" fmla="*/ 3 h 302"/>
                <a:gd name="T28" fmla="*/ 7 w 25"/>
                <a:gd name="T29" fmla="*/ 0 h 302"/>
                <a:gd name="T30" fmla="*/ 3 w 25"/>
                <a:gd name="T31" fmla="*/ 3 h 302"/>
                <a:gd name="T32" fmla="*/ 1 w 25"/>
                <a:gd name="T33" fmla="*/ 6 h 302"/>
                <a:gd name="T34" fmla="*/ 7 w 25"/>
                <a:gd name="T35" fmla="*/ 1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302">
                  <a:moveTo>
                    <a:pt x="7" y="12"/>
                  </a:moveTo>
                  <a:lnTo>
                    <a:pt x="1" y="6"/>
                  </a:lnTo>
                  <a:lnTo>
                    <a:pt x="0" y="60"/>
                  </a:lnTo>
                  <a:lnTo>
                    <a:pt x="4" y="143"/>
                  </a:lnTo>
                  <a:lnTo>
                    <a:pt x="10" y="231"/>
                  </a:lnTo>
                  <a:lnTo>
                    <a:pt x="13" y="302"/>
                  </a:lnTo>
                  <a:lnTo>
                    <a:pt x="25" y="302"/>
                  </a:lnTo>
                  <a:lnTo>
                    <a:pt x="23" y="231"/>
                  </a:lnTo>
                  <a:lnTo>
                    <a:pt x="17" y="143"/>
                  </a:lnTo>
                  <a:lnTo>
                    <a:pt x="12" y="60"/>
                  </a:lnTo>
                  <a:lnTo>
                    <a:pt x="13" y="6"/>
                  </a:lnTo>
                  <a:lnTo>
                    <a:pt x="7" y="0"/>
                  </a:lnTo>
                  <a:lnTo>
                    <a:pt x="13" y="6"/>
                  </a:lnTo>
                  <a:lnTo>
                    <a:pt x="10" y="3"/>
                  </a:lnTo>
                  <a:lnTo>
                    <a:pt x="7" y="0"/>
                  </a:lnTo>
                  <a:lnTo>
                    <a:pt x="3" y="3"/>
                  </a:lnTo>
                  <a:lnTo>
                    <a:pt x="1" y="6"/>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0" name="Freeform 337">
              <a:extLst>
                <a:ext uri="{FF2B5EF4-FFF2-40B4-BE49-F238E27FC236}">
                  <a16:creationId xmlns:a16="http://schemas.microsoft.com/office/drawing/2014/main" id="{8FAEB5E9-0AD6-4130-B58B-5A98C00CFA2E}"/>
                </a:ext>
              </a:extLst>
            </p:cNvPr>
            <p:cNvSpPr>
              <a:spLocks noChangeArrowheads="1"/>
            </p:cNvSpPr>
            <p:nvPr/>
          </p:nvSpPr>
          <p:spPr bwMode="auto">
            <a:xfrm>
              <a:off x="3058" y="2254"/>
              <a:ext cx="145" cy="16"/>
            </a:xfrm>
            <a:custGeom>
              <a:avLst/>
              <a:gdLst>
                <a:gd name="T0" fmla="*/ 5 w 145"/>
                <a:gd name="T1" fmla="*/ 12 h 16"/>
                <a:gd name="T2" fmla="*/ 5 w 145"/>
                <a:gd name="T3" fmla="*/ 12 h 16"/>
                <a:gd name="T4" fmla="*/ 19 w 145"/>
                <a:gd name="T5" fmla="*/ 14 h 16"/>
                <a:gd name="T6" fmla="*/ 34 w 145"/>
                <a:gd name="T7" fmla="*/ 14 h 16"/>
                <a:gd name="T8" fmla="*/ 49 w 145"/>
                <a:gd name="T9" fmla="*/ 16 h 16"/>
                <a:gd name="T10" fmla="*/ 64 w 145"/>
                <a:gd name="T11" fmla="*/ 16 h 16"/>
                <a:gd name="T12" fmla="*/ 82 w 145"/>
                <a:gd name="T13" fmla="*/ 16 h 16"/>
                <a:gd name="T14" fmla="*/ 101 w 145"/>
                <a:gd name="T15" fmla="*/ 14 h 16"/>
                <a:gd name="T16" fmla="*/ 122 w 145"/>
                <a:gd name="T17" fmla="*/ 14 h 16"/>
                <a:gd name="T18" fmla="*/ 145 w 145"/>
                <a:gd name="T19" fmla="*/ 14 h 16"/>
                <a:gd name="T20" fmla="*/ 145 w 145"/>
                <a:gd name="T21" fmla="*/ 2 h 16"/>
                <a:gd name="T22" fmla="*/ 122 w 145"/>
                <a:gd name="T23" fmla="*/ 2 h 16"/>
                <a:gd name="T24" fmla="*/ 101 w 145"/>
                <a:gd name="T25" fmla="*/ 2 h 16"/>
                <a:gd name="T26" fmla="*/ 82 w 145"/>
                <a:gd name="T27" fmla="*/ 4 h 16"/>
                <a:gd name="T28" fmla="*/ 64 w 145"/>
                <a:gd name="T29" fmla="*/ 4 h 16"/>
                <a:gd name="T30" fmla="*/ 49 w 145"/>
                <a:gd name="T31" fmla="*/ 4 h 16"/>
                <a:gd name="T32" fmla="*/ 34 w 145"/>
                <a:gd name="T33" fmla="*/ 2 h 16"/>
                <a:gd name="T34" fmla="*/ 19 w 145"/>
                <a:gd name="T35" fmla="*/ 2 h 16"/>
                <a:gd name="T36" fmla="*/ 5 w 145"/>
                <a:gd name="T37" fmla="*/ 0 h 16"/>
                <a:gd name="T38" fmla="*/ 1 w 145"/>
                <a:gd name="T39" fmla="*/ 2 h 16"/>
                <a:gd name="T40" fmla="*/ 0 w 145"/>
                <a:gd name="T41" fmla="*/ 6 h 16"/>
                <a:gd name="T42" fmla="*/ 1 w 145"/>
                <a:gd name="T43" fmla="*/ 10 h 16"/>
                <a:gd name="T44" fmla="*/ 5 w 145"/>
                <a:gd name="T4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16">
                  <a:moveTo>
                    <a:pt x="5" y="12"/>
                  </a:moveTo>
                  <a:lnTo>
                    <a:pt x="5" y="12"/>
                  </a:lnTo>
                  <a:lnTo>
                    <a:pt x="19" y="14"/>
                  </a:lnTo>
                  <a:lnTo>
                    <a:pt x="34" y="14"/>
                  </a:lnTo>
                  <a:lnTo>
                    <a:pt x="49" y="16"/>
                  </a:lnTo>
                  <a:lnTo>
                    <a:pt x="64" y="16"/>
                  </a:lnTo>
                  <a:lnTo>
                    <a:pt x="82" y="16"/>
                  </a:lnTo>
                  <a:lnTo>
                    <a:pt x="101" y="14"/>
                  </a:lnTo>
                  <a:lnTo>
                    <a:pt x="122" y="14"/>
                  </a:lnTo>
                  <a:lnTo>
                    <a:pt x="145" y="14"/>
                  </a:lnTo>
                  <a:lnTo>
                    <a:pt x="145" y="2"/>
                  </a:lnTo>
                  <a:lnTo>
                    <a:pt x="122" y="2"/>
                  </a:lnTo>
                  <a:lnTo>
                    <a:pt x="101" y="2"/>
                  </a:lnTo>
                  <a:lnTo>
                    <a:pt x="82" y="4"/>
                  </a:lnTo>
                  <a:lnTo>
                    <a:pt x="64" y="4"/>
                  </a:lnTo>
                  <a:lnTo>
                    <a:pt x="49" y="4"/>
                  </a:lnTo>
                  <a:lnTo>
                    <a:pt x="34" y="2"/>
                  </a:lnTo>
                  <a:lnTo>
                    <a:pt x="19" y="2"/>
                  </a:lnTo>
                  <a:lnTo>
                    <a:pt x="5" y="0"/>
                  </a:lnTo>
                  <a:lnTo>
                    <a:pt x="1" y="2"/>
                  </a:lnTo>
                  <a:lnTo>
                    <a:pt x="0" y="6"/>
                  </a:lnTo>
                  <a:lnTo>
                    <a:pt x="1" y="10"/>
                  </a:lnTo>
                  <a:lnTo>
                    <a:pt x="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1" name="Freeform 338">
              <a:extLst>
                <a:ext uri="{FF2B5EF4-FFF2-40B4-BE49-F238E27FC236}">
                  <a16:creationId xmlns:a16="http://schemas.microsoft.com/office/drawing/2014/main" id="{0392AA4A-4EA9-42EC-A2EA-8BAFD1C05B9D}"/>
                </a:ext>
              </a:extLst>
            </p:cNvPr>
            <p:cNvSpPr>
              <a:spLocks noChangeArrowheads="1"/>
            </p:cNvSpPr>
            <p:nvPr/>
          </p:nvSpPr>
          <p:spPr bwMode="auto">
            <a:xfrm>
              <a:off x="2134" y="2208"/>
              <a:ext cx="929" cy="58"/>
            </a:xfrm>
            <a:custGeom>
              <a:avLst/>
              <a:gdLst>
                <a:gd name="T0" fmla="*/ 5 w 929"/>
                <a:gd name="T1" fmla="*/ 12 h 58"/>
                <a:gd name="T2" fmla="*/ 19 w 929"/>
                <a:gd name="T3" fmla="*/ 12 h 58"/>
                <a:gd name="T4" fmla="*/ 49 w 929"/>
                <a:gd name="T5" fmla="*/ 14 h 58"/>
                <a:gd name="T6" fmla="*/ 91 w 929"/>
                <a:gd name="T7" fmla="*/ 17 h 58"/>
                <a:gd name="T8" fmla="*/ 145 w 929"/>
                <a:gd name="T9" fmla="*/ 20 h 58"/>
                <a:gd name="T10" fmla="*/ 207 w 929"/>
                <a:gd name="T11" fmla="*/ 24 h 58"/>
                <a:gd name="T12" fmla="*/ 276 w 929"/>
                <a:gd name="T13" fmla="*/ 28 h 58"/>
                <a:gd name="T14" fmla="*/ 350 w 929"/>
                <a:gd name="T15" fmla="*/ 32 h 58"/>
                <a:gd name="T16" fmla="*/ 427 w 929"/>
                <a:gd name="T17" fmla="*/ 37 h 58"/>
                <a:gd name="T18" fmla="*/ 506 w 929"/>
                <a:gd name="T19" fmla="*/ 42 h 58"/>
                <a:gd name="T20" fmla="*/ 584 w 929"/>
                <a:gd name="T21" fmla="*/ 46 h 58"/>
                <a:gd name="T22" fmla="*/ 660 w 929"/>
                <a:gd name="T23" fmla="*/ 50 h 58"/>
                <a:gd name="T24" fmla="*/ 730 w 929"/>
                <a:gd name="T25" fmla="*/ 53 h 58"/>
                <a:gd name="T26" fmla="*/ 795 w 929"/>
                <a:gd name="T27" fmla="*/ 56 h 58"/>
                <a:gd name="T28" fmla="*/ 851 w 929"/>
                <a:gd name="T29" fmla="*/ 58 h 58"/>
                <a:gd name="T30" fmla="*/ 896 w 929"/>
                <a:gd name="T31" fmla="*/ 58 h 58"/>
                <a:gd name="T32" fmla="*/ 929 w 929"/>
                <a:gd name="T33" fmla="*/ 58 h 58"/>
                <a:gd name="T34" fmla="*/ 914 w 929"/>
                <a:gd name="T35" fmla="*/ 46 h 58"/>
                <a:gd name="T36" fmla="*/ 874 w 929"/>
                <a:gd name="T37" fmla="*/ 46 h 58"/>
                <a:gd name="T38" fmla="*/ 824 w 929"/>
                <a:gd name="T39" fmla="*/ 45 h 58"/>
                <a:gd name="T40" fmla="*/ 763 w 929"/>
                <a:gd name="T41" fmla="*/ 42 h 58"/>
                <a:gd name="T42" fmla="*/ 695 w 929"/>
                <a:gd name="T43" fmla="*/ 40 h 58"/>
                <a:gd name="T44" fmla="*/ 622 w 929"/>
                <a:gd name="T45" fmla="*/ 36 h 58"/>
                <a:gd name="T46" fmla="*/ 545 w 929"/>
                <a:gd name="T47" fmla="*/ 31 h 58"/>
                <a:gd name="T48" fmla="*/ 467 w 929"/>
                <a:gd name="T49" fmla="*/ 28 h 58"/>
                <a:gd name="T50" fmla="*/ 388 w 929"/>
                <a:gd name="T51" fmla="*/ 23 h 58"/>
                <a:gd name="T52" fmla="*/ 313 w 929"/>
                <a:gd name="T53" fmla="*/ 18 h 58"/>
                <a:gd name="T54" fmla="*/ 241 w 929"/>
                <a:gd name="T55" fmla="*/ 14 h 58"/>
                <a:gd name="T56" fmla="*/ 174 w 929"/>
                <a:gd name="T57" fmla="*/ 9 h 58"/>
                <a:gd name="T58" fmla="*/ 117 w 929"/>
                <a:gd name="T59" fmla="*/ 6 h 58"/>
                <a:gd name="T60" fmla="*/ 68 w 929"/>
                <a:gd name="T61" fmla="*/ 3 h 58"/>
                <a:gd name="T62" fmla="*/ 33 w 929"/>
                <a:gd name="T63" fmla="*/ 1 h 58"/>
                <a:gd name="T64" fmla="*/ 10 w 929"/>
                <a:gd name="T65" fmla="*/ 0 h 58"/>
                <a:gd name="T66" fmla="*/ 1 w 929"/>
                <a:gd name="T67" fmla="*/ 2 h 58"/>
                <a:gd name="T68" fmla="*/ 1 w 929"/>
                <a:gd name="T6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9" h="58">
                  <a:moveTo>
                    <a:pt x="5" y="12"/>
                  </a:moveTo>
                  <a:lnTo>
                    <a:pt x="5" y="12"/>
                  </a:lnTo>
                  <a:lnTo>
                    <a:pt x="10" y="12"/>
                  </a:lnTo>
                  <a:lnTo>
                    <a:pt x="19" y="12"/>
                  </a:lnTo>
                  <a:lnTo>
                    <a:pt x="33" y="13"/>
                  </a:lnTo>
                  <a:lnTo>
                    <a:pt x="49" y="14"/>
                  </a:lnTo>
                  <a:lnTo>
                    <a:pt x="68" y="15"/>
                  </a:lnTo>
                  <a:lnTo>
                    <a:pt x="91" y="17"/>
                  </a:lnTo>
                  <a:lnTo>
                    <a:pt x="117" y="18"/>
                  </a:lnTo>
                  <a:lnTo>
                    <a:pt x="145" y="20"/>
                  </a:lnTo>
                  <a:lnTo>
                    <a:pt x="174" y="22"/>
                  </a:lnTo>
                  <a:lnTo>
                    <a:pt x="207" y="24"/>
                  </a:lnTo>
                  <a:lnTo>
                    <a:pt x="241" y="26"/>
                  </a:lnTo>
                  <a:lnTo>
                    <a:pt x="276" y="28"/>
                  </a:lnTo>
                  <a:lnTo>
                    <a:pt x="313" y="30"/>
                  </a:lnTo>
                  <a:lnTo>
                    <a:pt x="350" y="32"/>
                  </a:lnTo>
                  <a:lnTo>
                    <a:pt x="388" y="35"/>
                  </a:lnTo>
                  <a:lnTo>
                    <a:pt x="427" y="37"/>
                  </a:lnTo>
                  <a:lnTo>
                    <a:pt x="467" y="40"/>
                  </a:lnTo>
                  <a:lnTo>
                    <a:pt x="506" y="42"/>
                  </a:lnTo>
                  <a:lnTo>
                    <a:pt x="545" y="43"/>
                  </a:lnTo>
                  <a:lnTo>
                    <a:pt x="584" y="46"/>
                  </a:lnTo>
                  <a:lnTo>
                    <a:pt x="622" y="48"/>
                  </a:lnTo>
                  <a:lnTo>
                    <a:pt x="660" y="50"/>
                  </a:lnTo>
                  <a:lnTo>
                    <a:pt x="695" y="52"/>
                  </a:lnTo>
                  <a:lnTo>
                    <a:pt x="730" y="53"/>
                  </a:lnTo>
                  <a:lnTo>
                    <a:pt x="763" y="54"/>
                  </a:lnTo>
                  <a:lnTo>
                    <a:pt x="795" y="56"/>
                  </a:lnTo>
                  <a:lnTo>
                    <a:pt x="824" y="57"/>
                  </a:lnTo>
                  <a:lnTo>
                    <a:pt x="851" y="58"/>
                  </a:lnTo>
                  <a:lnTo>
                    <a:pt x="874" y="58"/>
                  </a:lnTo>
                  <a:lnTo>
                    <a:pt x="896" y="58"/>
                  </a:lnTo>
                  <a:lnTo>
                    <a:pt x="914" y="58"/>
                  </a:lnTo>
                  <a:lnTo>
                    <a:pt x="929" y="58"/>
                  </a:lnTo>
                  <a:lnTo>
                    <a:pt x="929" y="46"/>
                  </a:lnTo>
                  <a:lnTo>
                    <a:pt x="914" y="46"/>
                  </a:lnTo>
                  <a:lnTo>
                    <a:pt x="896" y="46"/>
                  </a:lnTo>
                  <a:lnTo>
                    <a:pt x="874" y="46"/>
                  </a:lnTo>
                  <a:lnTo>
                    <a:pt x="851" y="46"/>
                  </a:lnTo>
                  <a:lnTo>
                    <a:pt x="824" y="45"/>
                  </a:lnTo>
                  <a:lnTo>
                    <a:pt x="795" y="43"/>
                  </a:lnTo>
                  <a:lnTo>
                    <a:pt x="763" y="42"/>
                  </a:lnTo>
                  <a:lnTo>
                    <a:pt x="730" y="41"/>
                  </a:lnTo>
                  <a:lnTo>
                    <a:pt x="695" y="40"/>
                  </a:lnTo>
                  <a:lnTo>
                    <a:pt x="660" y="37"/>
                  </a:lnTo>
                  <a:lnTo>
                    <a:pt x="622" y="36"/>
                  </a:lnTo>
                  <a:lnTo>
                    <a:pt x="584" y="34"/>
                  </a:lnTo>
                  <a:lnTo>
                    <a:pt x="545" y="31"/>
                  </a:lnTo>
                  <a:lnTo>
                    <a:pt x="506" y="30"/>
                  </a:lnTo>
                  <a:lnTo>
                    <a:pt x="467" y="28"/>
                  </a:lnTo>
                  <a:lnTo>
                    <a:pt x="427" y="25"/>
                  </a:lnTo>
                  <a:lnTo>
                    <a:pt x="388" y="23"/>
                  </a:lnTo>
                  <a:lnTo>
                    <a:pt x="350" y="20"/>
                  </a:lnTo>
                  <a:lnTo>
                    <a:pt x="313" y="18"/>
                  </a:lnTo>
                  <a:lnTo>
                    <a:pt x="276" y="15"/>
                  </a:lnTo>
                  <a:lnTo>
                    <a:pt x="241" y="14"/>
                  </a:lnTo>
                  <a:lnTo>
                    <a:pt x="207" y="12"/>
                  </a:lnTo>
                  <a:lnTo>
                    <a:pt x="174" y="9"/>
                  </a:lnTo>
                  <a:lnTo>
                    <a:pt x="145" y="8"/>
                  </a:lnTo>
                  <a:lnTo>
                    <a:pt x="117" y="6"/>
                  </a:lnTo>
                  <a:lnTo>
                    <a:pt x="91" y="5"/>
                  </a:lnTo>
                  <a:lnTo>
                    <a:pt x="68" y="3"/>
                  </a:lnTo>
                  <a:lnTo>
                    <a:pt x="49" y="2"/>
                  </a:lnTo>
                  <a:lnTo>
                    <a:pt x="33" y="1"/>
                  </a:lnTo>
                  <a:lnTo>
                    <a:pt x="19" y="0"/>
                  </a:lnTo>
                  <a:lnTo>
                    <a:pt x="10" y="0"/>
                  </a:lnTo>
                  <a:lnTo>
                    <a:pt x="5" y="0"/>
                  </a:lnTo>
                  <a:lnTo>
                    <a:pt x="1" y="2"/>
                  </a:lnTo>
                  <a:lnTo>
                    <a:pt x="0" y="6"/>
                  </a:lnTo>
                  <a:lnTo>
                    <a:pt x="1" y="9"/>
                  </a:lnTo>
                  <a:lnTo>
                    <a:pt x="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2" name="Freeform 339">
              <a:extLst>
                <a:ext uri="{FF2B5EF4-FFF2-40B4-BE49-F238E27FC236}">
                  <a16:creationId xmlns:a16="http://schemas.microsoft.com/office/drawing/2014/main" id="{2B7A8024-325D-4799-8C34-9B236EA1CDE9}"/>
                </a:ext>
              </a:extLst>
            </p:cNvPr>
            <p:cNvSpPr>
              <a:spLocks noChangeArrowheads="1"/>
            </p:cNvSpPr>
            <p:nvPr/>
          </p:nvSpPr>
          <p:spPr bwMode="auto">
            <a:xfrm>
              <a:off x="2062" y="2208"/>
              <a:ext cx="77" cy="12"/>
            </a:xfrm>
            <a:custGeom>
              <a:avLst/>
              <a:gdLst>
                <a:gd name="T0" fmla="*/ 12 w 77"/>
                <a:gd name="T1" fmla="*/ 7 h 12"/>
                <a:gd name="T2" fmla="*/ 6 w 77"/>
                <a:gd name="T3" fmla="*/ 12 h 12"/>
                <a:gd name="T4" fmla="*/ 13 w 77"/>
                <a:gd name="T5" fmla="*/ 12 h 12"/>
                <a:gd name="T6" fmla="*/ 21 w 77"/>
                <a:gd name="T7" fmla="*/ 12 h 12"/>
                <a:gd name="T8" fmla="*/ 29 w 77"/>
                <a:gd name="T9" fmla="*/ 12 h 12"/>
                <a:gd name="T10" fmla="*/ 38 w 77"/>
                <a:gd name="T11" fmla="*/ 12 h 12"/>
                <a:gd name="T12" fmla="*/ 47 w 77"/>
                <a:gd name="T13" fmla="*/ 12 h 12"/>
                <a:gd name="T14" fmla="*/ 57 w 77"/>
                <a:gd name="T15" fmla="*/ 12 h 12"/>
                <a:gd name="T16" fmla="*/ 67 w 77"/>
                <a:gd name="T17" fmla="*/ 12 h 12"/>
                <a:gd name="T18" fmla="*/ 77 w 77"/>
                <a:gd name="T19" fmla="*/ 12 h 12"/>
                <a:gd name="T20" fmla="*/ 77 w 77"/>
                <a:gd name="T21" fmla="*/ 0 h 12"/>
                <a:gd name="T22" fmla="*/ 67 w 77"/>
                <a:gd name="T23" fmla="*/ 0 h 12"/>
                <a:gd name="T24" fmla="*/ 57 w 77"/>
                <a:gd name="T25" fmla="*/ 0 h 12"/>
                <a:gd name="T26" fmla="*/ 47 w 77"/>
                <a:gd name="T27" fmla="*/ 0 h 12"/>
                <a:gd name="T28" fmla="*/ 38 w 77"/>
                <a:gd name="T29" fmla="*/ 0 h 12"/>
                <a:gd name="T30" fmla="*/ 29 w 77"/>
                <a:gd name="T31" fmla="*/ 0 h 12"/>
                <a:gd name="T32" fmla="*/ 21 w 77"/>
                <a:gd name="T33" fmla="*/ 0 h 12"/>
                <a:gd name="T34" fmla="*/ 13 w 77"/>
                <a:gd name="T35" fmla="*/ 0 h 12"/>
                <a:gd name="T36" fmla="*/ 6 w 77"/>
                <a:gd name="T37" fmla="*/ 0 h 12"/>
                <a:gd name="T38" fmla="*/ 0 w 77"/>
                <a:gd name="T39" fmla="*/ 5 h 12"/>
                <a:gd name="T40" fmla="*/ 6 w 77"/>
                <a:gd name="T41" fmla="*/ 0 h 12"/>
                <a:gd name="T42" fmla="*/ 2 w 77"/>
                <a:gd name="T43" fmla="*/ 2 h 12"/>
                <a:gd name="T44" fmla="*/ 1 w 77"/>
                <a:gd name="T45" fmla="*/ 6 h 12"/>
                <a:gd name="T46" fmla="*/ 2 w 77"/>
                <a:gd name="T47" fmla="*/ 9 h 12"/>
                <a:gd name="T48" fmla="*/ 6 w 77"/>
                <a:gd name="T49" fmla="*/ 12 h 12"/>
                <a:gd name="T50" fmla="*/ 12 w 77"/>
                <a:gd name="T5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12">
                  <a:moveTo>
                    <a:pt x="12" y="7"/>
                  </a:moveTo>
                  <a:lnTo>
                    <a:pt x="6" y="12"/>
                  </a:lnTo>
                  <a:lnTo>
                    <a:pt x="13" y="12"/>
                  </a:lnTo>
                  <a:lnTo>
                    <a:pt x="21" y="12"/>
                  </a:lnTo>
                  <a:lnTo>
                    <a:pt x="29" y="12"/>
                  </a:lnTo>
                  <a:lnTo>
                    <a:pt x="38" y="12"/>
                  </a:lnTo>
                  <a:lnTo>
                    <a:pt x="47" y="12"/>
                  </a:lnTo>
                  <a:lnTo>
                    <a:pt x="57" y="12"/>
                  </a:lnTo>
                  <a:lnTo>
                    <a:pt x="67" y="12"/>
                  </a:lnTo>
                  <a:lnTo>
                    <a:pt x="77" y="12"/>
                  </a:lnTo>
                  <a:lnTo>
                    <a:pt x="77" y="0"/>
                  </a:lnTo>
                  <a:lnTo>
                    <a:pt x="67" y="0"/>
                  </a:lnTo>
                  <a:lnTo>
                    <a:pt x="57" y="0"/>
                  </a:lnTo>
                  <a:lnTo>
                    <a:pt x="47" y="0"/>
                  </a:lnTo>
                  <a:lnTo>
                    <a:pt x="38" y="0"/>
                  </a:lnTo>
                  <a:lnTo>
                    <a:pt x="29" y="0"/>
                  </a:lnTo>
                  <a:lnTo>
                    <a:pt x="21" y="0"/>
                  </a:lnTo>
                  <a:lnTo>
                    <a:pt x="13" y="0"/>
                  </a:lnTo>
                  <a:lnTo>
                    <a:pt x="6" y="0"/>
                  </a:lnTo>
                  <a:lnTo>
                    <a:pt x="0" y="5"/>
                  </a:lnTo>
                  <a:lnTo>
                    <a:pt x="6" y="0"/>
                  </a:lnTo>
                  <a:lnTo>
                    <a:pt x="2" y="2"/>
                  </a:lnTo>
                  <a:lnTo>
                    <a:pt x="1" y="6"/>
                  </a:lnTo>
                  <a:lnTo>
                    <a:pt x="2" y="9"/>
                  </a:lnTo>
                  <a:lnTo>
                    <a:pt x="6" y="12"/>
                  </a:lnTo>
                  <a:lnTo>
                    <a:pt x="1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3" name="Freeform 340">
              <a:extLst>
                <a:ext uri="{FF2B5EF4-FFF2-40B4-BE49-F238E27FC236}">
                  <a16:creationId xmlns:a16="http://schemas.microsoft.com/office/drawing/2014/main" id="{97B8CF52-31C2-4872-A0A0-9F57D46BFEA7}"/>
                </a:ext>
              </a:extLst>
            </p:cNvPr>
            <p:cNvSpPr>
              <a:spLocks noChangeArrowheads="1"/>
            </p:cNvSpPr>
            <p:nvPr/>
          </p:nvSpPr>
          <p:spPr bwMode="auto">
            <a:xfrm>
              <a:off x="1987" y="2213"/>
              <a:ext cx="87" cy="316"/>
            </a:xfrm>
            <a:custGeom>
              <a:avLst/>
              <a:gdLst>
                <a:gd name="T0" fmla="*/ 7 w 87"/>
                <a:gd name="T1" fmla="*/ 304 h 316"/>
                <a:gd name="T2" fmla="*/ 12 w 87"/>
                <a:gd name="T3" fmla="*/ 310 h 316"/>
                <a:gd name="T4" fmla="*/ 17 w 87"/>
                <a:gd name="T5" fmla="*/ 287 h 316"/>
                <a:gd name="T6" fmla="*/ 25 w 87"/>
                <a:gd name="T7" fmla="*/ 253 h 316"/>
                <a:gd name="T8" fmla="*/ 35 w 87"/>
                <a:gd name="T9" fmla="*/ 210 h 316"/>
                <a:gd name="T10" fmla="*/ 46 w 87"/>
                <a:gd name="T11" fmla="*/ 163 h 316"/>
                <a:gd name="T12" fmla="*/ 58 w 87"/>
                <a:gd name="T13" fmla="*/ 115 h 316"/>
                <a:gd name="T14" fmla="*/ 69 w 87"/>
                <a:gd name="T15" fmla="*/ 70 h 316"/>
                <a:gd name="T16" fmla="*/ 80 w 87"/>
                <a:gd name="T17" fmla="*/ 31 h 316"/>
                <a:gd name="T18" fmla="*/ 87 w 87"/>
                <a:gd name="T19" fmla="*/ 2 h 316"/>
                <a:gd name="T20" fmla="*/ 75 w 87"/>
                <a:gd name="T21" fmla="*/ 0 h 316"/>
                <a:gd name="T22" fmla="*/ 68 w 87"/>
                <a:gd name="T23" fmla="*/ 29 h 316"/>
                <a:gd name="T24" fmla="*/ 57 w 87"/>
                <a:gd name="T25" fmla="*/ 68 h 316"/>
                <a:gd name="T26" fmla="*/ 46 w 87"/>
                <a:gd name="T27" fmla="*/ 113 h 316"/>
                <a:gd name="T28" fmla="*/ 34 w 87"/>
                <a:gd name="T29" fmla="*/ 160 h 316"/>
                <a:gd name="T30" fmla="*/ 23 w 87"/>
                <a:gd name="T31" fmla="*/ 208 h 316"/>
                <a:gd name="T32" fmla="*/ 13 w 87"/>
                <a:gd name="T33" fmla="*/ 250 h 316"/>
                <a:gd name="T34" fmla="*/ 4 w 87"/>
                <a:gd name="T35" fmla="*/ 284 h 316"/>
                <a:gd name="T36" fmla="*/ 0 w 87"/>
                <a:gd name="T37" fmla="*/ 310 h 316"/>
                <a:gd name="T38" fmla="*/ 4 w 87"/>
                <a:gd name="T39" fmla="*/ 316 h 316"/>
                <a:gd name="T40" fmla="*/ 0 w 87"/>
                <a:gd name="T41" fmla="*/ 310 h 316"/>
                <a:gd name="T42" fmla="*/ 2 w 87"/>
                <a:gd name="T43" fmla="*/ 313 h 316"/>
                <a:gd name="T44" fmla="*/ 6 w 87"/>
                <a:gd name="T45" fmla="*/ 315 h 316"/>
                <a:gd name="T46" fmla="*/ 9 w 87"/>
                <a:gd name="T47" fmla="*/ 313 h 316"/>
                <a:gd name="T48" fmla="*/ 12 w 87"/>
                <a:gd name="T49" fmla="*/ 310 h 316"/>
                <a:gd name="T50" fmla="*/ 7 w 87"/>
                <a:gd name="T51" fmla="*/ 30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316">
                  <a:moveTo>
                    <a:pt x="7" y="304"/>
                  </a:moveTo>
                  <a:lnTo>
                    <a:pt x="12" y="310"/>
                  </a:lnTo>
                  <a:lnTo>
                    <a:pt x="17" y="287"/>
                  </a:lnTo>
                  <a:lnTo>
                    <a:pt x="25" y="253"/>
                  </a:lnTo>
                  <a:lnTo>
                    <a:pt x="35" y="210"/>
                  </a:lnTo>
                  <a:lnTo>
                    <a:pt x="46" y="163"/>
                  </a:lnTo>
                  <a:lnTo>
                    <a:pt x="58" y="115"/>
                  </a:lnTo>
                  <a:lnTo>
                    <a:pt x="69" y="70"/>
                  </a:lnTo>
                  <a:lnTo>
                    <a:pt x="80" y="31"/>
                  </a:lnTo>
                  <a:lnTo>
                    <a:pt x="87" y="2"/>
                  </a:lnTo>
                  <a:lnTo>
                    <a:pt x="75" y="0"/>
                  </a:lnTo>
                  <a:lnTo>
                    <a:pt x="68" y="29"/>
                  </a:lnTo>
                  <a:lnTo>
                    <a:pt x="57" y="68"/>
                  </a:lnTo>
                  <a:lnTo>
                    <a:pt x="46" y="113"/>
                  </a:lnTo>
                  <a:lnTo>
                    <a:pt x="34" y="160"/>
                  </a:lnTo>
                  <a:lnTo>
                    <a:pt x="23" y="208"/>
                  </a:lnTo>
                  <a:lnTo>
                    <a:pt x="13" y="250"/>
                  </a:lnTo>
                  <a:lnTo>
                    <a:pt x="4" y="284"/>
                  </a:lnTo>
                  <a:lnTo>
                    <a:pt x="0" y="310"/>
                  </a:lnTo>
                  <a:lnTo>
                    <a:pt x="4" y="316"/>
                  </a:lnTo>
                  <a:lnTo>
                    <a:pt x="0" y="310"/>
                  </a:lnTo>
                  <a:lnTo>
                    <a:pt x="2" y="313"/>
                  </a:lnTo>
                  <a:lnTo>
                    <a:pt x="6" y="315"/>
                  </a:lnTo>
                  <a:lnTo>
                    <a:pt x="9" y="313"/>
                  </a:lnTo>
                  <a:lnTo>
                    <a:pt x="12" y="310"/>
                  </a:lnTo>
                  <a:lnTo>
                    <a:pt x="7" y="3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4" name="Freeform 341">
              <a:extLst>
                <a:ext uri="{FF2B5EF4-FFF2-40B4-BE49-F238E27FC236}">
                  <a16:creationId xmlns:a16="http://schemas.microsoft.com/office/drawing/2014/main" id="{F8EC6D3B-5EB4-4749-88FA-90CB7409102B}"/>
                </a:ext>
              </a:extLst>
            </p:cNvPr>
            <p:cNvSpPr>
              <a:spLocks noChangeArrowheads="1"/>
            </p:cNvSpPr>
            <p:nvPr/>
          </p:nvSpPr>
          <p:spPr bwMode="auto">
            <a:xfrm>
              <a:off x="2069" y="2609"/>
              <a:ext cx="1052" cy="209"/>
            </a:xfrm>
            <a:custGeom>
              <a:avLst/>
              <a:gdLst>
                <a:gd name="T0" fmla="*/ 64 w 1052"/>
                <a:gd name="T1" fmla="*/ 0 h 209"/>
                <a:gd name="T2" fmla="*/ 39 w 1052"/>
                <a:gd name="T3" fmla="*/ 1 h 209"/>
                <a:gd name="T4" fmla="*/ 19 w 1052"/>
                <a:gd name="T5" fmla="*/ 5 h 209"/>
                <a:gd name="T6" fmla="*/ 5 w 1052"/>
                <a:gd name="T7" fmla="*/ 17 h 209"/>
                <a:gd name="T8" fmla="*/ 0 w 1052"/>
                <a:gd name="T9" fmla="*/ 54 h 209"/>
                <a:gd name="T10" fmla="*/ 2 w 1052"/>
                <a:gd name="T11" fmla="*/ 99 h 209"/>
                <a:gd name="T12" fmla="*/ 4 w 1052"/>
                <a:gd name="T13" fmla="*/ 123 h 209"/>
                <a:gd name="T14" fmla="*/ 16 w 1052"/>
                <a:gd name="T15" fmla="*/ 139 h 209"/>
                <a:gd name="T16" fmla="*/ 38 w 1052"/>
                <a:gd name="T17" fmla="*/ 151 h 209"/>
                <a:gd name="T18" fmla="*/ 64 w 1052"/>
                <a:gd name="T19" fmla="*/ 162 h 209"/>
                <a:gd name="T20" fmla="*/ 88 w 1052"/>
                <a:gd name="T21" fmla="*/ 168 h 209"/>
                <a:gd name="T22" fmla="*/ 122 w 1052"/>
                <a:gd name="T23" fmla="*/ 173 h 209"/>
                <a:gd name="T24" fmla="*/ 170 w 1052"/>
                <a:gd name="T25" fmla="*/ 179 h 209"/>
                <a:gd name="T26" fmla="*/ 228 w 1052"/>
                <a:gd name="T27" fmla="*/ 187 h 209"/>
                <a:gd name="T28" fmla="*/ 290 w 1052"/>
                <a:gd name="T29" fmla="*/ 195 h 209"/>
                <a:gd name="T30" fmla="*/ 353 w 1052"/>
                <a:gd name="T31" fmla="*/ 201 h 209"/>
                <a:gd name="T32" fmla="*/ 413 w 1052"/>
                <a:gd name="T33" fmla="*/ 206 h 209"/>
                <a:gd name="T34" fmla="*/ 463 w 1052"/>
                <a:gd name="T35" fmla="*/ 209 h 209"/>
                <a:gd name="T36" fmla="*/ 503 w 1052"/>
                <a:gd name="T37" fmla="*/ 209 h 209"/>
                <a:gd name="T38" fmla="*/ 554 w 1052"/>
                <a:gd name="T39" fmla="*/ 208 h 209"/>
                <a:gd name="T40" fmla="*/ 615 w 1052"/>
                <a:gd name="T41" fmla="*/ 206 h 209"/>
                <a:gd name="T42" fmla="*/ 682 w 1052"/>
                <a:gd name="T43" fmla="*/ 202 h 209"/>
                <a:gd name="T44" fmla="*/ 749 w 1052"/>
                <a:gd name="T45" fmla="*/ 198 h 209"/>
                <a:gd name="T46" fmla="*/ 811 w 1052"/>
                <a:gd name="T47" fmla="*/ 195 h 209"/>
                <a:gd name="T48" fmla="*/ 864 w 1052"/>
                <a:gd name="T49" fmla="*/ 191 h 209"/>
                <a:gd name="T50" fmla="*/ 900 w 1052"/>
                <a:gd name="T51" fmla="*/ 187 h 209"/>
                <a:gd name="T52" fmla="*/ 929 w 1052"/>
                <a:gd name="T53" fmla="*/ 184 h 209"/>
                <a:gd name="T54" fmla="*/ 962 w 1052"/>
                <a:gd name="T55" fmla="*/ 176 h 209"/>
                <a:gd name="T56" fmla="*/ 991 w 1052"/>
                <a:gd name="T57" fmla="*/ 164 h 209"/>
                <a:gd name="T58" fmla="*/ 1012 w 1052"/>
                <a:gd name="T59" fmla="*/ 145 h 209"/>
                <a:gd name="T60" fmla="*/ 1030 w 1052"/>
                <a:gd name="T61" fmla="*/ 104 h 209"/>
                <a:gd name="T62" fmla="*/ 1047 w 1052"/>
                <a:gd name="T63" fmla="*/ 62 h 209"/>
                <a:gd name="T64" fmla="*/ 1052 w 1052"/>
                <a:gd name="T65" fmla="*/ 44 h 209"/>
                <a:gd name="T66" fmla="*/ 1046 w 1052"/>
                <a:gd name="T67" fmla="*/ 34 h 209"/>
                <a:gd name="T68" fmla="*/ 1030 w 1052"/>
                <a:gd name="T69" fmla="*/ 27 h 209"/>
                <a:gd name="T70" fmla="*/ 1004 w 1052"/>
                <a:gd name="T71" fmla="*/ 26 h 209"/>
                <a:gd name="T72" fmla="*/ 971 w 1052"/>
                <a:gd name="T73" fmla="*/ 29 h 209"/>
                <a:gd name="T74" fmla="*/ 926 w 1052"/>
                <a:gd name="T75" fmla="*/ 32 h 209"/>
                <a:gd name="T76" fmla="*/ 864 w 1052"/>
                <a:gd name="T77" fmla="*/ 34 h 209"/>
                <a:gd name="T78" fmla="*/ 790 w 1052"/>
                <a:gd name="T79" fmla="*/ 35 h 209"/>
                <a:gd name="T80" fmla="*/ 714 w 1052"/>
                <a:gd name="T81" fmla="*/ 35 h 209"/>
                <a:gd name="T82" fmla="*/ 641 w 1052"/>
                <a:gd name="T83" fmla="*/ 37 h 209"/>
                <a:gd name="T84" fmla="*/ 577 w 1052"/>
                <a:gd name="T85" fmla="*/ 37 h 209"/>
                <a:gd name="T86" fmla="*/ 532 w 1052"/>
                <a:gd name="T87" fmla="*/ 37 h 209"/>
                <a:gd name="T88" fmla="*/ 503 w 1052"/>
                <a:gd name="T89" fmla="*/ 37 h 209"/>
                <a:gd name="T90" fmla="*/ 468 w 1052"/>
                <a:gd name="T91" fmla="*/ 35 h 209"/>
                <a:gd name="T92" fmla="*/ 426 w 1052"/>
                <a:gd name="T93" fmla="*/ 34 h 209"/>
                <a:gd name="T94" fmla="*/ 384 w 1052"/>
                <a:gd name="T95" fmla="*/ 32 h 209"/>
                <a:gd name="T96" fmla="*/ 340 w 1052"/>
                <a:gd name="T97" fmla="*/ 29 h 209"/>
                <a:gd name="T98" fmla="*/ 300 w 1052"/>
                <a:gd name="T99" fmla="*/ 26 h 209"/>
                <a:gd name="T100" fmla="*/ 265 w 1052"/>
                <a:gd name="T101" fmla="*/ 23 h 209"/>
                <a:gd name="T102" fmla="*/ 238 w 1052"/>
                <a:gd name="T103" fmla="*/ 21 h 209"/>
                <a:gd name="T104" fmla="*/ 210 w 1052"/>
                <a:gd name="T105" fmla="*/ 17 h 209"/>
                <a:gd name="T106" fmla="*/ 165 w 1052"/>
                <a:gd name="T107" fmla="*/ 12 h 209"/>
                <a:gd name="T108" fmla="*/ 120 w 1052"/>
                <a:gd name="T109" fmla="*/ 7 h 209"/>
                <a:gd name="T110" fmla="*/ 86 w 1052"/>
                <a:gd name="T111" fmla="*/ 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2" h="209">
                  <a:moveTo>
                    <a:pt x="76" y="1"/>
                  </a:moveTo>
                  <a:lnTo>
                    <a:pt x="64" y="0"/>
                  </a:lnTo>
                  <a:lnTo>
                    <a:pt x="51" y="0"/>
                  </a:lnTo>
                  <a:lnTo>
                    <a:pt x="39" y="1"/>
                  </a:lnTo>
                  <a:lnTo>
                    <a:pt x="28" y="3"/>
                  </a:lnTo>
                  <a:lnTo>
                    <a:pt x="19" y="5"/>
                  </a:lnTo>
                  <a:lnTo>
                    <a:pt x="10" y="10"/>
                  </a:lnTo>
                  <a:lnTo>
                    <a:pt x="5" y="17"/>
                  </a:lnTo>
                  <a:lnTo>
                    <a:pt x="3" y="26"/>
                  </a:lnTo>
                  <a:lnTo>
                    <a:pt x="0" y="54"/>
                  </a:lnTo>
                  <a:lnTo>
                    <a:pt x="2" y="78"/>
                  </a:lnTo>
                  <a:lnTo>
                    <a:pt x="2" y="99"/>
                  </a:lnTo>
                  <a:lnTo>
                    <a:pt x="3" y="116"/>
                  </a:lnTo>
                  <a:lnTo>
                    <a:pt x="4" y="123"/>
                  </a:lnTo>
                  <a:lnTo>
                    <a:pt x="9" y="131"/>
                  </a:lnTo>
                  <a:lnTo>
                    <a:pt x="16" y="139"/>
                  </a:lnTo>
                  <a:lnTo>
                    <a:pt x="26" y="145"/>
                  </a:lnTo>
                  <a:lnTo>
                    <a:pt x="38" y="151"/>
                  </a:lnTo>
                  <a:lnTo>
                    <a:pt x="50" y="157"/>
                  </a:lnTo>
                  <a:lnTo>
                    <a:pt x="64" y="162"/>
                  </a:lnTo>
                  <a:lnTo>
                    <a:pt x="78" y="166"/>
                  </a:lnTo>
                  <a:lnTo>
                    <a:pt x="88" y="168"/>
                  </a:lnTo>
                  <a:lnTo>
                    <a:pt x="103" y="170"/>
                  </a:lnTo>
                  <a:lnTo>
                    <a:pt x="122" y="173"/>
                  </a:lnTo>
                  <a:lnTo>
                    <a:pt x="144" y="176"/>
                  </a:lnTo>
                  <a:lnTo>
                    <a:pt x="170" y="179"/>
                  </a:lnTo>
                  <a:lnTo>
                    <a:pt x="198" y="183"/>
                  </a:lnTo>
                  <a:lnTo>
                    <a:pt x="228" y="187"/>
                  </a:lnTo>
                  <a:lnTo>
                    <a:pt x="258" y="191"/>
                  </a:lnTo>
                  <a:lnTo>
                    <a:pt x="290" y="195"/>
                  </a:lnTo>
                  <a:lnTo>
                    <a:pt x="323" y="197"/>
                  </a:lnTo>
                  <a:lnTo>
                    <a:pt x="353" y="201"/>
                  </a:lnTo>
                  <a:lnTo>
                    <a:pt x="384" y="203"/>
                  </a:lnTo>
                  <a:lnTo>
                    <a:pt x="413" y="206"/>
                  </a:lnTo>
                  <a:lnTo>
                    <a:pt x="439" y="208"/>
                  </a:lnTo>
                  <a:lnTo>
                    <a:pt x="463" y="209"/>
                  </a:lnTo>
                  <a:lnTo>
                    <a:pt x="482" y="209"/>
                  </a:lnTo>
                  <a:lnTo>
                    <a:pt x="503" y="209"/>
                  </a:lnTo>
                  <a:lnTo>
                    <a:pt x="526" y="208"/>
                  </a:lnTo>
                  <a:lnTo>
                    <a:pt x="554" y="208"/>
                  </a:lnTo>
                  <a:lnTo>
                    <a:pt x="583" y="207"/>
                  </a:lnTo>
                  <a:lnTo>
                    <a:pt x="615" y="206"/>
                  </a:lnTo>
                  <a:lnTo>
                    <a:pt x="648" y="203"/>
                  </a:lnTo>
                  <a:lnTo>
                    <a:pt x="682" y="202"/>
                  </a:lnTo>
                  <a:lnTo>
                    <a:pt x="716" y="200"/>
                  </a:lnTo>
                  <a:lnTo>
                    <a:pt x="749" y="198"/>
                  </a:lnTo>
                  <a:lnTo>
                    <a:pt x="781" y="196"/>
                  </a:lnTo>
                  <a:lnTo>
                    <a:pt x="811" y="195"/>
                  </a:lnTo>
                  <a:lnTo>
                    <a:pt x="839" y="192"/>
                  </a:lnTo>
                  <a:lnTo>
                    <a:pt x="864" y="191"/>
                  </a:lnTo>
                  <a:lnTo>
                    <a:pt x="883" y="189"/>
                  </a:lnTo>
                  <a:lnTo>
                    <a:pt x="900" y="187"/>
                  </a:lnTo>
                  <a:lnTo>
                    <a:pt x="911" y="186"/>
                  </a:lnTo>
                  <a:lnTo>
                    <a:pt x="929" y="184"/>
                  </a:lnTo>
                  <a:lnTo>
                    <a:pt x="946" y="180"/>
                  </a:lnTo>
                  <a:lnTo>
                    <a:pt x="962" y="176"/>
                  </a:lnTo>
                  <a:lnTo>
                    <a:pt x="978" y="172"/>
                  </a:lnTo>
                  <a:lnTo>
                    <a:pt x="991" y="164"/>
                  </a:lnTo>
                  <a:lnTo>
                    <a:pt x="1004" y="156"/>
                  </a:lnTo>
                  <a:lnTo>
                    <a:pt x="1012" y="145"/>
                  </a:lnTo>
                  <a:lnTo>
                    <a:pt x="1019" y="131"/>
                  </a:lnTo>
                  <a:lnTo>
                    <a:pt x="1030" y="104"/>
                  </a:lnTo>
                  <a:lnTo>
                    <a:pt x="1040" y="80"/>
                  </a:lnTo>
                  <a:lnTo>
                    <a:pt x="1047" y="62"/>
                  </a:lnTo>
                  <a:lnTo>
                    <a:pt x="1052" y="49"/>
                  </a:lnTo>
                  <a:lnTo>
                    <a:pt x="1052" y="44"/>
                  </a:lnTo>
                  <a:lnTo>
                    <a:pt x="1051" y="38"/>
                  </a:lnTo>
                  <a:lnTo>
                    <a:pt x="1046" y="34"/>
                  </a:lnTo>
                  <a:lnTo>
                    <a:pt x="1040" y="29"/>
                  </a:lnTo>
                  <a:lnTo>
                    <a:pt x="1030" y="27"/>
                  </a:lnTo>
                  <a:lnTo>
                    <a:pt x="1018" y="26"/>
                  </a:lnTo>
                  <a:lnTo>
                    <a:pt x="1004" y="26"/>
                  </a:lnTo>
                  <a:lnTo>
                    <a:pt x="984" y="28"/>
                  </a:lnTo>
                  <a:lnTo>
                    <a:pt x="971" y="29"/>
                  </a:lnTo>
                  <a:lnTo>
                    <a:pt x="951" y="31"/>
                  </a:lnTo>
                  <a:lnTo>
                    <a:pt x="926" y="32"/>
                  </a:lnTo>
                  <a:lnTo>
                    <a:pt x="896" y="33"/>
                  </a:lnTo>
                  <a:lnTo>
                    <a:pt x="864" y="34"/>
                  </a:lnTo>
                  <a:lnTo>
                    <a:pt x="828" y="34"/>
                  </a:lnTo>
                  <a:lnTo>
                    <a:pt x="790" y="35"/>
                  </a:lnTo>
                  <a:lnTo>
                    <a:pt x="753" y="35"/>
                  </a:lnTo>
                  <a:lnTo>
                    <a:pt x="714" y="35"/>
                  </a:lnTo>
                  <a:lnTo>
                    <a:pt x="676" y="37"/>
                  </a:lnTo>
                  <a:lnTo>
                    <a:pt x="641" y="37"/>
                  </a:lnTo>
                  <a:lnTo>
                    <a:pt x="608" y="37"/>
                  </a:lnTo>
                  <a:lnTo>
                    <a:pt x="577" y="37"/>
                  </a:lnTo>
                  <a:lnTo>
                    <a:pt x="552" y="37"/>
                  </a:lnTo>
                  <a:lnTo>
                    <a:pt x="532" y="37"/>
                  </a:lnTo>
                  <a:lnTo>
                    <a:pt x="518" y="37"/>
                  </a:lnTo>
                  <a:lnTo>
                    <a:pt x="503" y="37"/>
                  </a:lnTo>
                  <a:lnTo>
                    <a:pt x="486" y="37"/>
                  </a:lnTo>
                  <a:lnTo>
                    <a:pt x="468" y="35"/>
                  </a:lnTo>
                  <a:lnTo>
                    <a:pt x="448" y="35"/>
                  </a:lnTo>
                  <a:lnTo>
                    <a:pt x="426" y="34"/>
                  </a:lnTo>
                  <a:lnTo>
                    <a:pt x="406" y="33"/>
                  </a:lnTo>
                  <a:lnTo>
                    <a:pt x="384" y="32"/>
                  </a:lnTo>
                  <a:lnTo>
                    <a:pt x="362" y="31"/>
                  </a:lnTo>
                  <a:lnTo>
                    <a:pt x="340" y="29"/>
                  </a:lnTo>
                  <a:lnTo>
                    <a:pt x="319" y="28"/>
                  </a:lnTo>
                  <a:lnTo>
                    <a:pt x="300" y="26"/>
                  </a:lnTo>
                  <a:lnTo>
                    <a:pt x="282" y="24"/>
                  </a:lnTo>
                  <a:lnTo>
                    <a:pt x="265" y="23"/>
                  </a:lnTo>
                  <a:lnTo>
                    <a:pt x="250" y="22"/>
                  </a:lnTo>
                  <a:lnTo>
                    <a:pt x="238" y="21"/>
                  </a:lnTo>
                  <a:lnTo>
                    <a:pt x="228" y="20"/>
                  </a:lnTo>
                  <a:lnTo>
                    <a:pt x="210" y="17"/>
                  </a:lnTo>
                  <a:lnTo>
                    <a:pt x="188" y="15"/>
                  </a:lnTo>
                  <a:lnTo>
                    <a:pt x="165" y="12"/>
                  </a:lnTo>
                  <a:lnTo>
                    <a:pt x="142" y="10"/>
                  </a:lnTo>
                  <a:lnTo>
                    <a:pt x="120" y="7"/>
                  </a:lnTo>
                  <a:lnTo>
                    <a:pt x="100" y="5"/>
                  </a:lnTo>
                  <a:lnTo>
                    <a:pt x="86" y="3"/>
                  </a:lnTo>
                  <a:lnTo>
                    <a:pt x="76" y="1"/>
                  </a:lnTo>
                  <a:close/>
                </a:path>
              </a:pathLst>
            </a:custGeom>
            <a:solidFill>
              <a:srgbClr val="6D99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5" name="Freeform 342">
              <a:extLst>
                <a:ext uri="{FF2B5EF4-FFF2-40B4-BE49-F238E27FC236}">
                  <a16:creationId xmlns:a16="http://schemas.microsoft.com/office/drawing/2014/main" id="{AAAC0025-7052-4E86-8157-BB77ADF1024A}"/>
                </a:ext>
              </a:extLst>
            </p:cNvPr>
            <p:cNvSpPr>
              <a:spLocks noChangeArrowheads="1"/>
            </p:cNvSpPr>
            <p:nvPr/>
          </p:nvSpPr>
          <p:spPr bwMode="auto">
            <a:xfrm>
              <a:off x="2066" y="2603"/>
              <a:ext cx="79" cy="32"/>
            </a:xfrm>
            <a:custGeom>
              <a:avLst/>
              <a:gdLst>
                <a:gd name="T0" fmla="*/ 12 w 79"/>
                <a:gd name="T1" fmla="*/ 32 h 32"/>
                <a:gd name="T2" fmla="*/ 12 w 79"/>
                <a:gd name="T3" fmla="*/ 32 h 32"/>
                <a:gd name="T4" fmla="*/ 13 w 79"/>
                <a:gd name="T5" fmla="*/ 26 h 32"/>
                <a:gd name="T6" fmla="*/ 17 w 79"/>
                <a:gd name="T7" fmla="*/ 21 h 32"/>
                <a:gd name="T8" fmla="*/ 24 w 79"/>
                <a:gd name="T9" fmla="*/ 17 h 32"/>
                <a:gd name="T10" fmla="*/ 31 w 79"/>
                <a:gd name="T11" fmla="*/ 15 h 32"/>
                <a:gd name="T12" fmla="*/ 42 w 79"/>
                <a:gd name="T13" fmla="*/ 13 h 32"/>
                <a:gd name="T14" fmla="*/ 54 w 79"/>
                <a:gd name="T15" fmla="*/ 12 h 32"/>
                <a:gd name="T16" fmla="*/ 67 w 79"/>
                <a:gd name="T17" fmla="*/ 12 h 32"/>
                <a:gd name="T18" fmla="*/ 79 w 79"/>
                <a:gd name="T19" fmla="*/ 13 h 32"/>
                <a:gd name="T20" fmla="*/ 79 w 79"/>
                <a:gd name="T21" fmla="*/ 1 h 32"/>
                <a:gd name="T22" fmla="*/ 67 w 79"/>
                <a:gd name="T23" fmla="*/ 0 h 32"/>
                <a:gd name="T24" fmla="*/ 54 w 79"/>
                <a:gd name="T25" fmla="*/ 0 h 32"/>
                <a:gd name="T26" fmla="*/ 42 w 79"/>
                <a:gd name="T27" fmla="*/ 1 h 32"/>
                <a:gd name="T28" fmla="*/ 31 w 79"/>
                <a:gd name="T29" fmla="*/ 2 h 32"/>
                <a:gd name="T30" fmla="*/ 19 w 79"/>
                <a:gd name="T31" fmla="*/ 5 h 32"/>
                <a:gd name="T32" fmla="*/ 9 w 79"/>
                <a:gd name="T33" fmla="*/ 11 h 32"/>
                <a:gd name="T34" fmla="*/ 3 w 79"/>
                <a:gd name="T35" fmla="*/ 21 h 32"/>
                <a:gd name="T36" fmla="*/ 0 w 79"/>
                <a:gd name="T37" fmla="*/ 32 h 32"/>
                <a:gd name="T38" fmla="*/ 12 w 79"/>
                <a:gd name="T3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32">
                  <a:moveTo>
                    <a:pt x="12" y="32"/>
                  </a:moveTo>
                  <a:lnTo>
                    <a:pt x="12" y="32"/>
                  </a:lnTo>
                  <a:lnTo>
                    <a:pt x="13" y="26"/>
                  </a:lnTo>
                  <a:lnTo>
                    <a:pt x="17" y="21"/>
                  </a:lnTo>
                  <a:lnTo>
                    <a:pt x="24" y="17"/>
                  </a:lnTo>
                  <a:lnTo>
                    <a:pt x="31" y="15"/>
                  </a:lnTo>
                  <a:lnTo>
                    <a:pt x="42" y="13"/>
                  </a:lnTo>
                  <a:lnTo>
                    <a:pt x="54" y="12"/>
                  </a:lnTo>
                  <a:lnTo>
                    <a:pt x="67" y="12"/>
                  </a:lnTo>
                  <a:lnTo>
                    <a:pt x="79" y="13"/>
                  </a:lnTo>
                  <a:lnTo>
                    <a:pt x="79" y="1"/>
                  </a:lnTo>
                  <a:lnTo>
                    <a:pt x="67" y="0"/>
                  </a:lnTo>
                  <a:lnTo>
                    <a:pt x="54" y="0"/>
                  </a:lnTo>
                  <a:lnTo>
                    <a:pt x="42" y="1"/>
                  </a:lnTo>
                  <a:lnTo>
                    <a:pt x="31" y="2"/>
                  </a:lnTo>
                  <a:lnTo>
                    <a:pt x="19" y="5"/>
                  </a:lnTo>
                  <a:lnTo>
                    <a:pt x="9" y="11"/>
                  </a:lnTo>
                  <a:lnTo>
                    <a:pt x="3" y="21"/>
                  </a:lnTo>
                  <a:lnTo>
                    <a:pt x="0" y="32"/>
                  </a:lnTo>
                  <a:lnTo>
                    <a:pt x="12"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6" name="Freeform 343">
              <a:extLst>
                <a:ext uri="{FF2B5EF4-FFF2-40B4-BE49-F238E27FC236}">
                  <a16:creationId xmlns:a16="http://schemas.microsoft.com/office/drawing/2014/main" id="{1BE2F19F-F5ED-4252-8AD4-51F00D7B178F}"/>
                </a:ext>
              </a:extLst>
            </p:cNvPr>
            <p:cNvSpPr>
              <a:spLocks noChangeArrowheads="1"/>
            </p:cNvSpPr>
            <p:nvPr/>
          </p:nvSpPr>
          <p:spPr bwMode="auto">
            <a:xfrm>
              <a:off x="2063" y="2635"/>
              <a:ext cx="15" cy="90"/>
            </a:xfrm>
            <a:custGeom>
              <a:avLst/>
              <a:gdLst>
                <a:gd name="T0" fmla="*/ 15 w 15"/>
                <a:gd name="T1" fmla="*/ 90 h 90"/>
                <a:gd name="T2" fmla="*/ 15 w 15"/>
                <a:gd name="T3" fmla="*/ 90 h 90"/>
                <a:gd name="T4" fmla="*/ 14 w 15"/>
                <a:gd name="T5" fmla="*/ 73 h 90"/>
                <a:gd name="T6" fmla="*/ 14 w 15"/>
                <a:gd name="T7" fmla="*/ 52 h 90"/>
                <a:gd name="T8" fmla="*/ 12 w 15"/>
                <a:gd name="T9" fmla="*/ 28 h 90"/>
                <a:gd name="T10" fmla="*/ 15 w 15"/>
                <a:gd name="T11" fmla="*/ 0 h 90"/>
                <a:gd name="T12" fmla="*/ 3 w 15"/>
                <a:gd name="T13" fmla="*/ 0 h 90"/>
                <a:gd name="T14" fmla="*/ 0 w 15"/>
                <a:gd name="T15" fmla="*/ 28 h 90"/>
                <a:gd name="T16" fmla="*/ 1 w 15"/>
                <a:gd name="T17" fmla="*/ 52 h 90"/>
                <a:gd name="T18" fmla="*/ 1 w 15"/>
                <a:gd name="T19" fmla="*/ 73 h 90"/>
                <a:gd name="T20" fmla="*/ 3 w 15"/>
                <a:gd name="T21" fmla="*/ 90 h 90"/>
                <a:gd name="T22" fmla="*/ 15 w 15"/>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90">
                  <a:moveTo>
                    <a:pt x="15" y="90"/>
                  </a:moveTo>
                  <a:lnTo>
                    <a:pt x="15" y="90"/>
                  </a:lnTo>
                  <a:lnTo>
                    <a:pt x="14" y="73"/>
                  </a:lnTo>
                  <a:lnTo>
                    <a:pt x="14" y="52"/>
                  </a:lnTo>
                  <a:lnTo>
                    <a:pt x="12" y="28"/>
                  </a:lnTo>
                  <a:lnTo>
                    <a:pt x="15" y="0"/>
                  </a:lnTo>
                  <a:lnTo>
                    <a:pt x="3" y="0"/>
                  </a:lnTo>
                  <a:lnTo>
                    <a:pt x="0" y="28"/>
                  </a:lnTo>
                  <a:lnTo>
                    <a:pt x="1" y="52"/>
                  </a:lnTo>
                  <a:lnTo>
                    <a:pt x="1" y="73"/>
                  </a:lnTo>
                  <a:lnTo>
                    <a:pt x="3" y="90"/>
                  </a:lnTo>
                  <a:lnTo>
                    <a:pt x="15"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7" name="Freeform 344">
              <a:extLst>
                <a:ext uri="{FF2B5EF4-FFF2-40B4-BE49-F238E27FC236}">
                  <a16:creationId xmlns:a16="http://schemas.microsoft.com/office/drawing/2014/main" id="{CA12ABD3-A288-4932-BFB9-29C6891AA0A3}"/>
                </a:ext>
              </a:extLst>
            </p:cNvPr>
            <p:cNvSpPr>
              <a:spLocks noChangeArrowheads="1"/>
            </p:cNvSpPr>
            <p:nvPr/>
          </p:nvSpPr>
          <p:spPr bwMode="auto">
            <a:xfrm>
              <a:off x="2066" y="2725"/>
              <a:ext cx="82" cy="56"/>
            </a:xfrm>
            <a:custGeom>
              <a:avLst/>
              <a:gdLst>
                <a:gd name="T0" fmla="*/ 82 w 82"/>
                <a:gd name="T1" fmla="*/ 43 h 56"/>
                <a:gd name="T2" fmla="*/ 82 w 82"/>
                <a:gd name="T3" fmla="*/ 43 h 56"/>
                <a:gd name="T4" fmla="*/ 68 w 82"/>
                <a:gd name="T5" fmla="*/ 40 h 56"/>
                <a:gd name="T6" fmla="*/ 56 w 82"/>
                <a:gd name="T7" fmla="*/ 35 h 56"/>
                <a:gd name="T8" fmla="*/ 43 w 82"/>
                <a:gd name="T9" fmla="*/ 30 h 56"/>
                <a:gd name="T10" fmla="*/ 31 w 82"/>
                <a:gd name="T11" fmla="*/ 24 h 56"/>
                <a:gd name="T12" fmla="*/ 23 w 82"/>
                <a:gd name="T13" fmla="*/ 18 h 56"/>
                <a:gd name="T14" fmla="*/ 17 w 82"/>
                <a:gd name="T15" fmla="*/ 12 h 56"/>
                <a:gd name="T16" fmla="*/ 13 w 82"/>
                <a:gd name="T17" fmla="*/ 6 h 56"/>
                <a:gd name="T18" fmla="*/ 12 w 82"/>
                <a:gd name="T19" fmla="*/ 0 h 56"/>
                <a:gd name="T20" fmla="*/ 0 w 82"/>
                <a:gd name="T21" fmla="*/ 0 h 56"/>
                <a:gd name="T22" fmla="*/ 1 w 82"/>
                <a:gd name="T23" fmla="*/ 8 h 56"/>
                <a:gd name="T24" fmla="*/ 7 w 82"/>
                <a:gd name="T25" fmla="*/ 19 h 56"/>
                <a:gd name="T26" fmla="*/ 15 w 82"/>
                <a:gd name="T27" fmla="*/ 28 h 56"/>
                <a:gd name="T28" fmla="*/ 26 w 82"/>
                <a:gd name="T29" fmla="*/ 34 h 56"/>
                <a:gd name="T30" fmla="*/ 39 w 82"/>
                <a:gd name="T31" fmla="*/ 40 h 56"/>
                <a:gd name="T32" fmla="*/ 51 w 82"/>
                <a:gd name="T33" fmla="*/ 47 h 56"/>
                <a:gd name="T34" fmla="*/ 65 w 82"/>
                <a:gd name="T35" fmla="*/ 52 h 56"/>
                <a:gd name="T36" fmla="*/ 80 w 82"/>
                <a:gd name="T37" fmla="*/ 56 h 56"/>
                <a:gd name="T38" fmla="*/ 82 w 82"/>
                <a:gd name="T39"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56">
                  <a:moveTo>
                    <a:pt x="82" y="43"/>
                  </a:moveTo>
                  <a:lnTo>
                    <a:pt x="82" y="43"/>
                  </a:lnTo>
                  <a:lnTo>
                    <a:pt x="68" y="40"/>
                  </a:lnTo>
                  <a:lnTo>
                    <a:pt x="56" y="35"/>
                  </a:lnTo>
                  <a:lnTo>
                    <a:pt x="43" y="30"/>
                  </a:lnTo>
                  <a:lnTo>
                    <a:pt x="31" y="24"/>
                  </a:lnTo>
                  <a:lnTo>
                    <a:pt x="23" y="18"/>
                  </a:lnTo>
                  <a:lnTo>
                    <a:pt x="17" y="12"/>
                  </a:lnTo>
                  <a:lnTo>
                    <a:pt x="13" y="6"/>
                  </a:lnTo>
                  <a:lnTo>
                    <a:pt x="12" y="0"/>
                  </a:lnTo>
                  <a:lnTo>
                    <a:pt x="0" y="0"/>
                  </a:lnTo>
                  <a:lnTo>
                    <a:pt x="1" y="8"/>
                  </a:lnTo>
                  <a:lnTo>
                    <a:pt x="7" y="19"/>
                  </a:lnTo>
                  <a:lnTo>
                    <a:pt x="15" y="28"/>
                  </a:lnTo>
                  <a:lnTo>
                    <a:pt x="26" y="34"/>
                  </a:lnTo>
                  <a:lnTo>
                    <a:pt x="39" y="40"/>
                  </a:lnTo>
                  <a:lnTo>
                    <a:pt x="51" y="47"/>
                  </a:lnTo>
                  <a:lnTo>
                    <a:pt x="65" y="52"/>
                  </a:lnTo>
                  <a:lnTo>
                    <a:pt x="80" y="56"/>
                  </a:lnTo>
                  <a:lnTo>
                    <a:pt x="82"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8" name="Freeform 345">
              <a:extLst>
                <a:ext uri="{FF2B5EF4-FFF2-40B4-BE49-F238E27FC236}">
                  <a16:creationId xmlns:a16="http://schemas.microsoft.com/office/drawing/2014/main" id="{3E9EDBD0-4916-402B-A3E1-BB483445F5BA}"/>
                </a:ext>
              </a:extLst>
            </p:cNvPr>
            <p:cNvSpPr>
              <a:spLocks noChangeArrowheads="1"/>
            </p:cNvSpPr>
            <p:nvPr/>
          </p:nvSpPr>
          <p:spPr bwMode="auto">
            <a:xfrm>
              <a:off x="2146" y="2768"/>
              <a:ext cx="405" cy="56"/>
            </a:xfrm>
            <a:custGeom>
              <a:avLst/>
              <a:gdLst>
                <a:gd name="T0" fmla="*/ 405 w 405"/>
                <a:gd name="T1" fmla="*/ 44 h 56"/>
                <a:gd name="T2" fmla="*/ 405 w 405"/>
                <a:gd name="T3" fmla="*/ 44 h 56"/>
                <a:gd name="T4" fmla="*/ 386 w 405"/>
                <a:gd name="T5" fmla="*/ 44 h 56"/>
                <a:gd name="T6" fmla="*/ 362 w 405"/>
                <a:gd name="T7" fmla="*/ 43 h 56"/>
                <a:gd name="T8" fmla="*/ 336 w 405"/>
                <a:gd name="T9" fmla="*/ 41 h 56"/>
                <a:gd name="T10" fmla="*/ 307 w 405"/>
                <a:gd name="T11" fmla="*/ 38 h 56"/>
                <a:gd name="T12" fmla="*/ 276 w 405"/>
                <a:gd name="T13" fmla="*/ 36 h 56"/>
                <a:gd name="T14" fmla="*/ 246 w 405"/>
                <a:gd name="T15" fmla="*/ 32 h 56"/>
                <a:gd name="T16" fmla="*/ 213 w 405"/>
                <a:gd name="T17" fmla="*/ 30 h 56"/>
                <a:gd name="T18" fmla="*/ 181 w 405"/>
                <a:gd name="T19" fmla="*/ 26 h 56"/>
                <a:gd name="T20" fmla="*/ 151 w 405"/>
                <a:gd name="T21" fmla="*/ 22 h 56"/>
                <a:gd name="T22" fmla="*/ 121 w 405"/>
                <a:gd name="T23" fmla="*/ 17 h 56"/>
                <a:gd name="T24" fmla="*/ 93 w 405"/>
                <a:gd name="T25" fmla="*/ 14 h 56"/>
                <a:gd name="T26" fmla="*/ 67 w 405"/>
                <a:gd name="T27" fmla="*/ 11 h 56"/>
                <a:gd name="T28" fmla="*/ 45 w 405"/>
                <a:gd name="T29" fmla="*/ 8 h 56"/>
                <a:gd name="T30" fmla="*/ 26 w 405"/>
                <a:gd name="T31" fmla="*/ 5 h 56"/>
                <a:gd name="T32" fmla="*/ 12 w 405"/>
                <a:gd name="T33" fmla="*/ 3 h 56"/>
                <a:gd name="T34" fmla="*/ 2 w 405"/>
                <a:gd name="T35" fmla="*/ 0 h 56"/>
                <a:gd name="T36" fmla="*/ 0 w 405"/>
                <a:gd name="T37" fmla="*/ 13 h 56"/>
                <a:gd name="T38" fmla="*/ 10 w 405"/>
                <a:gd name="T39" fmla="*/ 15 h 56"/>
                <a:gd name="T40" fmla="*/ 26 w 405"/>
                <a:gd name="T41" fmla="*/ 17 h 56"/>
                <a:gd name="T42" fmla="*/ 45 w 405"/>
                <a:gd name="T43" fmla="*/ 20 h 56"/>
                <a:gd name="T44" fmla="*/ 67 w 405"/>
                <a:gd name="T45" fmla="*/ 24 h 56"/>
                <a:gd name="T46" fmla="*/ 93 w 405"/>
                <a:gd name="T47" fmla="*/ 26 h 56"/>
                <a:gd name="T48" fmla="*/ 121 w 405"/>
                <a:gd name="T49" fmla="*/ 30 h 56"/>
                <a:gd name="T50" fmla="*/ 151 w 405"/>
                <a:gd name="T51" fmla="*/ 35 h 56"/>
                <a:gd name="T52" fmla="*/ 181 w 405"/>
                <a:gd name="T53" fmla="*/ 38 h 56"/>
                <a:gd name="T54" fmla="*/ 213 w 405"/>
                <a:gd name="T55" fmla="*/ 42 h 56"/>
                <a:gd name="T56" fmla="*/ 246 w 405"/>
                <a:gd name="T57" fmla="*/ 44 h 56"/>
                <a:gd name="T58" fmla="*/ 276 w 405"/>
                <a:gd name="T59" fmla="*/ 48 h 56"/>
                <a:gd name="T60" fmla="*/ 307 w 405"/>
                <a:gd name="T61" fmla="*/ 50 h 56"/>
                <a:gd name="T62" fmla="*/ 336 w 405"/>
                <a:gd name="T63" fmla="*/ 53 h 56"/>
                <a:gd name="T64" fmla="*/ 362 w 405"/>
                <a:gd name="T65" fmla="*/ 55 h 56"/>
                <a:gd name="T66" fmla="*/ 386 w 405"/>
                <a:gd name="T67" fmla="*/ 56 h 56"/>
                <a:gd name="T68" fmla="*/ 405 w 405"/>
                <a:gd name="T69" fmla="*/ 56 h 56"/>
                <a:gd name="T70" fmla="*/ 405 w 405"/>
                <a:gd name="T71"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5" h="56">
                  <a:moveTo>
                    <a:pt x="405" y="44"/>
                  </a:moveTo>
                  <a:lnTo>
                    <a:pt x="405" y="44"/>
                  </a:lnTo>
                  <a:lnTo>
                    <a:pt x="386" y="44"/>
                  </a:lnTo>
                  <a:lnTo>
                    <a:pt x="362" y="43"/>
                  </a:lnTo>
                  <a:lnTo>
                    <a:pt x="336" y="41"/>
                  </a:lnTo>
                  <a:lnTo>
                    <a:pt x="307" y="38"/>
                  </a:lnTo>
                  <a:lnTo>
                    <a:pt x="276" y="36"/>
                  </a:lnTo>
                  <a:lnTo>
                    <a:pt x="246" y="32"/>
                  </a:lnTo>
                  <a:lnTo>
                    <a:pt x="213" y="30"/>
                  </a:lnTo>
                  <a:lnTo>
                    <a:pt x="181" y="26"/>
                  </a:lnTo>
                  <a:lnTo>
                    <a:pt x="151" y="22"/>
                  </a:lnTo>
                  <a:lnTo>
                    <a:pt x="121" y="17"/>
                  </a:lnTo>
                  <a:lnTo>
                    <a:pt x="93" y="14"/>
                  </a:lnTo>
                  <a:lnTo>
                    <a:pt x="67" y="11"/>
                  </a:lnTo>
                  <a:lnTo>
                    <a:pt x="45" y="8"/>
                  </a:lnTo>
                  <a:lnTo>
                    <a:pt x="26" y="5"/>
                  </a:lnTo>
                  <a:lnTo>
                    <a:pt x="12" y="3"/>
                  </a:lnTo>
                  <a:lnTo>
                    <a:pt x="2" y="0"/>
                  </a:lnTo>
                  <a:lnTo>
                    <a:pt x="0" y="13"/>
                  </a:lnTo>
                  <a:lnTo>
                    <a:pt x="10" y="15"/>
                  </a:lnTo>
                  <a:lnTo>
                    <a:pt x="26" y="17"/>
                  </a:lnTo>
                  <a:lnTo>
                    <a:pt x="45" y="20"/>
                  </a:lnTo>
                  <a:lnTo>
                    <a:pt x="67" y="24"/>
                  </a:lnTo>
                  <a:lnTo>
                    <a:pt x="93" y="26"/>
                  </a:lnTo>
                  <a:lnTo>
                    <a:pt x="121" y="30"/>
                  </a:lnTo>
                  <a:lnTo>
                    <a:pt x="151" y="35"/>
                  </a:lnTo>
                  <a:lnTo>
                    <a:pt x="181" y="38"/>
                  </a:lnTo>
                  <a:lnTo>
                    <a:pt x="213" y="42"/>
                  </a:lnTo>
                  <a:lnTo>
                    <a:pt x="246" y="44"/>
                  </a:lnTo>
                  <a:lnTo>
                    <a:pt x="276" y="48"/>
                  </a:lnTo>
                  <a:lnTo>
                    <a:pt x="307" y="50"/>
                  </a:lnTo>
                  <a:lnTo>
                    <a:pt x="336" y="53"/>
                  </a:lnTo>
                  <a:lnTo>
                    <a:pt x="362" y="55"/>
                  </a:lnTo>
                  <a:lnTo>
                    <a:pt x="386" y="56"/>
                  </a:lnTo>
                  <a:lnTo>
                    <a:pt x="405" y="56"/>
                  </a:lnTo>
                  <a:lnTo>
                    <a:pt x="405"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29" name="Freeform 346">
              <a:extLst>
                <a:ext uri="{FF2B5EF4-FFF2-40B4-BE49-F238E27FC236}">
                  <a16:creationId xmlns:a16="http://schemas.microsoft.com/office/drawing/2014/main" id="{9A64BF71-EB59-4C82-9C90-E0EF5FCC462B}"/>
                </a:ext>
              </a:extLst>
            </p:cNvPr>
            <p:cNvSpPr>
              <a:spLocks noChangeArrowheads="1"/>
            </p:cNvSpPr>
            <p:nvPr/>
          </p:nvSpPr>
          <p:spPr bwMode="auto">
            <a:xfrm>
              <a:off x="2551" y="2789"/>
              <a:ext cx="429" cy="35"/>
            </a:xfrm>
            <a:custGeom>
              <a:avLst/>
              <a:gdLst>
                <a:gd name="T0" fmla="*/ 429 w 429"/>
                <a:gd name="T1" fmla="*/ 0 h 35"/>
                <a:gd name="T2" fmla="*/ 429 w 429"/>
                <a:gd name="T3" fmla="*/ 0 h 35"/>
                <a:gd name="T4" fmla="*/ 418 w 429"/>
                <a:gd name="T5" fmla="*/ 1 h 35"/>
                <a:gd name="T6" fmla="*/ 401 w 429"/>
                <a:gd name="T7" fmla="*/ 3 h 35"/>
                <a:gd name="T8" fmla="*/ 382 w 429"/>
                <a:gd name="T9" fmla="*/ 5 h 35"/>
                <a:gd name="T10" fmla="*/ 357 w 429"/>
                <a:gd name="T11" fmla="*/ 6 h 35"/>
                <a:gd name="T12" fmla="*/ 329 w 429"/>
                <a:gd name="T13" fmla="*/ 9 h 35"/>
                <a:gd name="T14" fmla="*/ 299 w 429"/>
                <a:gd name="T15" fmla="*/ 10 h 35"/>
                <a:gd name="T16" fmla="*/ 267 w 429"/>
                <a:gd name="T17" fmla="*/ 12 h 35"/>
                <a:gd name="T18" fmla="*/ 234 w 429"/>
                <a:gd name="T19" fmla="*/ 14 h 35"/>
                <a:gd name="T20" fmla="*/ 200 w 429"/>
                <a:gd name="T21" fmla="*/ 16 h 35"/>
                <a:gd name="T22" fmla="*/ 166 w 429"/>
                <a:gd name="T23" fmla="*/ 17 h 35"/>
                <a:gd name="T24" fmla="*/ 133 w 429"/>
                <a:gd name="T25" fmla="*/ 20 h 35"/>
                <a:gd name="T26" fmla="*/ 101 w 429"/>
                <a:gd name="T27" fmla="*/ 21 h 35"/>
                <a:gd name="T28" fmla="*/ 72 w 429"/>
                <a:gd name="T29" fmla="*/ 22 h 35"/>
                <a:gd name="T30" fmla="*/ 44 w 429"/>
                <a:gd name="T31" fmla="*/ 22 h 35"/>
                <a:gd name="T32" fmla="*/ 21 w 429"/>
                <a:gd name="T33" fmla="*/ 23 h 35"/>
                <a:gd name="T34" fmla="*/ 0 w 429"/>
                <a:gd name="T35" fmla="*/ 23 h 35"/>
                <a:gd name="T36" fmla="*/ 0 w 429"/>
                <a:gd name="T37" fmla="*/ 35 h 35"/>
                <a:gd name="T38" fmla="*/ 21 w 429"/>
                <a:gd name="T39" fmla="*/ 35 h 35"/>
                <a:gd name="T40" fmla="*/ 44 w 429"/>
                <a:gd name="T41" fmla="*/ 34 h 35"/>
                <a:gd name="T42" fmla="*/ 72 w 429"/>
                <a:gd name="T43" fmla="*/ 34 h 35"/>
                <a:gd name="T44" fmla="*/ 101 w 429"/>
                <a:gd name="T45" fmla="*/ 33 h 35"/>
                <a:gd name="T46" fmla="*/ 133 w 429"/>
                <a:gd name="T47" fmla="*/ 32 h 35"/>
                <a:gd name="T48" fmla="*/ 166 w 429"/>
                <a:gd name="T49" fmla="*/ 29 h 35"/>
                <a:gd name="T50" fmla="*/ 200 w 429"/>
                <a:gd name="T51" fmla="*/ 28 h 35"/>
                <a:gd name="T52" fmla="*/ 234 w 429"/>
                <a:gd name="T53" fmla="*/ 26 h 35"/>
                <a:gd name="T54" fmla="*/ 267 w 429"/>
                <a:gd name="T55" fmla="*/ 24 h 35"/>
                <a:gd name="T56" fmla="*/ 299 w 429"/>
                <a:gd name="T57" fmla="*/ 22 h 35"/>
                <a:gd name="T58" fmla="*/ 329 w 429"/>
                <a:gd name="T59" fmla="*/ 21 h 35"/>
                <a:gd name="T60" fmla="*/ 357 w 429"/>
                <a:gd name="T61" fmla="*/ 18 h 35"/>
                <a:gd name="T62" fmla="*/ 382 w 429"/>
                <a:gd name="T63" fmla="*/ 17 h 35"/>
                <a:gd name="T64" fmla="*/ 401 w 429"/>
                <a:gd name="T65" fmla="*/ 15 h 35"/>
                <a:gd name="T66" fmla="*/ 418 w 429"/>
                <a:gd name="T67" fmla="*/ 14 h 35"/>
                <a:gd name="T68" fmla="*/ 429 w 429"/>
                <a:gd name="T69" fmla="*/ 12 h 35"/>
                <a:gd name="T70" fmla="*/ 429 w 429"/>
                <a:gd name="T7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35">
                  <a:moveTo>
                    <a:pt x="429" y="0"/>
                  </a:moveTo>
                  <a:lnTo>
                    <a:pt x="429" y="0"/>
                  </a:lnTo>
                  <a:lnTo>
                    <a:pt x="418" y="1"/>
                  </a:lnTo>
                  <a:lnTo>
                    <a:pt x="401" y="3"/>
                  </a:lnTo>
                  <a:lnTo>
                    <a:pt x="382" y="5"/>
                  </a:lnTo>
                  <a:lnTo>
                    <a:pt x="357" y="6"/>
                  </a:lnTo>
                  <a:lnTo>
                    <a:pt x="329" y="9"/>
                  </a:lnTo>
                  <a:lnTo>
                    <a:pt x="299" y="10"/>
                  </a:lnTo>
                  <a:lnTo>
                    <a:pt x="267" y="12"/>
                  </a:lnTo>
                  <a:lnTo>
                    <a:pt x="234" y="14"/>
                  </a:lnTo>
                  <a:lnTo>
                    <a:pt x="200" y="16"/>
                  </a:lnTo>
                  <a:lnTo>
                    <a:pt x="166" y="17"/>
                  </a:lnTo>
                  <a:lnTo>
                    <a:pt x="133" y="20"/>
                  </a:lnTo>
                  <a:lnTo>
                    <a:pt x="101" y="21"/>
                  </a:lnTo>
                  <a:lnTo>
                    <a:pt x="72" y="22"/>
                  </a:lnTo>
                  <a:lnTo>
                    <a:pt x="44" y="22"/>
                  </a:lnTo>
                  <a:lnTo>
                    <a:pt x="21" y="23"/>
                  </a:lnTo>
                  <a:lnTo>
                    <a:pt x="0" y="23"/>
                  </a:lnTo>
                  <a:lnTo>
                    <a:pt x="0" y="35"/>
                  </a:lnTo>
                  <a:lnTo>
                    <a:pt x="21" y="35"/>
                  </a:lnTo>
                  <a:lnTo>
                    <a:pt x="44" y="34"/>
                  </a:lnTo>
                  <a:lnTo>
                    <a:pt x="72" y="34"/>
                  </a:lnTo>
                  <a:lnTo>
                    <a:pt x="101" y="33"/>
                  </a:lnTo>
                  <a:lnTo>
                    <a:pt x="133" y="32"/>
                  </a:lnTo>
                  <a:lnTo>
                    <a:pt x="166" y="29"/>
                  </a:lnTo>
                  <a:lnTo>
                    <a:pt x="200" y="28"/>
                  </a:lnTo>
                  <a:lnTo>
                    <a:pt x="234" y="26"/>
                  </a:lnTo>
                  <a:lnTo>
                    <a:pt x="267" y="24"/>
                  </a:lnTo>
                  <a:lnTo>
                    <a:pt x="299" y="22"/>
                  </a:lnTo>
                  <a:lnTo>
                    <a:pt x="329" y="21"/>
                  </a:lnTo>
                  <a:lnTo>
                    <a:pt x="357" y="18"/>
                  </a:lnTo>
                  <a:lnTo>
                    <a:pt x="382" y="17"/>
                  </a:lnTo>
                  <a:lnTo>
                    <a:pt x="401" y="15"/>
                  </a:lnTo>
                  <a:lnTo>
                    <a:pt x="418" y="14"/>
                  </a:lnTo>
                  <a:lnTo>
                    <a:pt x="429" y="12"/>
                  </a:lnTo>
                  <a:lnTo>
                    <a:pt x="4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0" name="Freeform 347">
              <a:extLst>
                <a:ext uri="{FF2B5EF4-FFF2-40B4-BE49-F238E27FC236}">
                  <a16:creationId xmlns:a16="http://schemas.microsoft.com/office/drawing/2014/main" id="{1AD0F8F4-FA3B-4DD0-B5A5-33395E5712DC}"/>
                </a:ext>
              </a:extLst>
            </p:cNvPr>
            <p:cNvSpPr>
              <a:spLocks noChangeArrowheads="1"/>
            </p:cNvSpPr>
            <p:nvPr/>
          </p:nvSpPr>
          <p:spPr bwMode="auto">
            <a:xfrm>
              <a:off x="2980" y="2739"/>
              <a:ext cx="114" cy="62"/>
            </a:xfrm>
            <a:custGeom>
              <a:avLst/>
              <a:gdLst>
                <a:gd name="T0" fmla="*/ 102 w 114"/>
                <a:gd name="T1" fmla="*/ 0 h 62"/>
                <a:gd name="T2" fmla="*/ 102 w 114"/>
                <a:gd name="T3" fmla="*/ 0 h 62"/>
                <a:gd name="T4" fmla="*/ 96 w 114"/>
                <a:gd name="T5" fmla="*/ 12 h 62"/>
                <a:gd name="T6" fmla="*/ 89 w 114"/>
                <a:gd name="T7" fmla="*/ 22 h 62"/>
                <a:gd name="T8" fmla="*/ 78 w 114"/>
                <a:gd name="T9" fmla="*/ 29 h 62"/>
                <a:gd name="T10" fmla="*/ 65 w 114"/>
                <a:gd name="T11" fmla="*/ 36 h 62"/>
                <a:gd name="T12" fmla="*/ 50 w 114"/>
                <a:gd name="T13" fmla="*/ 40 h 62"/>
                <a:gd name="T14" fmla="*/ 34 w 114"/>
                <a:gd name="T15" fmla="*/ 44 h 62"/>
                <a:gd name="T16" fmla="*/ 18 w 114"/>
                <a:gd name="T17" fmla="*/ 48 h 62"/>
                <a:gd name="T18" fmla="*/ 0 w 114"/>
                <a:gd name="T19" fmla="*/ 50 h 62"/>
                <a:gd name="T20" fmla="*/ 0 w 114"/>
                <a:gd name="T21" fmla="*/ 62 h 62"/>
                <a:gd name="T22" fmla="*/ 18 w 114"/>
                <a:gd name="T23" fmla="*/ 60 h 62"/>
                <a:gd name="T24" fmla="*/ 37 w 114"/>
                <a:gd name="T25" fmla="*/ 56 h 62"/>
                <a:gd name="T26" fmla="*/ 52 w 114"/>
                <a:gd name="T27" fmla="*/ 53 h 62"/>
                <a:gd name="T28" fmla="*/ 69 w 114"/>
                <a:gd name="T29" fmla="*/ 48 h 62"/>
                <a:gd name="T30" fmla="*/ 83 w 114"/>
                <a:gd name="T31" fmla="*/ 39 h 62"/>
                <a:gd name="T32" fmla="*/ 96 w 114"/>
                <a:gd name="T33" fmla="*/ 29 h 62"/>
                <a:gd name="T34" fmla="*/ 106 w 114"/>
                <a:gd name="T35" fmla="*/ 17 h 62"/>
                <a:gd name="T36" fmla="*/ 114 w 114"/>
                <a:gd name="T37" fmla="*/ 3 h 62"/>
                <a:gd name="T38" fmla="*/ 102 w 114"/>
                <a:gd name="T3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62">
                  <a:moveTo>
                    <a:pt x="102" y="0"/>
                  </a:moveTo>
                  <a:lnTo>
                    <a:pt x="102" y="0"/>
                  </a:lnTo>
                  <a:lnTo>
                    <a:pt x="96" y="12"/>
                  </a:lnTo>
                  <a:lnTo>
                    <a:pt x="89" y="22"/>
                  </a:lnTo>
                  <a:lnTo>
                    <a:pt x="78" y="29"/>
                  </a:lnTo>
                  <a:lnTo>
                    <a:pt x="65" y="36"/>
                  </a:lnTo>
                  <a:lnTo>
                    <a:pt x="50" y="40"/>
                  </a:lnTo>
                  <a:lnTo>
                    <a:pt x="34" y="44"/>
                  </a:lnTo>
                  <a:lnTo>
                    <a:pt x="18" y="48"/>
                  </a:lnTo>
                  <a:lnTo>
                    <a:pt x="0" y="50"/>
                  </a:lnTo>
                  <a:lnTo>
                    <a:pt x="0" y="62"/>
                  </a:lnTo>
                  <a:lnTo>
                    <a:pt x="18" y="60"/>
                  </a:lnTo>
                  <a:lnTo>
                    <a:pt x="37" y="56"/>
                  </a:lnTo>
                  <a:lnTo>
                    <a:pt x="52" y="53"/>
                  </a:lnTo>
                  <a:lnTo>
                    <a:pt x="69" y="48"/>
                  </a:lnTo>
                  <a:lnTo>
                    <a:pt x="83" y="39"/>
                  </a:lnTo>
                  <a:lnTo>
                    <a:pt x="96" y="29"/>
                  </a:lnTo>
                  <a:lnTo>
                    <a:pt x="106" y="17"/>
                  </a:lnTo>
                  <a:lnTo>
                    <a:pt x="114" y="3"/>
                  </a:lnTo>
                  <a:lnTo>
                    <a:pt x="10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1" name="Freeform 348">
              <a:extLst>
                <a:ext uri="{FF2B5EF4-FFF2-40B4-BE49-F238E27FC236}">
                  <a16:creationId xmlns:a16="http://schemas.microsoft.com/office/drawing/2014/main" id="{1341B4A4-4F50-4FCC-8C8D-78E312B86A24}"/>
                </a:ext>
              </a:extLst>
            </p:cNvPr>
            <p:cNvSpPr>
              <a:spLocks noChangeArrowheads="1"/>
            </p:cNvSpPr>
            <p:nvPr/>
          </p:nvSpPr>
          <p:spPr bwMode="auto">
            <a:xfrm>
              <a:off x="3082" y="2657"/>
              <a:ext cx="45" cy="85"/>
            </a:xfrm>
            <a:custGeom>
              <a:avLst/>
              <a:gdLst>
                <a:gd name="T0" fmla="*/ 33 w 45"/>
                <a:gd name="T1" fmla="*/ 1 h 85"/>
                <a:gd name="T2" fmla="*/ 33 w 45"/>
                <a:gd name="T3" fmla="*/ 0 h 85"/>
                <a:gd name="T4" fmla="*/ 28 w 45"/>
                <a:gd name="T5" fmla="*/ 13 h 85"/>
                <a:gd name="T6" fmla="*/ 21 w 45"/>
                <a:gd name="T7" fmla="*/ 30 h 85"/>
                <a:gd name="T8" fmla="*/ 11 w 45"/>
                <a:gd name="T9" fmla="*/ 53 h 85"/>
                <a:gd name="T10" fmla="*/ 0 w 45"/>
                <a:gd name="T11" fmla="*/ 82 h 85"/>
                <a:gd name="T12" fmla="*/ 12 w 45"/>
                <a:gd name="T13" fmla="*/ 85 h 85"/>
                <a:gd name="T14" fmla="*/ 23 w 45"/>
                <a:gd name="T15" fmla="*/ 58 h 85"/>
                <a:gd name="T16" fmla="*/ 33 w 45"/>
                <a:gd name="T17" fmla="*/ 35 h 85"/>
                <a:gd name="T18" fmla="*/ 40 w 45"/>
                <a:gd name="T19" fmla="*/ 15 h 85"/>
                <a:gd name="T20" fmla="*/ 45 w 45"/>
                <a:gd name="T21" fmla="*/ 2 h 85"/>
                <a:gd name="T22" fmla="*/ 45 w 45"/>
                <a:gd name="T23" fmla="*/ 1 h 85"/>
                <a:gd name="T24" fmla="*/ 33 w 45"/>
                <a:gd name="T25" fmla="*/ 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85">
                  <a:moveTo>
                    <a:pt x="33" y="1"/>
                  </a:moveTo>
                  <a:lnTo>
                    <a:pt x="33" y="0"/>
                  </a:lnTo>
                  <a:lnTo>
                    <a:pt x="28" y="13"/>
                  </a:lnTo>
                  <a:lnTo>
                    <a:pt x="21" y="30"/>
                  </a:lnTo>
                  <a:lnTo>
                    <a:pt x="11" y="53"/>
                  </a:lnTo>
                  <a:lnTo>
                    <a:pt x="0" y="82"/>
                  </a:lnTo>
                  <a:lnTo>
                    <a:pt x="12" y="85"/>
                  </a:lnTo>
                  <a:lnTo>
                    <a:pt x="23" y="58"/>
                  </a:lnTo>
                  <a:lnTo>
                    <a:pt x="33" y="35"/>
                  </a:lnTo>
                  <a:lnTo>
                    <a:pt x="40" y="15"/>
                  </a:lnTo>
                  <a:lnTo>
                    <a:pt x="45" y="2"/>
                  </a:lnTo>
                  <a:lnTo>
                    <a:pt x="45" y="1"/>
                  </a:lnTo>
                  <a:lnTo>
                    <a:pt x="3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2" name="Freeform 349">
              <a:extLst>
                <a:ext uri="{FF2B5EF4-FFF2-40B4-BE49-F238E27FC236}">
                  <a16:creationId xmlns:a16="http://schemas.microsoft.com/office/drawing/2014/main" id="{E939B76A-75BF-4C7E-BA69-AA2817C8D0DB}"/>
                </a:ext>
              </a:extLst>
            </p:cNvPr>
            <p:cNvSpPr>
              <a:spLocks noChangeArrowheads="1"/>
            </p:cNvSpPr>
            <p:nvPr/>
          </p:nvSpPr>
          <p:spPr bwMode="auto">
            <a:xfrm>
              <a:off x="3053" y="2629"/>
              <a:ext cx="74" cy="29"/>
            </a:xfrm>
            <a:custGeom>
              <a:avLst/>
              <a:gdLst>
                <a:gd name="T0" fmla="*/ 0 w 74"/>
                <a:gd name="T1" fmla="*/ 14 h 29"/>
                <a:gd name="T2" fmla="*/ 0 w 74"/>
                <a:gd name="T3" fmla="*/ 14 h 29"/>
                <a:gd name="T4" fmla="*/ 20 w 74"/>
                <a:gd name="T5" fmla="*/ 12 h 29"/>
                <a:gd name="T6" fmla="*/ 34 w 74"/>
                <a:gd name="T7" fmla="*/ 12 h 29"/>
                <a:gd name="T8" fmla="*/ 46 w 74"/>
                <a:gd name="T9" fmla="*/ 13 h 29"/>
                <a:gd name="T10" fmla="*/ 54 w 74"/>
                <a:gd name="T11" fmla="*/ 14 h 29"/>
                <a:gd name="T12" fmla="*/ 59 w 74"/>
                <a:gd name="T13" fmla="*/ 19 h 29"/>
                <a:gd name="T14" fmla="*/ 62 w 74"/>
                <a:gd name="T15" fmla="*/ 20 h 29"/>
                <a:gd name="T16" fmla="*/ 62 w 74"/>
                <a:gd name="T17" fmla="*/ 24 h 29"/>
                <a:gd name="T18" fmla="*/ 62 w 74"/>
                <a:gd name="T19" fmla="*/ 29 h 29"/>
                <a:gd name="T20" fmla="*/ 74 w 74"/>
                <a:gd name="T21" fmla="*/ 29 h 29"/>
                <a:gd name="T22" fmla="*/ 74 w 74"/>
                <a:gd name="T23" fmla="*/ 24 h 29"/>
                <a:gd name="T24" fmla="*/ 72 w 74"/>
                <a:gd name="T25" fmla="*/ 15 h 29"/>
                <a:gd name="T26" fmla="*/ 66 w 74"/>
                <a:gd name="T27" fmla="*/ 9 h 29"/>
                <a:gd name="T28" fmla="*/ 59 w 74"/>
                <a:gd name="T29" fmla="*/ 4 h 29"/>
                <a:gd name="T30" fmla="*/ 46 w 74"/>
                <a:gd name="T31" fmla="*/ 1 h 29"/>
                <a:gd name="T32" fmla="*/ 34 w 74"/>
                <a:gd name="T33" fmla="*/ 0 h 29"/>
                <a:gd name="T34" fmla="*/ 20 w 74"/>
                <a:gd name="T35" fmla="*/ 0 h 29"/>
                <a:gd name="T36" fmla="*/ 0 w 74"/>
                <a:gd name="T37" fmla="*/ 2 h 29"/>
                <a:gd name="T38" fmla="*/ 0 w 74"/>
                <a:gd name="T39"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29">
                  <a:moveTo>
                    <a:pt x="0" y="14"/>
                  </a:moveTo>
                  <a:lnTo>
                    <a:pt x="0" y="14"/>
                  </a:lnTo>
                  <a:lnTo>
                    <a:pt x="20" y="12"/>
                  </a:lnTo>
                  <a:lnTo>
                    <a:pt x="34" y="12"/>
                  </a:lnTo>
                  <a:lnTo>
                    <a:pt x="46" y="13"/>
                  </a:lnTo>
                  <a:lnTo>
                    <a:pt x="54" y="14"/>
                  </a:lnTo>
                  <a:lnTo>
                    <a:pt x="59" y="19"/>
                  </a:lnTo>
                  <a:lnTo>
                    <a:pt x="62" y="20"/>
                  </a:lnTo>
                  <a:lnTo>
                    <a:pt x="62" y="24"/>
                  </a:lnTo>
                  <a:lnTo>
                    <a:pt x="62" y="29"/>
                  </a:lnTo>
                  <a:lnTo>
                    <a:pt x="74" y="29"/>
                  </a:lnTo>
                  <a:lnTo>
                    <a:pt x="74" y="24"/>
                  </a:lnTo>
                  <a:lnTo>
                    <a:pt x="72" y="15"/>
                  </a:lnTo>
                  <a:lnTo>
                    <a:pt x="66" y="9"/>
                  </a:lnTo>
                  <a:lnTo>
                    <a:pt x="59" y="4"/>
                  </a:lnTo>
                  <a:lnTo>
                    <a:pt x="46" y="1"/>
                  </a:lnTo>
                  <a:lnTo>
                    <a:pt x="34" y="0"/>
                  </a:lnTo>
                  <a:lnTo>
                    <a:pt x="20" y="0"/>
                  </a:lnTo>
                  <a:lnTo>
                    <a:pt x="0" y="2"/>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3" name="Freeform 350">
              <a:extLst>
                <a:ext uri="{FF2B5EF4-FFF2-40B4-BE49-F238E27FC236}">
                  <a16:creationId xmlns:a16="http://schemas.microsoft.com/office/drawing/2014/main" id="{1D50F0C0-F86D-400B-9AEF-D5957B5B3792}"/>
                </a:ext>
              </a:extLst>
            </p:cNvPr>
            <p:cNvSpPr>
              <a:spLocks noChangeArrowheads="1"/>
            </p:cNvSpPr>
            <p:nvPr/>
          </p:nvSpPr>
          <p:spPr bwMode="auto">
            <a:xfrm>
              <a:off x="2587" y="2631"/>
              <a:ext cx="466" cy="21"/>
            </a:xfrm>
            <a:custGeom>
              <a:avLst/>
              <a:gdLst>
                <a:gd name="T0" fmla="*/ 0 w 466"/>
                <a:gd name="T1" fmla="*/ 21 h 21"/>
                <a:gd name="T2" fmla="*/ 0 w 466"/>
                <a:gd name="T3" fmla="*/ 21 h 21"/>
                <a:gd name="T4" fmla="*/ 14 w 466"/>
                <a:gd name="T5" fmla="*/ 21 h 21"/>
                <a:gd name="T6" fmla="*/ 34 w 466"/>
                <a:gd name="T7" fmla="*/ 21 h 21"/>
                <a:gd name="T8" fmla="*/ 59 w 466"/>
                <a:gd name="T9" fmla="*/ 21 h 21"/>
                <a:gd name="T10" fmla="*/ 90 w 466"/>
                <a:gd name="T11" fmla="*/ 21 h 21"/>
                <a:gd name="T12" fmla="*/ 123 w 466"/>
                <a:gd name="T13" fmla="*/ 21 h 21"/>
                <a:gd name="T14" fmla="*/ 158 w 466"/>
                <a:gd name="T15" fmla="*/ 21 h 21"/>
                <a:gd name="T16" fmla="*/ 196 w 466"/>
                <a:gd name="T17" fmla="*/ 19 h 21"/>
                <a:gd name="T18" fmla="*/ 235 w 466"/>
                <a:gd name="T19" fmla="*/ 19 h 21"/>
                <a:gd name="T20" fmla="*/ 272 w 466"/>
                <a:gd name="T21" fmla="*/ 19 h 21"/>
                <a:gd name="T22" fmla="*/ 310 w 466"/>
                <a:gd name="T23" fmla="*/ 18 h 21"/>
                <a:gd name="T24" fmla="*/ 346 w 466"/>
                <a:gd name="T25" fmla="*/ 18 h 21"/>
                <a:gd name="T26" fmla="*/ 378 w 466"/>
                <a:gd name="T27" fmla="*/ 17 h 21"/>
                <a:gd name="T28" fmla="*/ 408 w 466"/>
                <a:gd name="T29" fmla="*/ 16 h 21"/>
                <a:gd name="T30" fmla="*/ 433 w 466"/>
                <a:gd name="T31" fmla="*/ 15 h 21"/>
                <a:gd name="T32" fmla="*/ 453 w 466"/>
                <a:gd name="T33" fmla="*/ 13 h 21"/>
                <a:gd name="T34" fmla="*/ 466 w 466"/>
                <a:gd name="T35" fmla="*/ 12 h 21"/>
                <a:gd name="T36" fmla="*/ 466 w 466"/>
                <a:gd name="T37" fmla="*/ 0 h 21"/>
                <a:gd name="T38" fmla="*/ 453 w 466"/>
                <a:gd name="T39" fmla="*/ 1 h 21"/>
                <a:gd name="T40" fmla="*/ 433 w 466"/>
                <a:gd name="T41" fmla="*/ 2 h 21"/>
                <a:gd name="T42" fmla="*/ 408 w 466"/>
                <a:gd name="T43" fmla="*/ 4 h 21"/>
                <a:gd name="T44" fmla="*/ 378 w 466"/>
                <a:gd name="T45" fmla="*/ 5 h 21"/>
                <a:gd name="T46" fmla="*/ 346 w 466"/>
                <a:gd name="T47" fmla="*/ 6 h 21"/>
                <a:gd name="T48" fmla="*/ 310 w 466"/>
                <a:gd name="T49" fmla="*/ 6 h 21"/>
                <a:gd name="T50" fmla="*/ 272 w 466"/>
                <a:gd name="T51" fmla="*/ 7 h 21"/>
                <a:gd name="T52" fmla="*/ 235 w 466"/>
                <a:gd name="T53" fmla="*/ 7 h 21"/>
                <a:gd name="T54" fmla="*/ 196 w 466"/>
                <a:gd name="T55" fmla="*/ 7 h 21"/>
                <a:gd name="T56" fmla="*/ 158 w 466"/>
                <a:gd name="T57" fmla="*/ 9 h 21"/>
                <a:gd name="T58" fmla="*/ 123 w 466"/>
                <a:gd name="T59" fmla="*/ 9 h 21"/>
                <a:gd name="T60" fmla="*/ 90 w 466"/>
                <a:gd name="T61" fmla="*/ 9 h 21"/>
                <a:gd name="T62" fmla="*/ 59 w 466"/>
                <a:gd name="T63" fmla="*/ 9 h 21"/>
                <a:gd name="T64" fmla="*/ 34 w 466"/>
                <a:gd name="T65" fmla="*/ 9 h 21"/>
                <a:gd name="T66" fmla="*/ 14 w 466"/>
                <a:gd name="T67" fmla="*/ 9 h 21"/>
                <a:gd name="T68" fmla="*/ 0 w 466"/>
                <a:gd name="T69" fmla="*/ 9 h 21"/>
                <a:gd name="T70" fmla="*/ 0 w 466"/>
                <a:gd name="T7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6" h="21">
                  <a:moveTo>
                    <a:pt x="0" y="21"/>
                  </a:moveTo>
                  <a:lnTo>
                    <a:pt x="0" y="21"/>
                  </a:lnTo>
                  <a:lnTo>
                    <a:pt x="14" y="21"/>
                  </a:lnTo>
                  <a:lnTo>
                    <a:pt x="34" y="21"/>
                  </a:lnTo>
                  <a:lnTo>
                    <a:pt x="59" y="21"/>
                  </a:lnTo>
                  <a:lnTo>
                    <a:pt x="90" y="21"/>
                  </a:lnTo>
                  <a:lnTo>
                    <a:pt x="123" y="21"/>
                  </a:lnTo>
                  <a:lnTo>
                    <a:pt x="158" y="21"/>
                  </a:lnTo>
                  <a:lnTo>
                    <a:pt x="196" y="19"/>
                  </a:lnTo>
                  <a:lnTo>
                    <a:pt x="235" y="19"/>
                  </a:lnTo>
                  <a:lnTo>
                    <a:pt x="272" y="19"/>
                  </a:lnTo>
                  <a:lnTo>
                    <a:pt x="310" y="18"/>
                  </a:lnTo>
                  <a:lnTo>
                    <a:pt x="346" y="18"/>
                  </a:lnTo>
                  <a:lnTo>
                    <a:pt x="378" y="17"/>
                  </a:lnTo>
                  <a:lnTo>
                    <a:pt x="408" y="16"/>
                  </a:lnTo>
                  <a:lnTo>
                    <a:pt x="433" y="15"/>
                  </a:lnTo>
                  <a:lnTo>
                    <a:pt x="453" y="13"/>
                  </a:lnTo>
                  <a:lnTo>
                    <a:pt x="466" y="12"/>
                  </a:lnTo>
                  <a:lnTo>
                    <a:pt x="466" y="0"/>
                  </a:lnTo>
                  <a:lnTo>
                    <a:pt x="453" y="1"/>
                  </a:lnTo>
                  <a:lnTo>
                    <a:pt x="433" y="2"/>
                  </a:lnTo>
                  <a:lnTo>
                    <a:pt x="408" y="4"/>
                  </a:lnTo>
                  <a:lnTo>
                    <a:pt x="378" y="5"/>
                  </a:lnTo>
                  <a:lnTo>
                    <a:pt x="346" y="6"/>
                  </a:lnTo>
                  <a:lnTo>
                    <a:pt x="310" y="6"/>
                  </a:lnTo>
                  <a:lnTo>
                    <a:pt x="272" y="7"/>
                  </a:lnTo>
                  <a:lnTo>
                    <a:pt x="235" y="7"/>
                  </a:lnTo>
                  <a:lnTo>
                    <a:pt x="196" y="7"/>
                  </a:lnTo>
                  <a:lnTo>
                    <a:pt x="158" y="9"/>
                  </a:lnTo>
                  <a:lnTo>
                    <a:pt x="123" y="9"/>
                  </a:lnTo>
                  <a:lnTo>
                    <a:pt x="90" y="9"/>
                  </a:lnTo>
                  <a:lnTo>
                    <a:pt x="59" y="9"/>
                  </a:lnTo>
                  <a:lnTo>
                    <a:pt x="34" y="9"/>
                  </a:lnTo>
                  <a:lnTo>
                    <a:pt x="14" y="9"/>
                  </a:lnTo>
                  <a:lnTo>
                    <a:pt x="0" y="9"/>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4" name="Freeform 351">
              <a:extLst>
                <a:ext uri="{FF2B5EF4-FFF2-40B4-BE49-F238E27FC236}">
                  <a16:creationId xmlns:a16="http://schemas.microsoft.com/office/drawing/2014/main" id="{FA5308BE-629C-433F-9FCD-2096BE977172}"/>
                </a:ext>
              </a:extLst>
            </p:cNvPr>
            <p:cNvSpPr>
              <a:spLocks noChangeArrowheads="1"/>
            </p:cNvSpPr>
            <p:nvPr/>
          </p:nvSpPr>
          <p:spPr bwMode="auto">
            <a:xfrm>
              <a:off x="2297" y="2622"/>
              <a:ext cx="290" cy="30"/>
            </a:xfrm>
            <a:custGeom>
              <a:avLst/>
              <a:gdLst>
                <a:gd name="T0" fmla="*/ 0 w 290"/>
                <a:gd name="T1" fmla="*/ 13 h 30"/>
                <a:gd name="T2" fmla="*/ 0 w 290"/>
                <a:gd name="T3" fmla="*/ 13 h 30"/>
                <a:gd name="T4" fmla="*/ 10 w 290"/>
                <a:gd name="T5" fmla="*/ 14 h 30"/>
                <a:gd name="T6" fmla="*/ 22 w 290"/>
                <a:gd name="T7" fmla="*/ 15 h 30"/>
                <a:gd name="T8" fmla="*/ 37 w 290"/>
                <a:gd name="T9" fmla="*/ 16 h 30"/>
                <a:gd name="T10" fmla="*/ 54 w 290"/>
                <a:gd name="T11" fmla="*/ 18 h 30"/>
                <a:gd name="T12" fmla="*/ 72 w 290"/>
                <a:gd name="T13" fmla="*/ 19 h 30"/>
                <a:gd name="T14" fmla="*/ 91 w 290"/>
                <a:gd name="T15" fmla="*/ 21 h 30"/>
                <a:gd name="T16" fmla="*/ 112 w 290"/>
                <a:gd name="T17" fmla="*/ 22 h 30"/>
                <a:gd name="T18" fmla="*/ 134 w 290"/>
                <a:gd name="T19" fmla="*/ 24 h 30"/>
                <a:gd name="T20" fmla="*/ 156 w 290"/>
                <a:gd name="T21" fmla="*/ 25 h 30"/>
                <a:gd name="T22" fmla="*/ 178 w 290"/>
                <a:gd name="T23" fmla="*/ 26 h 30"/>
                <a:gd name="T24" fmla="*/ 198 w 290"/>
                <a:gd name="T25" fmla="*/ 27 h 30"/>
                <a:gd name="T26" fmla="*/ 220 w 290"/>
                <a:gd name="T27" fmla="*/ 28 h 30"/>
                <a:gd name="T28" fmla="*/ 240 w 290"/>
                <a:gd name="T29" fmla="*/ 28 h 30"/>
                <a:gd name="T30" fmla="*/ 258 w 290"/>
                <a:gd name="T31" fmla="*/ 30 h 30"/>
                <a:gd name="T32" fmla="*/ 275 w 290"/>
                <a:gd name="T33" fmla="*/ 30 h 30"/>
                <a:gd name="T34" fmla="*/ 290 w 290"/>
                <a:gd name="T35" fmla="*/ 30 h 30"/>
                <a:gd name="T36" fmla="*/ 290 w 290"/>
                <a:gd name="T37" fmla="*/ 18 h 30"/>
                <a:gd name="T38" fmla="*/ 275 w 290"/>
                <a:gd name="T39" fmla="*/ 18 h 30"/>
                <a:gd name="T40" fmla="*/ 258 w 290"/>
                <a:gd name="T41" fmla="*/ 18 h 30"/>
                <a:gd name="T42" fmla="*/ 240 w 290"/>
                <a:gd name="T43" fmla="*/ 16 h 30"/>
                <a:gd name="T44" fmla="*/ 220 w 290"/>
                <a:gd name="T45" fmla="*/ 16 h 30"/>
                <a:gd name="T46" fmla="*/ 198 w 290"/>
                <a:gd name="T47" fmla="*/ 15 h 30"/>
                <a:gd name="T48" fmla="*/ 178 w 290"/>
                <a:gd name="T49" fmla="*/ 14 h 30"/>
                <a:gd name="T50" fmla="*/ 156 w 290"/>
                <a:gd name="T51" fmla="*/ 13 h 30"/>
                <a:gd name="T52" fmla="*/ 134 w 290"/>
                <a:gd name="T53" fmla="*/ 11 h 30"/>
                <a:gd name="T54" fmla="*/ 112 w 290"/>
                <a:gd name="T55" fmla="*/ 10 h 30"/>
                <a:gd name="T56" fmla="*/ 91 w 290"/>
                <a:gd name="T57" fmla="*/ 9 h 30"/>
                <a:gd name="T58" fmla="*/ 72 w 290"/>
                <a:gd name="T59" fmla="*/ 7 h 30"/>
                <a:gd name="T60" fmla="*/ 54 w 290"/>
                <a:gd name="T61" fmla="*/ 5 h 30"/>
                <a:gd name="T62" fmla="*/ 37 w 290"/>
                <a:gd name="T63" fmla="*/ 4 h 30"/>
                <a:gd name="T64" fmla="*/ 22 w 290"/>
                <a:gd name="T65" fmla="*/ 3 h 30"/>
                <a:gd name="T66" fmla="*/ 10 w 290"/>
                <a:gd name="T67" fmla="*/ 2 h 30"/>
                <a:gd name="T68" fmla="*/ 0 w 290"/>
                <a:gd name="T69" fmla="*/ 0 h 30"/>
                <a:gd name="T70" fmla="*/ 0 w 290"/>
                <a:gd name="T71"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30">
                  <a:moveTo>
                    <a:pt x="0" y="13"/>
                  </a:moveTo>
                  <a:lnTo>
                    <a:pt x="0" y="13"/>
                  </a:lnTo>
                  <a:lnTo>
                    <a:pt x="10" y="14"/>
                  </a:lnTo>
                  <a:lnTo>
                    <a:pt x="22" y="15"/>
                  </a:lnTo>
                  <a:lnTo>
                    <a:pt x="37" y="16"/>
                  </a:lnTo>
                  <a:lnTo>
                    <a:pt x="54" y="18"/>
                  </a:lnTo>
                  <a:lnTo>
                    <a:pt x="72" y="19"/>
                  </a:lnTo>
                  <a:lnTo>
                    <a:pt x="91" y="21"/>
                  </a:lnTo>
                  <a:lnTo>
                    <a:pt x="112" y="22"/>
                  </a:lnTo>
                  <a:lnTo>
                    <a:pt x="134" y="24"/>
                  </a:lnTo>
                  <a:lnTo>
                    <a:pt x="156" y="25"/>
                  </a:lnTo>
                  <a:lnTo>
                    <a:pt x="178" y="26"/>
                  </a:lnTo>
                  <a:lnTo>
                    <a:pt x="198" y="27"/>
                  </a:lnTo>
                  <a:lnTo>
                    <a:pt x="220" y="28"/>
                  </a:lnTo>
                  <a:lnTo>
                    <a:pt x="240" y="28"/>
                  </a:lnTo>
                  <a:lnTo>
                    <a:pt x="258" y="30"/>
                  </a:lnTo>
                  <a:lnTo>
                    <a:pt x="275" y="30"/>
                  </a:lnTo>
                  <a:lnTo>
                    <a:pt x="290" y="30"/>
                  </a:lnTo>
                  <a:lnTo>
                    <a:pt x="290" y="18"/>
                  </a:lnTo>
                  <a:lnTo>
                    <a:pt x="275" y="18"/>
                  </a:lnTo>
                  <a:lnTo>
                    <a:pt x="258" y="18"/>
                  </a:lnTo>
                  <a:lnTo>
                    <a:pt x="240" y="16"/>
                  </a:lnTo>
                  <a:lnTo>
                    <a:pt x="220" y="16"/>
                  </a:lnTo>
                  <a:lnTo>
                    <a:pt x="198" y="15"/>
                  </a:lnTo>
                  <a:lnTo>
                    <a:pt x="178" y="14"/>
                  </a:lnTo>
                  <a:lnTo>
                    <a:pt x="156" y="13"/>
                  </a:lnTo>
                  <a:lnTo>
                    <a:pt x="134" y="11"/>
                  </a:lnTo>
                  <a:lnTo>
                    <a:pt x="112" y="10"/>
                  </a:lnTo>
                  <a:lnTo>
                    <a:pt x="91" y="9"/>
                  </a:lnTo>
                  <a:lnTo>
                    <a:pt x="72" y="7"/>
                  </a:lnTo>
                  <a:lnTo>
                    <a:pt x="54" y="5"/>
                  </a:lnTo>
                  <a:lnTo>
                    <a:pt x="37" y="4"/>
                  </a:lnTo>
                  <a:lnTo>
                    <a:pt x="22" y="3"/>
                  </a:lnTo>
                  <a:lnTo>
                    <a:pt x="10" y="2"/>
                  </a:lnTo>
                  <a:lnTo>
                    <a:pt x="0"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5" name="Freeform 352">
              <a:extLst>
                <a:ext uri="{FF2B5EF4-FFF2-40B4-BE49-F238E27FC236}">
                  <a16:creationId xmlns:a16="http://schemas.microsoft.com/office/drawing/2014/main" id="{4952474E-BC42-4486-B83C-B3D962AFE297}"/>
                </a:ext>
              </a:extLst>
            </p:cNvPr>
            <p:cNvSpPr>
              <a:spLocks noChangeArrowheads="1"/>
            </p:cNvSpPr>
            <p:nvPr/>
          </p:nvSpPr>
          <p:spPr bwMode="auto">
            <a:xfrm>
              <a:off x="2140" y="2604"/>
              <a:ext cx="157" cy="31"/>
            </a:xfrm>
            <a:custGeom>
              <a:avLst/>
              <a:gdLst>
                <a:gd name="T0" fmla="*/ 5 w 157"/>
                <a:gd name="T1" fmla="*/ 12 h 31"/>
                <a:gd name="T2" fmla="*/ 4 w 157"/>
                <a:gd name="T3" fmla="*/ 12 h 31"/>
                <a:gd name="T4" fmla="*/ 15 w 157"/>
                <a:gd name="T5" fmla="*/ 14 h 31"/>
                <a:gd name="T6" fmla="*/ 29 w 157"/>
                <a:gd name="T7" fmla="*/ 16 h 31"/>
                <a:gd name="T8" fmla="*/ 49 w 157"/>
                <a:gd name="T9" fmla="*/ 18 h 31"/>
                <a:gd name="T10" fmla="*/ 71 w 157"/>
                <a:gd name="T11" fmla="*/ 21 h 31"/>
                <a:gd name="T12" fmla="*/ 94 w 157"/>
                <a:gd name="T13" fmla="*/ 23 h 31"/>
                <a:gd name="T14" fmla="*/ 117 w 157"/>
                <a:gd name="T15" fmla="*/ 26 h 31"/>
                <a:gd name="T16" fmla="*/ 139 w 157"/>
                <a:gd name="T17" fmla="*/ 28 h 31"/>
                <a:gd name="T18" fmla="*/ 157 w 157"/>
                <a:gd name="T19" fmla="*/ 31 h 31"/>
                <a:gd name="T20" fmla="*/ 157 w 157"/>
                <a:gd name="T21" fmla="*/ 18 h 31"/>
                <a:gd name="T22" fmla="*/ 139 w 157"/>
                <a:gd name="T23" fmla="*/ 16 h 31"/>
                <a:gd name="T24" fmla="*/ 117 w 157"/>
                <a:gd name="T25" fmla="*/ 14 h 31"/>
                <a:gd name="T26" fmla="*/ 94 w 157"/>
                <a:gd name="T27" fmla="*/ 11 h 31"/>
                <a:gd name="T28" fmla="*/ 71 w 157"/>
                <a:gd name="T29" fmla="*/ 9 h 31"/>
                <a:gd name="T30" fmla="*/ 49 w 157"/>
                <a:gd name="T31" fmla="*/ 6 h 31"/>
                <a:gd name="T32" fmla="*/ 29 w 157"/>
                <a:gd name="T33" fmla="*/ 4 h 31"/>
                <a:gd name="T34" fmla="*/ 15 w 157"/>
                <a:gd name="T35" fmla="*/ 1 h 31"/>
                <a:gd name="T36" fmla="*/ 6 w 157"/>
                <a:gd name="T37" fmla="*/ 0 h 31"/>
                <a:gd name="T38" fmla="*/ 5 w 157"/>
                <a:gd name="T39" fmla="*/ 0 h 31"/>
                <a:gd name="T40" fmla="*/ 6 w 157"/>
                <a:gd name="T41" fmla="*/ 0 h 31"/>
                <a:gd name="T42" fmla="*/ 1 w 157"/>
                <a:gd name="T43" fmla="*/ 1 h 31"/>
                <a:gd name="T44" fmla="*/ 0 w 157"/>
                <a:gd name="T45" fmla="*/ 5 h 31"/>
                <a:gd name="T46" fmla="*/ 0 w 157"/>
                <a:gd name="T47" fmla="*/ 10 h 31"/>
                <a:gd name="T48" fmla="*/ 4 w 157"/>
                <a:gd name="T49" fmla="*/ 12 h 31"/>
                <a:gd name="T50" fmla="*/ 5 w 157"/>
                <a:gd name="T51"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31">
                  <a:moveTo>
                    <a:pt x="5" y="12"/>
                  </a:moveTo>
                  <a:lnTo>
                    <a:pt x="4" y="12"/>
                  </a:lnTo>
                  <a:lnTo>
                    <a:pt x="15" y="14"/>
                  </a:lnTo>
                  <a:lnTo>
                    <a:pt x="29" y="16"/>
                  </a:lnTo>
                  <a:lnTo>
                    <a:pt x="49" y="18"/>
                  </a:lnTo>
                  <a:lnTo>
                    <a:pt x="71" y="21"/>
                  </a:lnTo>
                  <a:lnTo>
                    <a:pt x="94" y="23"/>
                  </a:lnTo>
                  <a:lnTo>
                    <a:pt x="117" y="26"/>
                  </a:lnTo>
                  <a:lnTo>
                    <a:pt x="139" y="28"/>
                  </a:lnTo>
                  <a:lnTo>
                    <a:pt x="157" y="31"/>
                  </a:lnTo>
                  <a:lnTo>
                    <a:pt x="157" y="18"/>
                  </a:lnTo>
                  <a:lnTo>
                    <a:pt x="139" y="16"/>
                  </a:lnTo>
                  <a:lnTo>
                    <a:pt x="117" y="14"/>
                  </a:lnTo>
                  <a:lnTo>
                    <a:pt x="94" y="11"/>
                  </a:lnTo>
                  <a:lnTo>
                    <a:pt x="71" y="9"/>
                  </a:lnTo>
                  <a:lnTo>
                    <a:pt x="49" y="6"/>
                  </a:lnTo>
                  <a:lnTo>
                    <a:pt x="29" y="4"/>
                  </a:lnTo>
                  <a:lnTo>
                    <a:pt x="15" y="1"/>
                  </a:lnTo>
                  <a:lnTo>
                    <a:pt x="6" y="0"/>
                  </a:lnTo>
                  <a:lnTo>
                    <a:pt x="5" y="0"/>
                  </a:lnTo>
                  <a:lnTo>
                    <a:pt x="6" y="0"/>
                  </a:lnTo>
                  <a:lnTo>
                    <a:pt x="1" y="1"/>
                  </a:lnTo>
                  <a:lnTo>
                    <a:pt x="0" y="5"/>
                  </a:lnTo>
                  <a:lnTo>
                    <a:pt x="0" y="10"/>
                  </a:lnTo>
                  <a:lnTo>
                    <a:pt x="4" y="12"/>
                  </a:lnTo>
                  <a:lnTo>
                    <a:pt x="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6" name="Freeform 353">
              <a:extLst>
                <a:ext uri="{FF2B5EF4-FFF2-40B4-BE49-F238E27FC236}">
                  <a16:creationId xmlns:a16="http://schemas.microsoft.com/office/drawing/2014/main" id="{31DBF69F-65C1-4574-9E82-BA35BEA26E46}"/>
                </a:ext>
              </a:extLst>
            </p:cNvPr>
            <p:cNvSpPr>
              <a:spLocks noChangeArrowheads="1"/>
            </p:cNvSpPr>
            <p:nvPr/>
          </p:nvSpPr>
          <p:spPr bwMode="auto">
            <a:xfrm>
              <a:off x="3073" y="2660"/>
              <a:ext cx="24" cy="17"/>
            </a:xfrm>
            <a:custGeom>
              <a:avLst/>
              <a:gdLst>
                <a:gd name="T0" fmla="*/ 24 w 24"/>
                <a:gd name="T1" fmla="*/ 17 h 17"/>
                <a:gd name="T2" fmla="*/ 24 w 24"/>
                <a:gd name="T3" fmla="*/ 6 h 17"/>
                <a:gd name="T4" fmla="*/ 17 w 24"/>
                <a:gd name="T5" fmla="*/ 0 h 17"/>
                <a:gd name="T6" fmla="*/ 7 w 24"/>
                <a:gd name="T7" fmla="*/ 0 h 17"/>
                <a:gd name="T8" fmla="*/ 0 w 24"/>
                <a:gd name="T9" fmla="*/ 7 h 17"/>
                <a:gd name="T10" fmla="*/ 24 w 24"/>
                <a:gd name="T11" fmla="*/ 17 h 17"/>
              </a:gdLst>
              <a:ahLst/>
              <a:cxnLst>
                <a:cxn ang="0">
                  <a:pos x="T0" y="T1"/>
                </a:cxn>
                <a:cxn ang="0">
                  <a:pos x="T2" y="T3"/>
                </a:cxn>
                <a:cxn ang="0">
                  <a:pos x="T4" y="T5"/>
                </a:cxn>
                <a:cxn ang="0">
                  <a:pos x="T6" y="T7"/>
                </a:cxn>
                <a:cxn ang="0">
                  <a:pos x="T8" y="T9"/>
                </a:cxn>
                <a:cxn ang="0">
                  <a:pos x="T10" y="T11"/>
                </a:cxn>
              </a:cxnLst>
              <a:rect l="0" t="0" r="r" b="b"/>
              <a:pathLst>
                <a:path w="24" h="17">
                  <a:moveTo>
                    <a:pt x="24" y="17"/>
                  </a:moveTo>
                  <a:lnTo>
                    <a:pt x="24" y="6"/>
                  </a:lnTo>
                  <a:lnTo>
                    <a:pt x="17" y="0"/>
                  </a:lnTo>
                  <a:lnTo>
                    <a:pt x="7" y="0"/>
                  </a:lnTo>
                  <a:lnTo>
                    <a:pt x="0" y="7"/>
                  </a:lnTo>
                  <a:lnTo>
                    <a:pt x="2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7" name="Freeform 354">
              <a:extLst>
                <a:ext uri="{FF2B5EF4-FFF2-40B4-BE49-F238E27FC236}">
                  <a16:creationId xmlns:a16="http://schemas.microsoft.com/office/drawing/2014/main" id="{96219AEF-7FA7-4D2E-A520-945F3FD21F43}"/>
                </a:ext>
              </a:extLst>
            </p:cNvPr>
            <p:cNvSpPr>
              <a:spLocks noChangeArrowheads="1"/>
            </p:cNvSpPr>
            <p:nvPr/>
          </p:nvSpPr>
          <p:spPr bwMode="auto">
            <a:xfrm>
              <a:off x="3051" y="2667"/>
              <a:ext cx="46" cy="64"/>
            </a:xfrm>
            <a:custGeom>
              <a:avLst/>
              <a:gdLst>
                <a:gd name="T0" fmla="*/ 24 w 46"/>
                <a:gd name="T1" fmla="*/ 63 h 64"/>
                <a:gd name="T2" fmla="*/ 24 w 46"/>
                <a:gd name="T3" fmla="*/ 64 h 64"/>
                <a:gd name="T4" fmla="*/ 29 w 46"/>
                <a:gd name="T5" fmla="*/ 53 h 64"/>
                <a:gd name="T6" fmla="*/ 34 w 46"/>
                <a:gd name="T7" fmla="*/ 41 h 64"/>
                <a:gd name="T8" fmla="*/ 40 w 46"/>
                <a:gd name="T9" fmla="*/ 27 h 64"/>
                <a:gd name="T10" fmla="*/ 46 w 46"/>
                <a:gd name="T11" fmla="*/ 10 h 64"/>
                <a:gd name="T12" fmla="*/ 22 w 46"/>
                <a:gd name="T13" fmla="*/ 0 h 64"/>
                <a:gd name="T14" fmla="*/ 15 w 46"/>
                <a:gd name="T15" fmla="*/ 18 h 64"/>
                <a:gd name="T16" fmla="*/ 9 w 46"/>
                <a:gd name="T17" fmla="*/ 31 h 64"/>
                <a:gd name="T18" fmla="*/ 4 w 46"/>
                <a:gd name="T19" fmla="*/ 43 h 64"/>
                <a:gd name="T20" fmla="*/ 0 w 46"/>
                <a:gd name="T21" fmla="*/ 54 h 64"/>
                <a:gd name="T22" fmla="*/ 0 w 46"/>
                <a:gd name="T23" fmla="*/ 55 h 64"/>
                <a:gd name="T24" fmla="*/ 24 w 46"/>
                <a:gd name="T25"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64">
                  <a:moveTo>
                    <a:pt x="24" y="63"/>
                  </a:moveTo>
                  <a:lnTo>
                    <a:pt x="24" y="64"/>
                  </a:lnTo>
                  <a:lnTo>
                    <a:pt x="29" y="53"/>
                  </a:lnTo>
                  <a:lnTo>
                    <a:pt x="34" y="41"/>
                  </a:lnTo>
                  <a:lnTo>
                    <a:pt x="40" y="27"/>
                  </a:lnTo>
                  <a:lnTo>
                    <a:pt x="46" y="10"/>
                  </a:lnTo>
                  <a:lnTo>
                    <a:pt x="22" y="0"/>
                  </a:lnTo>
                  <a:lnTo>
                    <a:pt x="15" y="18"/>
                  </a:lnTo>
                  <a:lnTo>
                    <a:pt x="9" y="31"/>
                  </a:lnTo>
                  <a:lnTo>
                    <a:pt x="4" y="43"/>
                  </a:lnTo>
                  <a:lnTo>
                    <a:pt x="0" y="54"/>
                  </a:lnTo>
                  <a:lnTo>
                    <a:pt x="0" y="55"/>
                  </a:lnTo>
                  <a:lnTo>
                    <a:pt x="24"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8" name="Freeform 355">
              <a:extLst>
                <a:ext uri="{FF2B5EF4-FFF2-40B4-BE49-F238E27FC236}">
                  <a16:creationId xmlns:a16="http://schemas.microsoft.com/office/drawing/2014/main" id="{C7A35890-AE19-443F-ACE2-E7EF084F1C15}"/>
                </a:ext>
              </a:extLst>
            </p:cNvPr>
            <p:cNvSpPr>
              <a:spLocks noChangeArrowheads="1"/>
            </p:cNvSpPr>
            <p:nvPr/>
          </p:nvSpPr>
          <p:spPr bwMode="auto">
            <a:xfrm>
              <a:off x="3007" y="2722"/>
              <a:ext cx="68" cy="60"/>
            </a:xfrm>
            <a:custGeom>
              <a:avLst/>
              <a:gdLst>
                <a:gd name="T0" fmla="*/ 0 w 68"/>
                <a:gd name="T1" fmla="*/ 60 h 60"/>
                <a:gd name="T2" fmla="*/ 0 w 68"/>
                <a:gd name="T3" fmla="*/ 60 h 60"/>
                <a:gd name="T4" fmla="*/ 12 w 68"/>
                <a:gd name="T5" fmla="*/ 57 h 60"/>
                <a:gd name="T6" fmla="*/ 24 w 68"/>
                <a:gd name="T7" fmla="*/ 55 h 60"/>
                <a:gd name="T8" fmla="*/ 35 w 68"/>
                <a:gd name="T9" fmla="*/ 50 h 60"/>
                <a:gd name="T10" fmla="*/ 44 w 68"/>
                <a:gd name="T11" fmla="*/ 44 h 60"/>
                <a:gd name="T12" fmla="*/ 52 w 68"/>
                <a:gd name="T13" fmla="*/ 37 h 60"/>
                <a:gd name="T14" fmla="*/ 59 w 68"/>
                <a:gd name="T15" fmla="*/ 27 h 60"/>
                <a:gd name="T16" fmla="*/ 64 w 68"/>
                <a:gd name="T17" fmla="*/ 17 h 60"/>
                <a:gd name="T18" fmla="*/ 68 w 68"/>
                <a:gd name="T19" fmla="*/ 8 h 60"/>
                <a:gd name="T20" fmla="*/ 44 w 68"/>
                <a:gd name="T21" fmla="*/ 0 h 60"/>
                <a:gd name="T22" fmla="*/ 40 w 68"/>
                <a:gd name="T23" fmla="*/ 8 h 60"/>
                <a:gd name="T24" fmla="*/ 38 w 68"/>
                <a:gd name="T25" fmla="*/ 15 h 60"/>
                <a:gd name="T26" fmla="*/ 33 w 68"/>
                <a:gd name="T27" fmla="*/ 20 h 60"/>
                <a:gd name="T28" fmla="*/ 29 w 68"/>
                <a:gd name="T29" fmla="*/ 25 h 60"/>
                <a:gd name="T30" fmla="*/ 23 w 68"/>
                <a:gd name="T31" fmla="*/ 28 h 60"/>
                <a:gd name="T32" fmla="*/ 17 w 68"/>
                <a:gd name="T33" fmla="*/ 31 h 60"/>
                <a:gd name="T34" fmla="*/ 10 w 68"/>
                <a:gd name="T35" fmla="*/ 33 h 60"/>
                <a:gd name="T36" fmla="*/ 0 w 68"/>
                <a:gd name="T37" fmla="*/ 33 h 60"/>
                <a:gd name="T38" fmla="*/ 0 w 68"/>
                <a:gd name="T3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60">
                  <a:moveTo>
                    <a:pt x="0" y="60"/>
                  </a:moveTo>
                  <a:lnTo>
                    <a:pt x="0" y="60"/>
                  </a:lnTo>
                  <a:lnTo>
                    <a:pt x="12" y="57"/>
                  </a:lnTo>
                  <a:lnTo>
                    <a:pt x="24" y="55"/>
                  </a:lnTo>
                  <a:lnTo>
                    <a:pt x="35" y="50"/>
                  </a:lnTo>
                  <a:lnTo>
                    <a:pt x="44" y="44"/>
                  </a:lnTo>
                  <a:lnTo>
                    <a:pt x="52" y="37"/>
                  </a:lnTo>
                  <a:lnTo>
                    <a:pt x="59" y="27"/>
                  </a:lnTo>
                  <a:lnTo>
                    <a:pt x="64" y="17"/>
                  </a:lnTo>
                  <a:lnTo>
                    <a:pt x="68" y="8"/>
                  </a:lnTo>
                  <a:lnTo>
                    <a:pt x="44" y="0"/>
                  </a:lnTo>
                  <a:lnTo>
                    <a:pt x="40" y="8"/>
                  </a:lnTo>
                  <a:lnTo>
                    <a:pt x="38" y="15"/>
                  </a:lnTo>
                  <a:lnTo>
                    <a:pt x="33" y="20"/>
                  </a:lnTo>
                  <a:lnTo>
                    <a:pt x="29" y="25"/>
                  </a:lnTo>
                  <a:lnTo>
                    <a:pt x="23" y="28"/>
                  </a:lnTo>
                  <a:lnTo>
                    <a:pt x="17" y="31"/>
                  </a:lnTo>
                  <a:lnTo>
                    <a:pt x="10" y="33"/>
                  </a:lnTo>
                  <a:lnTo>
                    <a:pt x="0" y="33"/>
                  </a:lnTo>
                  <a:lnTo>
                    <a:pt x="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39" name="Freeform 356">
              <a:extLst>
                <a:ext uri="{FF2B5EF4-FFF2-40B4-BE49-F238E27FC236}">
                  <a16:creationId xmlns:a16="http://schemas.microsoft.com/office/drawing/2014/main" id="{9FB5AE3B-63DF-4ED4-BED6-4538B27F1D0D}"/>
                </a:ext>
              </a:extLst>
            </p:cNvPr>
            <p:cNvSpPr>
              <a:spLocks noChangeArrowheads="1"/>
            </p:cNvSpPr>
            <p:nvPr/>
          </p:nvSpPr>
          <p:spPr bwMode="auto">
            <a:xfrm>
              <a:off x="2752" y="2755"/>
              <a:ext cx="255" cy="33"/>
            </a:xfrm>
            <a:custGeom>
              <a:avLst/>
              <a:gdLst>
                <a:gd name="T0" fmla="*/ 0 w 255"/>
                <a:gd name="T1" fmla="*/ 33 h 33"/>
                <a:gd name="T2" fmla="*/ 11 w 255"/>
                <a:gd name="T3" fmla="*/ 33 h 33"/>
                <a:gd name="T4" fmla="*/ 25 w 255"/>
                <a:gd name="T5" fmla="*/ 33 h 33"/>
                <a:gd name="T6" fmla="*/ 39 w 255"/>
                <a:gd name="T7" fmla="*/ 33 h 33"/>
                <a:gd name="T8" fmla="*/ 56 w 255"/>
                <a:gd name="T9" fmla="*/ 32 h 33"/>
                <a:gd name="T10" fmla="*/ 75 w 255"/>
                <a:gd name="T11" fmla="*/ 32 h 33"/>
                <a:gd name="T12" fmla="*/ 94 w 255"/>
                <a:gd name="T13" fmla="*/ 30 h 33"/>
                <a:gd name="T14" fmla="*/ 115 w 255"/>
                <a:gd name="T15" fmla="*/ 30 h 33"/>
                <a:gd name="T16" fmla="*/ 134 w 255"/>
                <a:gd name="T17" fmla="*/ 29 h 33"/>
                <a:gd name="T18" fmla="*/ 154 w 255"/>
                <a:gd name="T19" fmla="*/ 29 h 33"/>
                <a:gd name="T20" fmla="*/ 173 w 255"/>
                <a:gd name="T21" fmla="*/ 29 h 33"/>
                <a:gd name="T22" fmla="*/ 191 w 255"/>
                <a:gd name="T23" fmla="*/ 28 h 33"/>
                <a:gd name="T24" fmla="*/ 209 w 255"/>
                <a:gd name="T25" fmla="*/ 28 h 33"/>
                <a:gd name="T26" fmla="*/ 224 w 255"/>
                <a:gd name="T27" fmla="*/ 27 h 33"/>
                <a:gd name="T28" fmla="*/ 237 w 255"/>
                <a:gd name="T29" fmla="*/ 27 h 33"/>
                <a:gd name="T30" fmla="*/ 247 w 255"/>
                <a:gd name="T31" fmla="*/ 27 h 33"/>
                <a:gd name="T32" fmla="*/ 255 w 255"/>
                <a:gd name="T33" fmla="*/ 27 h 33"/>
                <a:gd name="T34" fmla="*/ 255 w 255"/>
                <a:gd name="T35" fmla="*/ 0 h 33"/>
                <a:gd name="T36" fmla="*/ 247 w 255"/>
                <a:gd name="T37" fmla="*/ 0 h 33"/>
                <a:gd name="T38" fmla="*/ 237 w 255"/>
                <a:gd name="T39" fmla="*/ 0 h 33"/>
                <a:gd name="T40" fmla="*/ 224 w 255"/>
                <a:gd name="T41" fmla="*/ 0 h 33"/>
                <a:gd name="T42" fmla="*/ 209 w 255"/>
                <a:gd name="T43" fmla="*/ 1 h 33"/>
                <a:gd name="T44" fmla="*/ 191 w 255"/>
                <a:gd name="T45" fmla="*/ 1 h 33"/>
                <a:gd name="T46" fmla="*/ 173 w 255"/>
                <a:gd name="T47" fmla="*/ 3 h 33"/>
                <a:gd name="T48" fmla="*/ 154 w 255"/>
                <a:gd name="T49" fmla="*/ 3 h 33"/>
                <a:gd name="T50" fmla="*/ 134 w 255"/>
                <a:gd name="T51" fmla="*/ 3 h 33"/>
                <a:gd name="T52" fmla="*/ 115 w 255"/>
                <a:gd name="T53" fmla="*/ 4 h 33"/>
                <a:gd name="T54" fmla="*/ 94 w 255"/>
                <a:gd name="T55" fmla="*/ 4 h 33"/>
                <a:gd name="T56" fmla="*/ 75 w 255"/>
                <a:gd name="T57" fmla="*/ 5 h 33"/>
                <a:gd name="T58" fmla="*/ 56 w 255"/>
                <a:gd name="T59" fmla="*/ 5 h 33"/>
                <a:gd name="T60" fmla="*/ 39 w 255"/>
                <a:gd name="T61" fmla="*/ 6 h 33"/>
                <a:gd name="T62" fmla="*/ 25 w 255"/>
                <a:gd name="T63" fmla="*/ 6 h 33"/>
                <a:gd name="T64" fmla="*/ 11 w 255"/>
                <a:gd name="T65" fmla="*/ 6 h 33"/>
                <a:gd name="T66" fmla="*/ 0 w 255"/>
                <a:gd name="T67" fmla="*/ 6 h 33"/>
                <a:gd name="T68" fmla="*/ 0 w 255"/>
                <a:gd name="T6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5" h="33">
                  <a:moveTo>
                    <a:pt x="0" y="33"/>
                  </a:moveTo>
                  <a:lnTo>
                    <a:pt x="11" y="33"/>
                  </a:lnTo>
                  <a:lnTo>
                    <a:pt x="25" y="33"/>
                  </a:lnTo>
                  <a:lnTo>
                    <a:pt x="39" y="33"/>
                  </a:lnTo>
                  <a:lnTo>
                    <a:pt x="56" y="32"/>
                  </a:lnTo>
                  <a:lnTo>
                    <a:pt x="75" y="32"/>
                  </a:lnTo>
                  <a:lnTo>
                    <a:pt x="94" y="30"/>
                  </a:lnTo>
                  <a:lnTo>
                    <a:pt x="115" y="30"/>
                  </a:lnTo>
                  <a:lnTo>
                    <a:pt x="134" y="29"/>
                  </a:lnTo>
                  <a:lnTo>
                    <a:pt x="154" y="29"/>
                  </a:lnTo>
                  <a:lnTo>
                    <a:pt x="173" y="29"/>
                  </a:lnTo>
                  <a:lnTo>
                    <a:pt x="191" y="28"/>
                  </a:lnTo>
                  <a:lnTo>
                    <a:pt x="209" y="28"/>
                  </a:lnTo>
                  <a:lnTo>
                    <a:pt x="224" y="27"/>
                  </a:lnTo>
                  <a:lnTo>
                    <a:pt x="237" y="27"/>
                  </a:lnTo>
                  <a:lnTo>
                    <a:pt x="247" y="27"/>
                  </a:lnTo>
                  <a:lnTo>
                    <a:pt x="255" y="27"/>
                  </a:lnTo>
                  <a:lnTo>
                    <a:pt x="255" y="0"/>
                  </a:lnTo>
                  <a:lnTo>
                    <a:pt x="247" y="0"/>
                  </a:lnTo>
                  <a:lnTo>
                    <a:pt x="237" y="0"/>
                  </a:lnTo>
                  <a:lnTo>
                    <a:pt x="224" y="0"/>
                  </a:lnTo>
                  <a:lnTo>
                    <a:pt x="209" y="1"/>
                  </a:lnTo>
                  <a:lnTo>
                    <a:pt x="191" y="1"/>
                  </a:lnTo>
                  <a:lnTo>
                    <a:pt x="173" y="3"/>
                  </a:lnTo>
                  <a:lnTo>
                    <a:pt x="154" y="3"/>
                  </a:lnTo>
                  <a:lnTo>
                    <a:pt x="134" y="3"/>
                  </a:lnTo>
                  <a:lnTo>
                    <a:pt x="115" y="4"/>
                  </a:lnTo>
                  <a:lnTo>
                    <a:pt x="94" y="4"/>
                  </a:lnTo>
                  <a:lnTo>
                    <a:pt x="75" y="5"/>
                  </a:lnTo>
                  <a:lnTo>
                    <a:pt x="56" y="5"/>
                  </a:lnTo>
                  <a:lnTo>
                    <a:pt x="39" y="6"/>
                  </a:lnTo>
                  <a:lnTo>
                    <a:pt x="25" y="6"/>
                  </a:lnTo>
                  <a:lnTo>
                    <a:pt x="11" y="6"/>
                  </a:lnTo>
                  <a:lnTo>
                    <a:pt x="0" y="6"/>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0" name="Freeform 357">
              <a:extLst>
                <a:ext uri="{FF2B5EF4-FFF2-40B4-BE49-F238E27FC236}">
                  <a16:creationId xmlns:a16="http://schemas.microsoft.com/office/drawing/2014/main" id="{575F87D5-659C-46F2-805A-4750C8D2D6FC}"/>
                </a:ext>
              </a:extLst>
            </p:cNvPr>
            <p:cNvSpPr>
              <a:spLocks noChangeArrowheads="1"/>
            </p:cNvSpPr>
            <p:nvPr/>
          </p:nvSpPr>
          <p:spPr bwMode="auto">
            <a:xfrm>
              <a:off x="2740" y="2761"/>
              <a:ext cx="12" cy="27"/>
            </a:xfrm>
            <a:custGeom>
              <a:avLst/>
              <a:gdLst>
                <a:gd name="T0" fmla="*/ 12 w 12"/>
                <a:gd name="T1" fmla="*/ 0 h 27"/>
                <a:gd name="T2" fmla="*/ 3 w 12"/>
                <a:gd name="T3" fmla="*/ 4 h 27"/>
                <a:gd name="T4" fmla="*/ 0 w 12"/>
                <a:gd name="T5" fmla="*/ 14 h 27"/>
                <a:gd name="T6" fmla="*/ 3 w 12"/>
                <a:gd name="T7" fmla="*/ 23 h 27"/>
                <a:gd name="T8" fmla="*/ 12 w 12"/>
                <a:gd name="T9" fmla="*/ 27 h 27"/>
                <a:gd name="T10" fmla="*/ 12 w 12"/>
                <a:gd name="T11" fmla="*/ 0 h 27"/>
              </a:gdLst>
              <a:ahLst/>
              <a:cxnLst>
                <a:cxn ang="0">
                  <a:pos x="T0" y="T1"/>
                </a:cxn>
                <a:cxn ang="0">
                  <a:pos x="T2" y="T3"/>
                </a:cxn>
                <a:cxn ang="0">
                  <a:pos x="T4" y="T5"/>
                </a:cxn>
                <a:cxn ang="0">
                  <a:pos x="T6" y="T7"/>
                </a:cxn>
                <a:cxn ang="0">
                  <a:pos x="T8" y="T9"/>
                </a:cxn>
                <a:cxn ang="0">
                  <a:pos x="T10" y="T11"/>
                </a:cxn>
              </a:cxnLst>
              <a:rect l="0" t="0" r="r" b="b"/>
              <a:pathLst>
                <a:path w="12" h="27">
                  <a:moveTo>
                    <a:pt x="12" y="0"/>
                  </a:moveTo>
                  <a:lnTo>
                    <a:pt x="3" y="4"/>
                  </a:lnTo>
                  <a:lnTo>
                    <a:pt x="0" y="14"/>
                  </a:lnTo>
                  <a:lnTo>
                    <a:pt x="3" y="23"/>
                  </a:lnTo>
                  <a:lnTo>
                    <a:pt x="12" y="27"/>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1" name="Freeform 358">
              <a:extLst>
                <a:ext uri="{FF2B5EF4-FFF2-40B4-BE49-F238E27FC236}">
                  <a16:creationId xmlns:a16="http://schemas.microsoft.com/office/drawing/2014/main" id="{D1705526-1CB2-438C-AD7B-B911B71DB85C}"/>
                </a:ext>
              </a:extLst>
            </p:cNvPr>
            <p:cNvSpPr>
              <a:spLocks noChangeArrowheads="1"/>
            </p:cNvSpPr>
            <p:nvPr/>
          </p:nvSpPr>
          <p:spPr bwMode="auto">
            <a:xfrm>
              <a:off x="2814" y="3568"/>
              <a:ext cx="13" cy="7"/>
            </a:xfrm>
            <a:custGeom>
              <a:avLst/>
              <a:gdLst>
                <a:gd name="T0" fmla="*/ 13 w 13"/>
                <a:gd name="T1" fmla="*/ 7 h 7"/>
                <a:gd name="T2" fmla="*/ 11 w 13"/>
                <a:gd name="T3" fmla="*/ 2 h 7"/>
                <a:gd name="T4" fmla="*/ 8 w 13"/>
                <a:gd name="T5" fmla="*/ 0 h 7"/>
                <a:gd name="T6" fmla="*/ 3 w 13"/>
                <a:gd name="T7" fmla="*/ 1 h 7"/>
                <a:gd name="T8" fmla="*/ 0 w 13"/>
                <a:gd name="T9" fmla="*/ 5 h 7"/>
                <a:gd name="T10" fmla="*/ 13 w 13"/>
                <a:gd name="T11" fmla="*/ 7 h 7"/>
              </a:gdLst>
              <a:ahLst/>
              <a:cxnLst>
                <a:cxn ang="0">
                  <a:pos x="T0" y="T1"/>
                </a:cxn>
                <a:cxn ang="0">
                  <a:pos x="T2" y="T3"/>
                </a:cxn>
                <a:cxn ang="0">
                  <a:pos x="T4" y="T5"/>
                </a:cxn>
                <a:cxn ang="0">
                  <a:pos x="T6" y="T7"/>
                </a:cxn>
                <a:cxn ang="0">
                  <a:pos x="T8" y="T9"/>
                </a:cxn>
                <a:cxn ang="0">
                  <a:pos x="T10" y="T11"/>
                </a:cxn>
              </a:cxnLst>
              <a:rect l="0" t="0" r="r" b="b"/>
              <a:pathLst>
                <a:path w="13" h="7">
                  <a:moveTo>
                    <a:pt x="13" y="7"/>
                  </a:moveTo>
                  <a:lnTo>
                    <a:pt x="11" y="2"/>
                  </a:lnTo>
                  <a:lnTo>
                    <a:pt x="8" y="0"/>
                  </a:lnTo>
                  <a:lnTo>
                    <a:pt x="3" y="1"/>
                  </a:lnTo>
                  <a:lnTo>
                    <a:pt x="0" y="5"/>
                  </a:lnTo>
                  <a:lnTo>
                    <a:pt x="1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2" name="Freeform 359">
              <a:extLst>
                <a:ext uri="{FF2B5EF4-FFF2-40B4-BE49-F238E27FC236}">
                  <a16:creationId xmlns:a16="http://schemas.microsoft.com/office/drawing/2014/main" id="{F2DE5B44-A727-49A9-A7F7-9E0876351DD8}"/>
                </a:ext>
              </a:extLst>
            </p:cNvPr>
            <p:cNvSpPr>
              <a:spLocks noChangeArrowheads="1"/>
            </p:cNvSpPr>
            <p:nvPr/>
          </p:nvSpPr>
          <p:spPr bwMode="auto">
            <a:xfrm>
              <a:off x="2768" y="3573"/>
              <a:ext cx="59" cy="84"/>
            </a:xfrm>
            <a:custGeom>
              <a:avLst/>
              <a:gdLst>
                <a:gd name="T0" fmla="*/ 0 w 59"/>
                <a:gd name="T1" fmla="*/ 84 h 84"/>
                <a:gd name="T2" fmla="*/ 0 w 59"/>
                <a:gd name="T3" fmla="*/ 84 h 84"/>
                <a:gd name="T4" fmla="*/ 9 w 59"/>
                <a:gd name="T5" fmla="*/ 80 h 84"/>
                <a:gd name="T6" fmla="*/ 17 w 59"/>
                <a:gd name="T7" fmla="*/ 73 h 84"/>
                <a:gd name="T8" fmla="*/ 27 w 59"/>
                <a:gd name="T9" fmla="*/ 63 h 84"/>
                <a:gd name="T10" fmla="*/ 35 w 59"/>
                <a:gd name="T11" fmla="*/ 49 h 84"/>
                <a:gd name="T12" fmla="*/ 43 w 59"/>
                <a:gd name="T13" fmla="*/ 36 h 84"/>
                <a:gd name="T14" fmla="*/ 49 w 59"/>
                <a:gd name="T15" fmla="*/ 24 h 84"/>
                <a:gd name="T16" fmla="*/ 55 w 59"/>
                <a:gd name="T17" fmla="*/ 13 h 84"/>
                <a:gd name="T18" fmla="*/ 59 w 59"/>
                <a:gd name="T19" fmla="*/ 2 h 84"/>
                <a:gd name="T20" fmla="*/ 46 w 59"/>
                <a:gd name="T21" fmla="*/ 0 h 84"/>
                <a:gd name="T22" fmla="*/ 43 w 59"/>
                <a:gd name="T23" fmla="*/ 8 h 84"/>
                <a:gd name="T24" fmla="*/ 39 w 59"/>
                <a:gd name="T25" fmla="*/ 19 h 84"/>
                <a:gd name="T26" fmla="*/ 33 w 59"/>
                <a:gd name="T27" fmla="*/ 31 h 84"/>
                <a:gd name="T28" fmla="*/ 26 w 59"/>
                <a:gd name="T29" fmla="*/ 45 h 84"/>
                <a:gd name="T30" fmla="*/ 17 w 59"/>
                <a:gd name="T31" fmla="*/ 56 h 84"/>
                <a:gd name="T32" fmla="*/ 10 w 59"/>
                <a:gd name="T33" fmla="*/ 65 h 84"/>
                <a:gd name="T34" fmla="*/ 4 w 59"/>
                <a:gd name="T35" fmla="*/ 70 h 84"/>
                <a:gd name="T36" fmla="*/ 0 w 59"/>
                <a:gd name="T37" fmla="*/ 71 h 84"/>
                <a:gd name="T38" fmla="*/ 0 w 59"/>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84">
                  <a:moveTo>
                    <a:pt x="0" y="84"/>
                  </a:moveTo>
                  <a:lnTo>
                    <a:pt x="0" y="84"/>
                  </a:lnTo>
                  <a:lnTo>
                    <a:pt x="9" y="80"/>
                  </a:lnTo>
                  <a:lnTo>
                    <a:pt x="17" y="73"/>
                  </a:lnTo>
                  <a:lnTo>
                    <a:pt x="27" y="63"/>
                  </a:lnTo>
                  <a:lnTo>
                    <a:pt x="35" y="49"/>
                  </a:lnTo>
                  <a:lnTo>
                    <a:pt x="43" y="36"/>
                  </a:lnTo>
                  <a:lnTo>
                    <a:pt x="49" y="24"/>
                  </a:lnTo>
                  <a:lnTo>
                    <a:pt x="55" y="13"/>
                  </a:lnTo>
                  <a:lnTo>
                    <a:pt x="59" y="2"/>
                  </a:lnTo>
                  <a:lnTo>
                    <a:pt x="46" y="0"/>
                  </a:lnTo>
                  <a:lnTo>
                    <a:pt x="43" y="8"/>
                  </a:lnTo>
                  <a:lnTo>
                    <a:pt x="39" y="19"/>
                  </a:lnTo>
                  <a:lnTo>
                    <a:pt x="33" y="31"/>
                  </a:lnTo>
                  <a:lnTo>
                    <a:pt x="26" y="45"/>
                  </a:lnTo>
                  <a:lnTo>
                    <a:pt x="17" y="56"/>
                  </a:lnTo>
                  <a:lnTo>
                    <a:pt x="10" y="65"/>
                  </a:lnTo>
                  <a:lnTo>
                    <a:pt x="4" y="70"/>
                  </a:lnTo>
                  <a:lnTo>
                    <a:pt x="0" y="71"/>
                  </a:ln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3" name="Freeform 360">
              <a:extLst>
                <a:ext uri="{FF2B5EF4-FFF2-40B4-BE49-F238E27FC236}">
                  <a16:creationId xmlns:a16="http://schemas.microsoft.com/office/drawing/2014/main" id="{59434299-C391-4F6C-9BAA-F60604562A65}"/>
                </a:ext>
              </a:extLst>
            </p:cNvPr>
            <p:cNvSpPr>
              <a:spLocks noChangeArrowheads="1"/>
            </p:cNvSpPr>
            <p:nvPr/>
          </p:nvSpPr>
          <p:spPr bwMode="auto">
            <a:xfrm>
              <a:off x="2724" y="3619"/>
              <a:ext cx="44" cy="38"/>
            </a:xfrm>
            <a:custGeom>
              <a:avLst/>
              <a:gdLst>
                <a:gd name="T0" fmla="*/ 0 w 44"/>
                <a:gd name="T1" fmla="*/ 0 h 38"/>
                <a:gd name="T2" fmla="*/ 0 w 44"/>
                <a:gd name="T3" fmla="*/ 0 h 38"/>
                <a:gd name="T4" fmla="*/ 0 w 44"/>
                <a:gd name="T5" fmla="*/ 8 h 38"/>
                <a:gd name="T6" fmla="*/ 4 w 44"/>
                <a:gd name="T7" fmla="*/ 17 h 38"/>
                <a:gd name="T8" fmla="*/ 9 w 44"/>
                <a:gd name="T9" fmla="*/ 24 h 38"/>
                <a:gd name="T10" fmla="*/ 16 w 44"/>
                <a:gd name="T11" fmla="*/ 29 h 38"/>
                <a:gd name="T12" fmla="*/ 22 w 44"/>
                <a:gd name="T13" fmla="*/ 34 h 38"/>
                <a:gd name="T14" fmla="*/ 31 w 44"/>
                <a:gd name="T15" fmla="*/ 36 h 38"/>
                <a:gd name="T16" fmla="*/ 38 w 44"/>
                <a:gd name="T17" fmla="*/ 38 h 38"/>
                <a:gd name="T18" fmla="*/ 44 w 44"/>
                <a:gd name="T19" fmla="*/ 38 h 38"/>
                <a:gd name="T20" fmla="*/ 44 w 44"/>
                <a:gd name="T21" fmla="*/ 25 h 38"/>
                <a:gd name="T22" fmla="*/ 38 w 44"/>
                <a:gd name="T23" fmla="*/ 25 h 38"/>
                <a:gd name="T24" fmla="*/ 33 w 44"/>
                <a:gd name="T25" fmla="*/ 24 h 38"/>
                <a:gd name="T26" fmla="*/ 27 w 44"/>
                <a:gd name="T27" fmla="*/ 22 h 38"/>
                <a:gd name="T28" fmla="*/ 21 w 44"/>
                <a:gd name="T29" fmla="*/ 19 h 38"/>
                <a:gd name="T30" fmla="*/ 16 w 44"/>
                <a:gd name="T31" fmla="*/ 17 h 38"/>
                <a:gd name="T32" fmla="*/ 14 w 44"/>
                <a:gd name="T33" fmla="*/ 12 h 38"/>
                <a:gd name="T34" fmla="*/ 13 w 44"/>
                <a:gd name="T35" fmla="*/ 8 h 38"/>
                <a:gd name="T36" fmla="*/ 13 w 44"/>
                <a:gd name="T37" fmla="*/ 0 h 38"/>
                <a:gd name="T38" fmla="*/ 0 w 44"/>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38">
                  <a:moveTo>
                    <a:pt x="0" y="0"/>
                  </a:moveTo>
                  <a:lnTo>
                    <a:pt x="0" y="0"/>
                  </a:lnTo>
                  <a:lnTo>
                    <a:pt x="0" y="8"/>
                  </a:lnTo>
                  <a:lnTo>
                    <a:pt x="4" y="17"/>
                  </a:lnTo>
                  <a:lnTo>
                    <a:pt x="9" y="24"/>
                  </a:lnTo>
                  <a:lnTo>
                    <a:pt x="16" y="29"/>
                  </a:lnTo>
                  <a:lnTo>
                    <a:pt x="22" y="34"/>
                  </a:lnTo>
                  <a:lnTo>
                    <a:pt x="31" y="36"/>
                  </a:lnTo>
                  <a:lnTo>
                    <a:pt x="38" y="38"/>
                  </a:lnTo>
                  <a:lnTo>
                    <a:pt x="44" y="38"/>
                  </a:lnTo>
                  <a:lnTo>
                    <a:pt x="44" y="25"/>
                  </a:lnTo>
                  <a:lnTo>
                    <a:pt x="38" y="25"/>
                  </a:lnTo>
                  <a:lnTo>
                    <a:pt x="33" y="24"/>
                  </a:lnTo>
                  <a:lnTo>
                    <a:pt x="27" y="22"/>
                  </a:lnTo>
                  <a:lnTo>
                    <a:pt x="21" y="19"/>
                  </a:lnTo>
                  <a:lnTo>
                    <a:pt x="16" y="17"/>
                  </a:lnTo>
                  <a:lnTo>
                    <a:pt x="14" y="12"/>
                  </a:lnTo>
                  <a:lnTo>
                    <a:pt x="13" y="8"/>
                  </a:lnTo>
                  <a:lnTo>
                    <a:pt x="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4" name="Freeform 361">
              <a:extLst>
                <a:ext uri="{FF2B5EF4-FFF2-40B4-BE49-F238E27FC236}">
                  <a16:creationId xmlns:a16="http://schemas.microsoft.com/office/drawing/2014/main" id="{B0F41F23-4546-4C41-91FB-FB4460CD981A}"/>
                </a:ext>
              </a:extLst>
            </p:cNvPr>
            <p:cNvSpPr>
              <a:spLocks noChangeArrowheads="1"/>
            </p:cNvSpPr>
            <p:nvPr/>
          </p:nvSpPr>
          <p:spPr bwMode="auto">
            <a:xfrm>
              <a:off x="2715" y="3542"/>
              <a:ext cx="22" cy="77"/>
            </a:xfrm>
            <a:custGeom>
              <a:avLst/>
              <a:gdLst>
                <a:gd name="T0" fmla="*/ 2 w 22"/>
                <a:gd name="T1" fmla="*/ 12 h 77"/>
                <a:gd name="T2" fmla="*/ 2 w 22"/>
                <a:gd name="T3" fmla="*/ 12 h 77"/>
                <a:gd name="T4" fmla="*/ 3 w 22"/>
                <a:gd name="T5" fmla="*/ 15 h 77"/>
                <a:gd name="T6" fmla="*/ 7 w 22"/>
                <a:gd name="T7" fmla="*/ 32 h 77"/>
                <a:gd name="T8" fmla="*/ 9 w 22"/>
                <a:gd name="T9" fmla="*/ 55 h 77"/>
                <a:gd name="T10" fmla="*/ 9 w 22"/>
                <a:gd name="T11" fmla="*/ 77 h 77"/>
                <a:gd name="T12" fmla="*/ 22 w 22"/>
                <a:gd name="T13" fmla="*/ 77 h 77"/>
                <a:gd name="T14" fmla="*/ 22 w 22"/>
                <a:gd name="T15" fmla="*/ 55 h 77"/>
                <a:gd name="T16" fmla="*/ 19 w 22"/>
                <a:gd name="T17" fmla="*/ 32 h 77"/>
                <a:gd name="T18" fmla="*/ 13 w 22"/>
                <a:gd name="T19" fmla="*/ 10 h 77"/>
                <a:gd name="T20" fmla="*/ 0 w 22"/>
                <a:gd name="T21" fmla="*/ 0 h 77"/>
                <a:gd name="T22" fmla="*/ 2 w 22"/>
                <a:gd name="T2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77">
                  <a:moveTo>
                    <a:pt x="2" y="12"/>
                  </a:moveTo>
                  <a:lnTo>
                    <a:pt x="2" y="12"/>
                  </a:lnTo>
                  <a:lnTo>
                    <a:pt x="3" y="15"/>
                  </a:lnTo>
                  <a:lnTo>
                    <a:pt x="7" y="32"/>
                  </a:lnTo>
                  <a:lnTo>
                    <a:pt x="9" y="55"/>
                  </a:lnTo>
                  <a:lnTo>
                    <a:pt x="9" y="77"/>
                  </a:lnTo>
                  <a:lnTo>
                    <a:pt x="22" y="77"/>
                  </a:lnTo>
                  <a:lnTo>
                    <a:pt x="22" y="55"/>
                  </a:lnTo>
                  <a:lnTo>
                    <a:pt x="19" y="32"/>
                  </a:lnTo>
                  <a:lnTo>
                    <a:pt x="13" y="10"/>
                  </a:lnTo>
                  <a:lnTo>
                    <a:pt x="0" y="0"/>
                  </a:lnTo>
                  <a:lnTo>
                    <a:pt x="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5" name="Freeform 362">
              <a:extLst>
                <a:ext uri="{FF2B5EF4-FFF2-40B4-BE49-F238E27FC236}">
                  <a16:creationId xmlns:a16="http://schemas.microsoft.com/office/drawing/2014/main" id="{804AC10C-C2F6-4789-B8BA-55B8520147F0}"/>
                </a:ext>
              </a:extLst>
            </p:cNvPr>
            <p:cNvSpPr>
              <a:spLocks noChangeArrowheads="1"/>
            </p:cNvSpPr>
            <p:nvPr/>
          </p:nvSpPr>
          <p:spPr bwMode="auto">
            <a:xfrm>
              <a:off x="2695" y="3542"/>
              <a:ext cx="22" cy="102"/>
            </a:xfrm>
            <a:custGeom>
              <a:avLst/>
              <a:gdLst>
                <a:gd name="T0" fmla="*/ 12 w 22"/>
                <a:gd name="T1" fmla="*/ 102 h 102"/>
                <a:gd name="T2" fmla="*/ 12 w 22"/>
                <a:gd name="T3" fmla="*/ 101 h 102"/>
                <a:gd name="T4" fmla="*/ 16 w 22"/>
                <a:gd name="T5" fmla="*/ 76 h 102"/>
                <a:gd name="T6" fmla="*/ 18 w 22"/>
                <a:gd name="T7" fmla="*/ 45 h 102"/>
                <a:gd name="T8" fmla="*/ 21 w 22"/>
                <a:gd name="T9" fmla="*/ 20 h 102"/>
                <a:gd name="T10" fmla="*/ 22 w 22"/>
                <a:gd name="T11" fmla="*/ 12 h 102"/>
                <a:gd name="T12" fmla="*/ 20 w 22"/>
                <a:gd name="T13" fmla="*/ 0 h 102"/>
                <a:gd name="T14" fmla="*/ 9 w 22"/>
                <a:gd name="T15" fmla="*/ 17 h 102"/>
                <a:gd name="T16" fmla="*/ 6 w 22"/>
                <a:gd name="T17" fmla="*/ 45 h 102"/>
                <a:gd name="T18" fmla="*/ 4 w 22"/>
                <a:gd name="T19" fmla="*/ 76 h 102"/>
                <a:gd name="T20" fmla="*/ 0 w 22"/>
                <a:gd name="T21" fmla="*/ 99 h 102"/>
                <a:gd name="T22" fmla="*/ 0 w 22"/>
                <a:gd name="T23" fmla="*/ 97 h 102"/>
                <a:gd name="T24" fmla="*/ 12 w 22"/>
                <a:gd name="T2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02">
                  <a:moveTo>
                    <a:pt x="12" y="102"/>
                  </a:moveTo>
                  <a:lnTo>
                    <a:pt x="12" y="101"/>
                  </a:lnTo>
                  <a:lnTo>
                    <a:pt x="16" y="76"/>
                  </a:lnTo>
                  <a:lnTo>
                    <a:pt x="18" y="45"/>
                  </a:lnTo>
                  <a:lnTo>
                    <a:pt x="21" y="20"/>
                  </a:lnTo>
                  <a:lnTo>
                    <a:pt x="22" y="12"/>
                  </a:lnTo>
                  <a:lnTo>
                    <a:pt x="20" y="0"/>
                  </a:lnTo>
                  <a:lnTo>
                    <a:pt x="9" y="17"/>
                  </a:lnTo>
                  <a:lnTo>
                    <a:pt x="6" y="45"/>
                  </a:lnTo>
                  <a:lnTo>
                    <a:pt x="4" y="76"/>
                  </a:lnTo>
                  <a:lnTo>
                    <a:pt x="0" y="99"/>
                  </a:lnTo>
                  <a:lnTo>
                    <a:pt x="0" y="97"/>
                  </a:lnTo>
                  <a:lnTo>
                    <a:pt x="12"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6" name="Freeform 363">
              <a:extLst>
                <a:ext uri="{FF2B5EF4-FFF2-40B4-BE49-F238E27FC236}">
                  <a16:creationId xmlns:a16="http://schemas.microsoft.com/office/drawing/2014/main" id="{F1A687D1-10A6-4F2E-8A0E-A1684A0CDB36}"/>
                </a:ext>
              </a:extLst>
            </p:cNvPr>
            <p:cNvSpPr>
              <a:spLocks noChangeArrowheads="1"/>
            </p:cNvSpPr>
            <p:nvPr/>
          </p:nvSpPr>
          <p:spPr bwMode="auto">
            <a:xfrm>
              <a:off x="2656" y="3639"/>
              <a:ext cx="51" cy="80"/>
            </a:xfrm>
            <a:custGeom>
              <a:avLst/>
              <a:gdLst>
                <a:gd name="T0" fmla="*/ 3 w 51"/>
                <a:gd name="T1" fmla="*/ 80 h 80"/>
                <a:gd name="T2" fmla="*/ 3 w 51"/>
                <a:gd name="T3" fmla="*/ 80 h 80"/>
                <a:gd name="T4" fmla="*/ 14 w 51"/>
                <a:gd name="T5" fmla="*/ 75 h 80"/>
                <a:gd name="T6" fmla="*/ 22 w 51"/>
                <a:gd name="T7" fmla="*/ 66 h 80"/>
                <a:gd name="T8" fmla="*/ 28 w 51"/>
                <a:gd name="T9" fmla="*/ 56 h 80"/>
                <a:gd name="T10" fmla="*/ 33 w 51"/>
                <a:gd name="T11" fmla="*/ 47 h 80"/>
                <a:gd name="T12" fmla="*/ 39 w 51"/>
                <a:gd name="T13" fmla="*/ 36 h 80"/>
                <a:gd name="T14" fmla="*/ 44 w 51"/>
                <a:gd name="T15" fmla="*/ 25 h 80"/>
                <a:gd name="T16" fmla="*/ 48 w 51"/>
                <a:gd name="T17" fmla="*/ 14 h 80"/>
                <a:gd name="T18" fmla="*/ 51 w 51"/>
                <a:gd name="T19" fmla="*/ 5 h 80"/>
                <a:gd name="T20" fmla="*/ 39 w 51"/>
                <a:gd name="T21" fmla="*/ 0 h 80"/>
                <a:gd name="T22" fmla="*/ 35 w 51"/>
                <a:gd name="T23" fmla="*/ 11 h 80"/>
                <a:gd name="T24" fmla="*/ 32 w 51"/>
                <a:gd name="T25" fmla="*/ 20 h 80"/>
                <a:gd name="T26" fmla="*/ 27 w 51"/>
                <a:gd name="T27" fmla="*/ 31 h 80"/>
                <a:gd name="T28" fmla="*/ 23 w 51"/>
                <a:gd name="T29" fmla="*/ 42 h 80"/>
                <a:gd name="T30" fmla="*/ 18 w 51"/>
                <a:gd name="T31" fmla="*/ 52 h 80"/>
                <a:gd name="T32" fmla="*/ 12 w 51"/>
                <a:gd name="T33" fmla="*/ 59 h 80"/>
                <a:gd name="T34" fmla="*/ 6 w 51"/>
                <a:gd name="T35" fmla="*/ 65 h 80"/>
                <a:gd name="T36" fmla="*/ 0 w 51"/>
                <a:gd name="T37" fmla="*/ 67 h 80"/>
                <a:gd name="T38" fmla="*/ 3 w 51"/>
                <a:gd name="T3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0">
                  <a:moveTo>
                    <a:pt x="3" y="80"/>
                  </a:moveTo>
                  <a:lnTo>
                    <a:pt x="3" y="80"/>
                  </a:lnTo>
                  <a:lnTo>
                    <a:pt x="14" y="75"/>
                  </a:lnTo>
                  <a:lnTo>
                    <a:pt x="22" y="66"/>
                  </a:lnTo>
                  <a:lnTo>
                    <a:pt x="28" y="56"/>
                  </a:lnTo>
                  <a:lnTo>
                    <a:pt x="33" y="47"/>
                  </a:lnTo>
                  <a:lnTo>
                    <a:pt x="39" y="36"/>
                  </a:lnTo>
                  <a:lnTo>
                    <a:pt x="44" y="25"/>
                  </a:lnTo>
                  <a:lnTo>
                    <a:pt x="48" y="14"/>
                  </a:lnTo>
                  <a:lnTo>
                    <a:pt x="51" y="5"/>
                  </a:lnTo>
                  <a:lnTo>
                    <a:pt x="39" y="0"/>
                  </a:lnTo>
                  <a:lnTo>
                    <a:pt x="35" y="11"/>
                  </a:lnTo>
                  <a:lnTo>
                    <a:pt x="32" y="20"/>
                  </a:lnTo>
                  <a:lnTo>
                    <a:pt x="27" y="31"/>
                  </a:lnTo>
                  <a:lnTo>
                    <a:pt x="23" y="42"/>
                  </a:lnTo>
                  <a:lnTo>
                    <a:pt x="18" y="52"/>
                  </a:lnTo>
                  <a:lnTo>
                    <a:pt x="12" y="59"/>
                  </a:lnTo>
                  <a:lnTo>
                    <a:pt x="6" y="65"/>
                  </a:lnTo>
                  <a:lnTo>
                    <a:pt x="0" y="67"/>
                  </a:lnTo>
                  <a:lnTo>
                    <a:pt x="3"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7" name="Freeform 364">
              <a:extLst>
                <a:ext uri="{FF2B5EF4-FFF2-40B4-BE49-F238E27FC236}">
                  <a16:creationId xmlns:a16="http://schemas.microsoft.com/office/drawing/2014/main" id="{796DC3FD-14ED-4A59-BC28-35DEDD027D4F}"/>
                </a:ext>
              </a:extLst>
            </p:cNvPr>
            <p:cNvSpPr>
              <a:spLocks noChangeArrowheads="1"/>
            </p:cNvSpPr>
            <p:nvPr/>
          </p:nvSpPr>
          <p:spPr bwMode="auto">
            <a:xfrm>
              <a:off x="2612" y="3688"/>
              <a:ext cx="47" cy="32"/>
            </a:xfrm>
            <a:custGeom>
              <a:avLst/>
              <a:gdLst>
                <a:gd name="T0" fmla="*/ 0 w 47"/>
                <a:gd name="T1" fmla="*/ 0 h 32"/>
                <a:gd name="T2" fmla="*/ 0 w 47"/>
                <a:gd name="T3" fmla="*/ 0 h 32"/>
                <a:gd name="T4" fmla="*/ 2 w 47"/>
                <a:gd name="T5" fmla="*/ 7 h 32"/>
                <a:gd name="T6" fmla="*/ 3 w 47"/>
                <a:gd name="T7" fmla="*/ 15 h 32"/>
                <a:gd name="T8" fmla="*/ 9 w 47"/>
                <a:gd name="T9" fmla="*/ 21 h 32"/>
                <a:gd name="T10" fmla="*/ 15 w 47"/>
                <a:gd name="T11" fmla="*/ 26 h 32"/>
                <a:gd name="T12" fmla="*/ 20 w 47"/>
                <a:gd name="T13" fmla="*/ 29 h 32"/>
                <a:gd name="T14" fmla="*/ 30 w 47"/>
                <a:gd name="T15" fmla="*/ 32 h 32"/>
                <a:gd name="T16" fmla="*/ 37 w 47"/>
                <a:gd name="T17" fmla="*/ 32 h 32"/>
                <a:gd name="T18" fmla="*/ 47 w 47"/>
                <a:gd name="T19" fmla="*/ 31 h 32"/>
                <a:gd name="T20" fmla="*/ 44 w 47"/>
                <a:gd name="T21" fmla="*/ 18 h 32"/>
                <a:gd name="T22" fmla="*/ 37 w 47"/>
                <a:gd name="T23" fmla="*/ 20 h 32"/>
                <a:gd name="T24" fmla="*/ 30 w 47"/>
                <a:gd name="T25" fmla="*/ 20 h 32"/>
                <a:gd name="T26" fmla="*/ 25 w 47"/>
                <a:gd name="T27" fmla="*/ 17 h 32"/>
                <a:gd name="T28" fmla="*/ 20 w 47"/>
                <a:gd name="T29" fmla="*/ 16 h 32"/>
                <a:gd name="T30" fmla="*/ 16 w 47"/>
                <a:gd name="T31" fmla="*/ 14 h 32"/>
                <a:gd name="T32" fmla="*/ 15 w 47"/>
                <a:gd name="T33" fmla="*/ 10 h 32"/>
                <a:gd name="T34" fmla="*/ 14 w 47"/>
                <a:gd name="T35" fmla="*/ 5 h 32"/>
                <a:gd name="T36" fmla="*/ 12 w 47"/>
                <a:gd name="T37" fmla="*/ 0 h 32"/>
                <a:gd name="T38" fmla="*/ 0 w 47"/>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32">
                  <a:moveTo>
                    <a:pt x="0" y="0"/>
                  </a:moveTo>
                  <a:lnTo>
                    <a:pt x="0" y="0"/>
                  </a:lnTo>
                  <a:lnTo>
                    <a:pt x="2" y="7"/>
                  </a:lnTo>
                  <a:lnTo>
                    <a:pt x="3" y="15"/>
                  </a:lnTo>
                  <a:lnTo>
                    <a:pt x="9" y="21"/>
                  </a:lnTo>
                  <a:lnTo>
                    <a:pt x="15" y="26"/>
                  </a:lnTo>
                  <a:lnTo>
                    <a:pt x="20" y="29"/>
                  </a:lnTo>
                  <a:lnTo>
                    <a:pt x="30" y="32"/>
                  </a:lnTo>
                  <a:lnTo>
                    <a:pt x="37" y="32"/>
                  </a:lnTo>
                  <a:lnTo>
                    <a:pt x="47" y="31"/>
                  </a:lnTo>
                  <a:lnTo>
                    <a:pt x="44" y="18"/>
                  </a:lnTo>
                  <a:lnTo>
                    <a:pt x="37" y="20"/>
                  </a:lnTo>
                  <a:lnTo>
                    <a:pt x="30" y="20"/>
                  </a:lnTo>
                  <a:lnTo>
                    <a:pt x="25" y="17"/>
                  </a:lnTo>
                  <a:lnTo>
                    <a:pt x="20" y="16"/>
                  </a:lnTo>
                  <a:lnTo>
                    <a:pt x="16" y="14"/>
                  </a:lnTo>
                  <a:lnTo>
                    <a:pt x="15" y="10"/>
                  </a:lnTo>
                  <a:lnTo>
                    <a:pt x="14" y="5"/>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8" name="Freeform 365">
              <a:extLst>
                <a:ext uri="{FF2B5EF4-FFF2-40B4-BE49-F238E27FC236}">
                  <a16:creationId xmlns:a16="http://schemas.microsoft.com/office/drawing/2014/main" id="{E2F6B12F-0D37-4A95-893A-7A02F94762A5}"/>
                </a:ext>
              </a:extLst>
            </p:cNvPr>
            <p:cNvSpPr>
              <a:spLocks noChangeArrowheads="1"/>
            </p:cNvSpPr>
            <p:nvPr/>
          </p:nvSpPr>
          <p:spPr bwMode="auto">
            <a:xfrm>
              <a:off x="2553" y="3663"/>
              <a:ext cx="71" cy="25"/>
            </a:xfrm>
            <a:custGeom>
              <a:avLst/>
              <a:gdLst>
                <a:gd name="T0" fmla="*/ 9 w 71"/>
                <a:gd name="T1" fmla="*/ 18 h 25"/>
                <a:gd name="T2" fmla="*/ 9 w 71"/>
                <a:gd name="T3" fmla="*/ 18 h 25"/>
                <a:gd name="T4" fmla="*/ 14 w 71"/>
                <a:gd name="T5" fmla="*/ 14 h 25"/>
                <a:gd name="T6" fmla="*/ 22 w 71"/>
                <a:gd name="T7" fmla="*/ 12 h 25"/>
                <a:gd name="T8" fmla="*/ 30 w 71"/>
                <a:gd name="T9" fmla="*/ 12 h 25"/>
                <a:gd name="T10" fmla="*/ 40 w 71"/>
                <a:gd name="T11" fmla="*/ 13 h 25"/>
                <a:gd name="T12" fmla="*/ 47 w 71"/>
                <a:gd name="T13" fmla="*/ 15 h 25"/>
                <a:gd name="T14" fmla="*/ 54 w 71"/>
                <a:gd name="T15" fmla="*/ 19 h 25"/>
                <a:gd name="T16" fmla="*/ 58 w 71"/>
                <a:gd name="T17" fmla="*/ 23 h 25"/>
                <a:gd name="T18" fmla="*/ 59 w 71"/>
                <a:gd name="T19" fmla="*/ 25 h 25"/>
                <a:gd name="T20" fmla="*/ 71 w 71"/>
                <a:gd name="T21" fmla="*/ 25 h 25"/>
                <a:gd name="T22" fmla="*/ 68 w 71"/>
                <a:gd name="T23" fmla="*/ 15 h 25"/>
                <a:gd name="T24" fmla="*/ 62 w 71"/>
                <a:gd name="T25" fmla="*/ 9 h 25"/>
                <a:gd name="T26" fmla="*/ 52 w 71"/>
                <a:gd name="T27" fmla="*/ 3 h 25"/>
                <a:gd name="T28" fmla="*/ 42 w 71"/>
                <a:gd name="T29" fmla="*/ 1 h 25"/>
                <a:gd name="T30" fmla="*/ 30 w 71"/>
                <a:gd name="T31" fmla="*/ 0 h 25"/>
                <a:gd name="T32" fmla="*/ 19 w 71"/>
                <a:gd name="T33" fmla="*/ 0 h 25"/>
                <a:gd name="T34" fmla="*/ 9 w 71"/>
                <a:gd name="T35" fmla="*/ 4 h 25"/>
                <a:gd name="T36" fmla="*/ 0 w 71"/>
                <a:gd name="T37" fmla="*/ 11 h 25"/>
                <a:gd name="T38" fmla="*/ 9 w 71"/>
                <a:gd name="T39"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25">
                  <a:moveTo>
                    <a:pt x="9" y="18"/>
                  </a:moveTo>
                  <a:lnTo>
                    <a:pt x="9" y="18"/>
                  </a:lnTo>
                  <a:lnTo>
                    <a:pt x="14" y="14"/>
                  </a:lnTo>
                  <a:lnTo>
                    <a:pt x="22" y="12"/>
                  </a:lnTo>
                  <a:lnTo>
                    <a:pt x="30" y="12"/>
                  </a:lnTo>
                  <a:lnTo>
                    <a:pt x="40" y="13"/>
                  </a:lnTo>
                  <a:lnTo>
                    <a:pt x="47" y="15"/>
                  </a:lnTo>
                  <a:lnTo>
                    <a:pt x="54" y="19"/>
                  </a:lnTo>
                  <a:lnTo>
                    <a:pt x="58" y="23"/>
                  </a:lnTo>
                  <a:lnTo>
                    <a:pt x="59" y="25"/>
                  </a:lnTo>
                  <a:lnTo>
                    <a:pt x="71" y="25"/>
                  </a:lnTo>
                  <a:lnTo>
                    <a:pt x="68" y="15"/>
                  </a:lnTo>
                  <a:lnTo>
                    <a:pt x="62" y="9"/>
                  </a:lnTo>
                  <a:lnTo>
                    <a:pt x="52" y="3"/>
                  </a:lnTo>
                  <a:lnTo>
                    <a:pt x="42" y="1"/>
                  </a:lnTo>
                  <a:lnTo>
                    <a:pt x="30" y="0"/>
                  </a:lnTo>
                  <a:lnTo>
                    <a:pt x="19" y="0"/>
                  </a:lnTo>
                  <a:lnTo>
                    <a:pt x="9" y="4"/>
                  </a:lnTo>
                  <a:lnTo>
                    <a:pt x="0" y="11"/>
                  </a:lnTo>
                  <a:lnTo>
                    <a:pt x="9"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49" name="Freeform 366">
              <a:extLst>
                <a:ext uri="{FF2B5EF4-FFF2-40B4-BE49-F238E27FC236}">
                  <a16:creationId xmlns:a16="http://schemas.microsoft.com/office/drawing/2014/main" id="{5864045E-E6BA-4EA8-8016-D6B508944717}"/>
                </a:ext>
              </a:extLst>
            </p:cNvPr>
            <p:cNvSpPr>
              <a:spLocks noChangeArrowheads="1"/>
            </p:cNvSpPr>
            <p:nvPr/>
          </p:nvSpPr>
          <p:spPr bwMode="auto">
            <a:xfrm>
              <a:off x="2539" y="3674"/>
              <a:ext cx="26" cy="99"/>
            </a:xfrm>
            <a:custGeom>
              <a:avLst/>
              <a:gdLst>
                <a:gd name="T0" fmla="*/ 26 w 26"/>
                <a:gd name="T1" fmla="*/ 87 h 99"/>
                <a:gd name="T2" fmla="*/ 26 w 26"/>
                <a:gd name="T3" fmla="*/ 87 h 99"/>
                <a:gd name="T4" fmla="*/ 16 w 26"/>
                <a:gd name="T5" fmla="*/ 76 h 99"/>
                <a:gd name="T6" fmla="*/ 12 w 26"/>
                <a:gd name="T7" fmla="*/ 52 h 99"/>
                <a:gd name="T8" fmla="*/ 16 w 26"/>
                <a:gd name="T9" fmla="*/ 25 h 99"/>
                <a:gd name="T10" fmla="*/ 23 w 26"/>
                <a:gd name="T11" fmla="*/ 7 h 99"/>
                <a:gd name="T12" fmla="*/ 14 w 26"/>
                <a:gd name="T13" fmla="*/ 0 h 99"/>
                <a:gd name="T14" fmla="*/ 4 w 26"/>
                <a:gd name="T15" fmla="*/ 23 h 99"/>
                <a:gd name="T16" fmla="*/ 0 w 26"/>
                <a:gd name="T17" fmla="*/ 52 h 99"/>
                <a:gd name="T18" fmla="*/ 4 w 26"/>
                <a:gd name="T19" fmla="*/ 81 h 99"/>
                <a:gd name="T20" fmla="*/ 23 w 26"/>
                <a:gd name="T21" fmla="*/ 99 h 99"/>
                <a:gd name="T22" fmla="*/ 26 w 26"/>
                <a:gd name="T23" fmla="*/ 8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99">
                  <a:moveTo>
                    <a:pt x="26" y="87"/>
                  </a:moveTo>
                  <a:lnTo>
                    <a:pt x="26" y="87"/>
                  </a:lnTo>
                  <a:lnTo>
                    <a:pt x="16" y="76"/>
                  </a:lnTo>
                  <a:lnTo>
                    <a:pt x="12" y="52"/>
                  </a:lnTo>
                  <a:lnTo>
                    <a:pt x="16" y="25"/>
                  </a:lnTo>
                  <a:lnTo>
                    <a:pt x="23" y="7"/>
                  </a:lnTo>
                  <a:lnTo>
                    <a:pt x="14" y="0"/>
                  </a:lnTo>
                  <a:lnTo>
                    <a:pt x="4" y="23"/>
                  </a:lnTo>
                  <a:lnTo>
                    <a:pt x="0" y="52"/>
                  </a:lnTo>
                  <a:lnTo>
                    <a:pt x="4" y="81"/>
                  </a:lnTo>
                  <a:lnTo>
                    <a:pt x="23" y="99"/>
                  </a:lnTo>
                  <a:lnTo>
                    <a:pt x="26"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0" name="Freeform 367">
              <a:extLst>
                <a:ext uri="{FF2B5EF4-FFF2-40B4-BE49-F238E27FC236}">
                  <a16:creationId xmlns:a16="http://schemas.microsoft.com/office/drawing/2014/main" id="{3B30B51E-1A20-44DA-9420-435DDFACC9D7}"/>
                </a:ext>
              </a:extLst>
            </p:cNvPr>
            <p:cNvSpPr>
              <a:spLocks noChangeArrowheads="1"/>
            </p:cNvSpPr>
            <p:nvPr/>
          </p:nvSpPr>
          <p:spPr bwMode="auto">
            <a:xfrm>
              <a:off x="2562" y="3761"/>
              <a:ext cx="73" cy="17"/>
            </a:xfrm>
            <a:custGeom>
              <a:avLst/>
              <a:gdLst>
                <a:gd name="T0" fmla="*/ 73 w 73"/>
                <a:gd name="T1" fmla="*/ 7 h 17"/>
                <a:gd name="T2" fmla="*/ 73 w 73"/>
                <a:gd name="T3" fmla="*/ 7 h 17"/>
                <a:gd name="T4" fmla="*/ 66 w 73"/>
                <a:gd name="T5" fmla="*/ 4 h 17"/>
                <a:gd name="T6" fmla="*/ 58 w 73"/>
                <a:gd name="T7" fmla="*/ 3 h 17"/>
                <a:gd name="T8" fmla="*/ 49 w 73"/>
                <a:gd name="T9" fmla="*/ 3 h 17"/>
                <a:gd name="T10" fmla="*/ 41 w 73"/>
                <a:gd name="T11" fmla="*/ 3 h 17"/>
                <a:gd name="T12" fmla="*/ 31 w 73"/>
                <a:gd name="T13" fmla="*/ 3 h 17"/>
                <a:gd name="T14" fmla="*/ 21 w 73"/>
                <a:gd name="T15" fmla="*/ 3 h 17"/>
                <a:gd name="T16" fmla="*/ 11 w 73"/>
                <a:gd name="T17" fmla="*/ 1 h 17"/>
                <a:gd name="T18" fmla="*/ 3 w 73"/>
                <a:gd name="T19" fmla="*/ 0 h 17"/>
                <a:gd name="T20" fmla="*/ 0 w 73"/>
                <a:gd name="T21" fmla="*/ 12 h 17"/>
                <a:gd name="T22" fmla="*/ 11 w 73"/>
                <a:gd name="T23" fmla="*/ 14 h 17"/>
                <a:gd name="T24" fmla="*/ 21 w 73"/>
                <a:gd name="T25" fmla="*/ 15 h 17"/>
                <a:gd name="T26" fmla="*/ 31 w 73"/>
                <a:gd name="T27" fmla="*/ 15 h 17"/>
                <a:gd name="T28" fmla="*/ 41 w 73"/>
                <a:gd name="T29" fmla="*/ 15 h 17"/>
                <a:gd name="T30" fmla="*/ 49 w 73"/>
                <a:gd name="T31" fmla="*/ 15 h 17"/>
                <a:gd name="T32" fmla="*/ 58 w 73"/>
                <a:gd name="T33" fmla="*/ 15 h 17"/>
                <a:gd name="T34" fmla="*/ 64 w 73"/>
                <a:gd name="T35" fmla="*/ 16 h 17"/>
                <a:gd name="T36" fmla="*/ 69 w 73"/>
                <a:gd name="T37" fmla="*/ 17 h 17"/>
                <a:gd name="T38" fmla="*/ 73 w 73"/>
                <a:gd name="T3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17">
                  <a:moveTo>
                    <a:pt x="73" y="7"/>
                  </a:moveTo>
                  <a:lnTo>
                    <a:pt x="73" y="7"/>
                  </a:lnTo>
                  <a:lnTo>
                    <a:pt x="66" y="4"/>
                  </a:lnTo>
                  <a:lnTo>
                    <a:pt x="58" y="3"/>
                  </a:lnTo>
                  <a:lnTo>
                    <a:pt x="49" y="3"/>
                  </a:lnTo>
                  <a:lnTo>
                    <a:pt x="41" y="3"/>
                  </a:lnTo>
                  <a:lnTo>
                    <a:pt x="31" y="3"/>
                  </a:lnTo>
                  <a:lnTo>
                    <a:pt x="21" y="3"/>
                  </a:lnTo>
                  <a:lnTo>
                    <a:pt x="11" y="1"/>
                  </a:lnTo>
                  <a:lnTo>
                    <a:pt x="3" y="0"/>
                  </a:lnTo>
                  <a:lnTo>
                    <a:pt x="0" y="12"/>
                  </a:lnTo>
                  <a:lnTo>
                    <a:pt x="11" y="14"/>
                  </a:lnTo>
                  <a:lnTo>
                    <a:pt x="21" y="15"/>
                  </a:lnTo>
                  <a:lnTo>
                    <a:pt x="31" y="15"/>
                  </a:lnTo>
                  <a:lnTo>
                    <a:pt x="41" y="15"/>
                  </a:lnTo>
                  <a:lnTo>
                    <a:pt x="49" y="15"/>
                  </a:lnTo>
                  <a:lnTo>
                    <a:pt x="58" y="15"/>
                  </a:lnTo>
                  <a:lnTo>
                    <a:pt x="64" y="16"/>
                  </a:lnTo>
                  <a:lnTo>
                    <a:pt x="69" y="17"/>
                  </a:lnTo>
                  <a:lnTo>
                    <a:pt x="7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1" name="Freeform 368">
              <a:extLst>
                <a:ext uri="{FF2B5EF4-FFF2-40B4-BE49-F238E27FC236}">
                  <a16:creationId xmlns:a16="http://schemas.microsoft.com/office/drawing/2014/main" id="{C0C1F3F7-D17B-441C-9A21-272B670B2592}"/>
                </a:ext>
              </a:extLst>
            </p:cNvPr>
            <p:cNvSpPr>
              <a:spLocks noChangeArrowheads="1"/>
            </p:cNvSpPr>
            <p:nvPr/>
          </p:nvSpPr>
          <p:spPr bwMode="auto">
            <a:xfrm>
              <a:off x="2631" y="3768"/>
              <a:ext cx="42" cy="42"/>
            </a:xfrm>
            <a:custGeom>
              <a:avLst/>
              <a:gdLst>
                <a:gd name="T0" fmla="*/ 42 w 42"/>
                <a:gd name="T1" fmla="*/ 34 h 42"/>
                <a:gd name="T2" fmla="*/ 34 w 42"/>
                <a:gd name="T3" fmla="*/ 25 h 42"/>
                <a:gd name="T4" fmla="*/ 25 w 42"/>
                <a:gd name="T5" fmla="*/ 16 h 42"/>
                <a:gd name="T6" fmla="*/ 15 w 42"/>
                <a:gd name="T7" fmla="*/ 7 h 42"/>
                <a:gd name="T8" fmla="*/ 4 w 42"/>
                <a:gd name="T9" fmla="*/ 0 h 42"/>
                <a:gd name="T10" fmla="*/ 0 w 42"/>
                <a:gd name="T11" fmla="*/ 10 h 42"/>
                <a:gd name="T12" fmla="*/ 8 w 42"/>
                <a:gd name="T13" fmla="*/ 16 h 42"/>
                <a:gd name="T14" fmla="*/ 18 w 42"/>
                <a:gd name="T15" fmla="*/ 24 h 42"/>
                <a:gd name="T16" fmla="*/ 24 w 42"/>
                <a:gd name="T17" fmla="*/ 32 h 42"/>
                <a:gd name="T18" fmla="*/ 32 w 42"/>
                <a:gd name="T19" fmla="*/ 42 h 42"/>
                <a:gd name="T20" fmla="*/ 42 w 42"/>
                <a:gd name="T2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42" y="34"/>
                  </a:moveTo>
                  <a:lnTo>
                    <a:pt x="34" y="25"/>
                  </a:lnTo>
                  <a:lnTo>
                    <a:pt x="25" y="16"/>
                  </a:lnTo>
                  <a:lnTo>
                    <a:pt x="15" y="7"/>
                  </a:lnTo>
                  <a:lnTo>
                    <a:pt x="4" y="0"/>
                  </a:lnTo>
                  <a:lnTo>
                    <a:pt x="0" y="10"/>
                  </a:lnTo>
                  <a:lnTo>
                    <a:pt x="8" y="16"/>
                  </a:lnTo>
                  <a:lnTo>
                    <a:pt x="18" y="24"/>
                  </a:lnTo>
                  <a:lnTo>
                    <a:pt x="24" y="32"/>
                  </a:lnTo>
                  <a:lnTo>
                    <a:pt x="32" y="42"/>
                  </a:lnTo>
                  <a:lnTo>
                    <a:pt x="42"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2" name="Freeform 369">
              <a:extLst>
                <a:ext uri="{FF2B5EF4-FFF2-40B4-BE49-F238E27FC236}">
                  <a16:creationId xmlns:a16="http://schemas.microsoft.com/office/drawing/2014/main" id="{BB89486C-ECCF-4456-8491-B1394260174A}"/>
                </a:ext>
              </a:extLst>
            </p:cNvPr>
            <p:cNvSpPr>
              <a:spLocks noChangeArrowheads="1"/>
            </p:cNvSpPr>
            <p:nvPr/>
          </p:nvSpPr>
          <p:spPr bwMode="auto">
            <a:xfrm>
              <a:off x="2663" y="3802"/>
              <a:ext cx="11" cy="10"/>
            </a:xfrm>
            <a:custGeom>
              <a:avLst/>
              <a:gdLst>
                <a:gd name="T0" fmla="*/ 0 w 11"/>
                <a:gd name="T1" fmla="*/ 8 h 10"/>
                <a:gd name="T2" fmla="*/ 5 w 11"/>
                <a:gd name="T3" fmla="*/ 10 h 10"/>
                <a:gd name="T4" fmla="*/ 9 w 11"/>
                <a:gd name="T5" fmla="*/ 9 h 10"/>
                <a:gd name="T6" fmla="*/ 11 w 11"/>
                <a:gd name="T7" fmla="*/ 5 h 10"/>
                <a:gd name="T8" fmla="*/ 10 w 11"/>
                <a:gd name="T9" fmla="*/ 0 h 10"/>
                <a:gd name="T10" fmla="*/ 0 w 11"/>
                <a:gd name="T11" fmla="*/ 8 h 10"/>
              </a:gdLst>
              <a:ahLst/>
              <a:cxnLst>
                <a:cxn ang="0">
                  <a:pos x="T0" y="T1"/>
                </a:cxn>
                <a:cxn ang="0">
                  <a:pos x="T2" y="T3"/>
                </a:cxn>
                <a:cxn ang="0">
                  <a:pos x="T4" y="T5"/>
                </a:cxn>
                <a:cxn ang="0">
                  <a:pos x="T6" y="T7"/>
                </a:cxn>
                <a:cxn ang="0">
                  <a:pos x="T8" y="T9"/>
                </a:cxn>
                <a:cxn ang="0">
                  <a:pos x="T10" y="T11"/>
                </a:cxn>
              </a:cxnLst>
              <a:rect l="0" t="0" r="r" b="b"/>
              <a:pathLst>
                <a:path w="11" h="10">
                  <a:moveTo>
                    <a:pt x="0" y="8"/>
                  </a:moveTo>
                  <a:lnTo>
                    <a:pt x="5" y="10"/>
                  </a:lnTo>
                  <a:lnTo>
                    <a:pt x="9" y="9"/>
                  </a:lnTo>
                  <a:lnTo>
                    <a:pt x="11" y="5"/>
                  </a:lnTo>
                  <a:lnTo>
                    <a:pt x="10"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3" name="Freeform 370">
              <a:extLst>
                <a:ext uri="{FF2B5EF4-FFF2-40B4-BE49-F238E27FC236}">
                  <a16:creationId xmlns:a16="http://schemas.microsoft.com/office/drawing/2014/main" id="{6C6E33DB-D658-48F9-A40C-3DC5786738C2}"/>
                </a:ext>
              </a:extLst>
            </p:cNvPr>
            <p:cNvSpPr>
              <a:spLocks noChangeArrowheads="1"/>
            </p:cNvSpPr>
            <p:nvPr/>
          </p:nvSpPr>
          <p:spPr bwMode="auto">
            <a:xfrm>
              <a:off x="2668" y="3849"/>
              <a:ext cx="11" cy="9"/>
            </a:xfrm>
            <a:custGeom>
              <a:avLst/>
              <a:gdLst>
                <a:gd name="T0" fmla="*/ 2 w 11"/>
                <a:gd name="T1" fmla="*/ 0 h 9"/>
                <a:gd name="T2" fmla="*/ 0 w 11"/>
                <a:gd name="T3" fmla="*/ 5 h 9"/>
                <a:gd name="T4" fmla="*/ 3 w 11"/>
                <a:gd name="T5" fmla="*/ 8 h 9"/>
                <a:gd name="T6" fmla="*/ 8 w 11"/>
                <a:gd name="T7" fmla="*/ 9 h 9"/>
                <a:gd name="T8" fmla="*/ 11 w 11"/>
                <a:gd name="T9" fmla="*/ 7 h 9"/>
                <a:gd name="T10" fmla="*/ 2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2" y="0"/>
                  </a:moveTo>
                  <a:lnTo>
                    <a:pt x="0" y="5"/>
                  </a:lnTo>
                  <a:lnTo>
                    <a:pt x="3" y="8"/>
                  </a:lnTo>
                  <a:lnTo>
                    <a:pt x="8" y="9"/>
                  </a:lnTo>
                  <a:lnTo>
                    <a:pt x="11" y="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4" name="Freeform 371">
              <a:extLst>
                <a:ext uri="{FF2B5EF4-FFF2-40B4-BE49-F238E27FC236}">
                  <a16:creationId xmlns:a16="http://schemas.microsoft.com/office/drawing/2014/main" id="{6A12BB77-6F19-4C61-93E9-C39E667B38DE}"/>
                </a:ext>
              </a:extLst>
            </p:cNvPr>
            <p:cNvSpPr>
              <a:spLocks noChangeArrowheads="1"/>
            </p:cNvSpPr>
            <p:nvPr/>
          </p:nvSpPr>
          <p:spPr bwMode="auto">
            <a:xfrm>
              <a:off x="2670" y="3796"/>
              <a:ext cx="51" cy="60"/>
            </a:xfrm>
            <a:custGeom>
              <a:avLst/>
              <a:gdLst>
                <a:gd name="T0" fmla="*/ 46 w 51"/>
                <a:gd name="T1" fmla="*/ 4 h 60"/>
                <a:gd name="T2" fmla="*/ 41 w 51"/>
                <a:gd name="T3" fmla="*/ 0 h 60"/>
                <a:gd name="T4" fmla="*/ 0 w 51"/>
                <a:gd name="T5" fmla="*/ 53 h 60"/>
                <a:gd name="T6" fmla="*/ 9 w 51"/>
                <a:gd name="T7" fmla="*/ 60 h 60"/>
                <a:gd name="T8" fmla="*/ 51 w 51"/>
                <a:gd name="T9" fmla="*/ 8 h 60"/>
                <a:gd name="T10" fmla="*/ 46 w 51"/>
                <a:gd name="T11" fmla="*/ 4 h 60"/>
              </a:gdLst>
              <a:ahLst/>
              <a:cxnLst>
                <a:cxn ang="0">
                  <a:pos x="T0" y="T1"/>
                </a:cxn>
                <a:cxn ang="0">
                  <a:pos x="T2" y="T3"/>
                </a:cxn>
                <a:cxn ang="0">
                  <a:pos x="T4" y="T5"/>
                </a:cxn>
                <a:cxn ang="0">
                  <a:pos x="T6" y="T7"/>
                </a:cxn>
                <a:cxn ang="0">
                  <a:pos x="T8" y="T9"/>
                </a:cxn>
                <a:cxn ang="0">
                  <a:pos x="T10" y="T11"/>
                </a:cxn>
              </a:cxnLst>
              <a:rect l="0" t="0" r="r" b="b"/>
              <a:pathLst>
                <a:path w="51" h="60">
                  <a:moveTo>
                    <a:pt x="46" y="4"/>
                  </a:moveTo>
                  <a:lnTo>
                    <a:pt x="41" y="0"/>
                  </a:lnTo>
                  <a:lnTo>
                    <a:pt x="0" y="53"/>
                  </a:lnTo>
                  <a:lnTo>
                    <a:pt x="9" y="60"/>
                  </a:lnTo>
                  <a:lnTo>
                    <a:pt x="51" y="8"/>
                  </a:lnTo>
                  <a:lnTo>
                    <a:pt x="4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5" name="Freeform 372">
              <a:extLst>
                <a:ext uri="{FF2B5EF4-FFF2-40B4-BE49-F238E27FC236}">
                  <a16:creationId xmlns:a16="http://schemas.microsoft.com/office/drawing/2014/main" id="{C092AD11-3690-4B76-91C2-1C26942CC224}"/>
                </a:ext>
              </a:extLst>
            </p:cNvPr>
            <p:cNvSpPr>
              <a:spLocks noChangeArrowheads="1"/>
            </p:cNvSpPr>
            <p:nvPr/>
          </p:nvSpPr>
          <p:spPr bwMode="auto">
            <a:xfrm>
              <a:off x="2711" y="3794"/>
              <a:ext cx="11" cy="10"/>
            </a:xfrm>
            <a:custGeom>
              <a:avLst/>
              <a:gdLst>
                <a:gd name="T0" fmla="*/ 10 w 11"/>
                <a:gd name="T1" fmla="*/ 10 h 10"/>
                <a:gd name="T2" fmla="*/ 11 w 11"/>
                <a:gd name="T3" fmla="*/ 5 h 10"/>
                <a:gd name="T4" fmla="*/ 8 w 11"/>
                <a:gd name="T5" fmla="*/ 1 h 10"/>
                <a:gd name="T6" fmla="*/ 5 w 11"/>
                <a:gd name="T7" fmla="*/ 0 h 10"/>
                <a:gd name="T8" fmla="*/ 0 w 11"/>
                <a:gd name="T9" fmla="*/ 2 h 10"/>
                <a:gd name="T10" fmla="*/ 10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10" y="10"/>
                  </a:moveTo>
                  <a:lnTo>
                    <a:pt x="11" y="5"/>
                  </a:lnTo>
                  <a:lnTo>
                    <a:pt x="8" y="1"/>
                  </a:lnTo>
                  <a:lnTo>
                    <a:pt x="5" y="0"/>
                  </a:lnTo>
                  <a:lnTo>
                    <a:pt x="0" y="2"/>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6" name="Freeform 373">
              <a:extLst>
                <a:ext uri="{FF2B5EF4-FFF2-40B4-BE49-F238E27FC236}">
                  <a16:creationId xmlns:a16="http://schemas.microsoft.com/office/drawing/2014/main" id="{8F621BAE-DE43-48AF-A12F-32FD1891BD3F}"/>
                </a:ext>
              </a:extLst>
            </p:cNvPr>
            <p:cNvSpPr>
              <a:spLocks noChangeArrowheads="1"/>
            </p:cNvSpPr>
            <p:nvPr/>
          </p:nvSpPr>
          <p:spPr bwMode="auto">
            <a:xfrm>
              <a:off x="2666" y="3837"/>
              <a:ext cx="11" cy="9"/>
            </a:xfrm>
            <a:custGeom>
              <a:avLst/>
              <a:gdLst>
                <a:gd name="T0" fmla="*/ 1 w 11"/>
                <a:gd name="T1" fmla="*/ 0 h 9"/>
                <a:gd name="T2" fmla="*/ 0 w 11"/>
                <a:gd name="T3" fmla="*/ 4 h 9"/>
                <a:gd name="T4" fmla="*/ 2 w 11"/>
                <a:gd name="T5" fmla="*/ 8 h 9"/>
                <a:gd name="T6" fmla="*/ 7 w 11"/>
                <a:gd name="T7" fmla="*/ 9 h 9"/>
                <a:gd name="T8" fmla="*/ 11 w 11"/>
                <a:gd name="T9" fmla="*/ 7 h 9"/>
                <a:gd name="T10" fmla="*/ 1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1" y="0"/>
                  </a:moveTo>
                  <a:lnTo>
                    <a:pt x="0" y="4"/>
                  </a:lnTo>
                  <a:lnTo>
                    <a:pt x="2" y="8"/>
                  </a:lnTo>
                  <a:lnTo>
                    <a:pt x="7" y="9"/>
                  </a:lnTo>
                  <a:lnTo>
                    <a:pt x="11" y="7"/>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7" name="Freeform 374">
              <a:extLst>
                <a:ext uri="{FF2B5EF4-FFF2-40B4-BE49-F238E27FC236}">
                  <a16:creationId xmlns:a16="http://schemas.microsoft.com/office/drawing/2014/main" id="{8465EED6-119B-46A8-BE98-512BB08364F5}"/>
                </a:ext>
              </a:extLst>
            </p:cNvPr>
            <p:cNvSpPr>
              <a:spLocks noChangeArrowheads="1"/>
            </p:cNvSpPr>
            <p:nvPr/>
          </p:nvSpPr>
          <p:spPr bwMode="auto">
            <a:xfrm>
              <a:off x="2667" y="3793"/>
              <a:ext cx="41" cy="51"/>
            </a:xfrm>
            <a:custGeom>
              <a:avLst/>
              <a:gdLst>
                <a:gd name="T0" fmla="*/ 37 w 41"/>
                <a:gd name="T1" fmla="*/ 3 h 51"/>
                <a:gd name="T2" fmla="*/ 32 w 41"/>
                <a:gd name="T3" fmla="*/ 0 h 51"/>
                <a:gd name="T4" fmla="*/ 0 w 41"/>
                <a:gd name="T5" fmla="*/ 44 h 51"/>
                <a:gd name="T6" fmla="*/ 10 w 41"/>
                <a:gd name="T7" fmla="*/ 51 h 51"/>
                <a:gd name="T8" fmla="*/ 41 w 41"/>
                <a:gd name="T9" fmla="*/ 7 h 51"/>
                <a:gd name="T10" fmla="*/ 37 w 41"/>
                <a:gd name="T11" fmla="*/ 3 h 51"/>
              </a:gdLst>
              <a:ahLst/>
              <a:cxnLst>
                <a:cxn ang="0">
                  <a:pos x="T0" y="T1"/>
                </a:cxn>
                <a:cxn ang="0">
                  <a:pos x="T2" y="T3"/>
                </a:cxn>
                <a:cxn ang="0">
                  <a:pos x="T4" y="T5"/>
                </a:cxn>
                <a:cxn ang="0">
                  <a:pos x="T6" y="T7"/>
                </a:cxn>
                <a:cxn ang="0">
                  <a:pos x="T8" y="T9"/>
                </a:cxn>
                <a:cxn ang="0">
                  <a:pos x="T10" y="T11"/>
                </a:cxn>
              </a:cxnLst>
              <a:rect l="0" t="0" r="r" b="b"/>
              <a:pathLst>
                <a:path w="41" h="51">
                  <a:moveTo>
                    <a:pt x="37" y="3"/>
                  </a:moveTo>
                  <a:lnTo>
                    <a:pt x="32" y="0"/>
                  </a:lnTo>
                  <a:lnTo>
                    <a:pt x="0" y="44"/>
                  </a:lnTo>
                  <a:lnTo>
                    <a:pt x="10" y="51"/>
                  </a:lnTo>
                  <a:lnTo>
                    <a:pt x="41" y="7"/>
                  </a:lnTo>
                  <a:lnTo>
                    <a:pt x="3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8" name="Freeform 375">
              <a:extLst>
                <a:ext uri="{FF2B5EF4-FFF2-40B4-BE49-F238E27FC236}">
                  <a16:creationId xmlns:a16="http://schemas.microsoft.com/office/drawing/2014/main" id="{14572DAD-A231-4A82-9210-0E22AC8754A0}"/>
                </a:ext>
              </a:extLst>
            </p:cNvPr>
            <p:cNvSpPr>
              <a:spLocks noChangeArrowheads="1"/>
            </p:cNvSpPr>
            <p:nvPr/>
          </p:nvSpPr>
          <p:spPr bwMode="auto">
            <a:xfrm>
              <a:off x="2699" y="3790"/>
              <a:ext cx="11" cy="10"/>
            </a:xfrm>
            <a:custGeom>
              <a:avLst/>
              <a:gdLst>
                <a:gd name="T0" fmla="*/ 9 w 11"/>
                <a:gd name="T1" fmla="*/ 10 h 10"/>
                <a:gd name="T2" fmla="*/ 11 w 11"/>
                <a:gd name="T3" fmla="*/ 5 h 10"/>
                <a:gd name="T4" fmla="*/ 8 w 11"/>
                <a:gd name="T5" fmla="*/ 2 h 10"/>
                <a:gd name="T6" fmla="*/ 5 w 11"/>
                <a:gd name="T7" fmla="*/ 0 h 10"/>
                <a:gd name="T8" fmla="*/ 0 w 11"/>
                <a:gd name="T9" fmla="*/ 3 h 10"/>
                <a:gd name="T10" fmla="*/ 9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9" y="10"/>
                  </a:moveTo>
                  <a:lnTo>
                    <a:pt x="11" y="5"/>
                  </a:lnTo>
                  <a:lnTo>
                    <a:pt x="8" y="2"/>
                  </a:lnTo>
                  <a:lnTo>
                    <a:pt x="5" y="0"/>
                  </a:lnTo>
                  <a:lnTo>
                    <a:pt x="0" y="3"/>
                  </a:lnTo>
                  <a:lnTo>
                    <a:pt x="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59" name="Freeform 376">
              <a:extLst>
                <a:ext uri="{FF2B5EF4-FFF2-40B4-BE49-F238E27FC236}">
                  <a16:creationId xmlns:a16="http://schemas.microsoft.com/office/drawing/2014/main" id="{C349DBD7-16C3-4D56-85B1-E8E3178C9D7C}"/>
                </a:ext>
              </a:extLst>
            </p:cNvPr>
            <p:cNvSpPr>
              <a:spLocks noChangeArrowheads="1"/>
            </p:cNvSpPr>
            <p:nvPr/>
          </p:nvSpPr>
          <p:spPr bwMode="auto">
            <a:xfrm>
              <a:off x="2662" y="3826"/>
              <a:ext cx="11" cy="9"/>
            </a:xfrm>
            <a:custGeom>
              <a:avLst/>
              <a:gdLst>
                <a:gd name="T0" fmla="*/ 1 w 11"/>
                <a:gd name="T1" fmla="*/ 0 h 9"/>
                <a:gd name="T2" fmla="*/ 0 w 11"/>
                <a:gd name="T3" fmla="*/ 4 h 9"/>
                <a:gd name="T4" fmla="*/ 3 w 11"/>
                <a:gd name="T5" fmla="*/ 8 h 9"/>
                <a:gd name="T6" fmla="*/ 8 w 11"/>
                <a:gd name="T7" fmla="*/ 9 h 9"/>
                <a:gd name="T8" fmla="*/ 11 w 11"/>
                <a:gd name="T9" fmla="*/ 7 h 9"/>
                <a:gd name="T10" fmla="*/ 1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1" y="0"/>
                  </a:moveTo>
                  <a:lnTo>
                    <a:pt x="0" y="4"/>
                  </a:lnTo>
                  <a:lnTo>
                    <a:pt x="3" y="8"/>
                  </a:lnTo>
                  <a:lnTo>
                    <a:pt x="8" y="9"/>
                  </a:lnTo>
                  <a:lnTo>
                    <a:pt x="11" y="7"/>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0" name="Freeform 377">
              <a:extLst>
                <a:ext uri="{FF2B5EF4-FFF2-40B4-BE49-F238E27FC236}">
                  <a16:creationId xmlns:a16="http://schemas.microsoft.com/office/drawing/2014/main" id="{ADEBA870-F2D7-4B59-9E8B-29D311D1BBAD}"/>
                </a:ext>
              </a:extLst>
            </p:cNvPr>
            <p:cNvSpPr>
              <a:spLocks noChangeArrowheads="1"/>
            </p:cNvSpPr>
            <p:nvPr/>
          </p:nvSpPr>
          <p:spPr bwMode="auto">
            <a:xfrm>
              <a:off x="2663" y="3790"/>
              <a:ext cx="33" cy="43"/>
            </a:xfrm>
            <a:custGeom>
              <a:avLst/>
              <a:gdLst>
                <a:gd name="T0" fmla="*/ 28 w 33"/>
                <a:gd name="T1" fmla="*/ 4 h 43"/>
                <a:gd name="T2" fmla="*/ 24 w 33"/>
                <a:gd name="T3" fmla="*/ 0 h 43"/>
                <a:gd name="T4" fmla="*/ 0 w 33"/>
                <a:gd name="T5" fmla="*/ 36 h 43"/>
                <a:gd name="T6" fmla="*/ 10 w 33"/>
                <a:gd name="T7" fmla="*/ 43 h 43"/>
                <a:gd name="T8" fmla="*/ 33 w 33"/>
                <a:gd name="T9" fmla="*/ 8 h 43"/>
                <a:gd name="T10" fmla="*/ 28 w 33"/>
                <a:gd name="T11" fmla="*/ 4 h 43"/>
              </a:gdLst>
              <a:ahLst/>
              <a:cxnLst>
                <a:cxn ang="0">
                  <a:pos x="T0" y="T1"/>
                </a:cxn>
                <a:cxn ang="0">
                  <a:pos x="T2" y="T3"/>
                </a:cxn>
                <a:cxn ang="0">
                  <a:pos x="T4" y="T5"/>
                </a:cxn>
                <a:cxn ang="0">
                  <a:pos x="T6" y="T7"/>
                </a:cxn>
                <a:cxn ang="0">
                  <a:pos x="T8" y="T9"/>
                </a:cxn>
                <a:cxn ang="0">
                  <a:pos x="T10" y="T11"/>
                </a:cxn>
              </a:cxnLst>
              <a:rect l="0" t="0" r="r" b="b"/>
              <a:pathLst>
                <a:path w="33" h="43">
                  <a:moveTo>
                    <a:pt x="28" y="4"/>
                  </a:moveTo>
                  <a:lnTo>
                    <a:pt x="24" y="0"/>
                  </a:lnTo>
                  <a:lnTo>
                    <a:pt x="0" y="36"/>
                  </a:lnTo>
                  <a:lnTo>
                    <a:pt x="10" y="43"/>
                  </a:lnTo>
                  <a:lnTo>
                    <a:pt x="33" y="8"/>
                  </a:lnTo>
                  <a:lnTo>
                    <a:pt x="2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1" name="Freeform 378">
              <a:extLst>
                <a:ext uri="{FF2B5EF4-FFF2-40B4-BE49-F238E27FC236}">
                  <a16:creationId xmlns:a16="http://schemas.microsoft.com/office/drawing/2014/main" id="{4F490019-8D8F-49F8-81B0-4E9958B089F0}"/>
                </a:ext>
              </a:extLst>
            </p:cNvPr>
            <p:cNvSpPr>
              <a:spLocks noChangeArrowheads="1"/>
            </p:cNvSpPr>
            <p:nvPr/>
          </p:nvSpPr>
          <p:spPr bwMode="auto">
            <a:xfrm>
              <a:off x="2687" y="3788"/>
              <a:ext cx="11" cy="10"/>
            </a:xfrm>
            <a:custGeom>
              <a:avLst/>
              <a:gdLst>
                <a:gd name="T0" fmla="*/ 9 w 11"/>
                <a:gd name="T1" fmla="*/ 10 h 10"/>
                <a:gd name="T2" fmla="*/ 11 w 11"/>
                <a:gd name="T3" fmla="*/ 5 h 10"/>
                <a:gd name="T4" fmla="*/ 8 w 11"/>
                <a:gd name="T5" fmla="*/ 1 h 10"/>
                <a:gd name="T6" fmla="*/ 4 w 11"/>
                <a:gd name="T7" fmla="*/ 0 h 10"/>
                <a:gd name="T8" fmla="*/ 0 w 11"/>
                <a:gd name="T9" fmla="*/ 2 h 10"/>
                <a:gd name="T10" fmla="*/ 9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9" y="10"/>
                  </a:moveTo>
                  <a:lnTo>
                    <a:pt x="11" y="5"/>
                  </a:lnTo>
                  <a:lnTo>
                    <a:pt x="8" y="1"/>
                  </a:lnTo>
                  <a:lnTo>
                    <a:pt x="4" y="0"/>
                  </a:lnTo>
                  <a:lnTo>
                    <a:pt x="0" y="2"/>
                  </a:lnTo>
                  <a:lnTo>
                    <a:pt x="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2" name="Freeform 379">
              <a:extLst>
                <a:ext uri="{FF2B5EF4-FFF2-40B4-BE49-F238E27FC236}">
                  <a16:creationId xmlns:a16="http://schemas.microsoft.com/office/drawing/2014/main" id="{E96D6F1A-663E-447C-8DDE-F66172CC328B}"/>
                </a:ext>
              </a:extLst>
            </p:cNvPr>
            <p:cNvSpPr>
              <a:spLocks noChangeArrowheads="1"/>
            </p:cNvSpPr>
            <p:nvPr/>
          </p:nvSpPr>
          <p:spPr bwMode="auto">
            <a:xfrm>
              <a:off x="2657" y="3818"/>
              <a:ext cx="10" cy="8"/>
            </a:xfrm>
            <a:custGeom>
              <a:avLst/>
              <a:gdLst>
                <a:gd name="T0" fmla="*/ 0 w 10"/>
                <a:gd name="T1" fmla="*/ 0 h 8"/>
                <a:gd name="T2" fmla="*/ 0 w 10"/>
                <a:gd name="T3" fmla="*/ 4 h 8"/>
                <a:gd name="T4" fmla="*/ 4 w 10"/>
                <a:gd name="T5" fmla="*/ 8 h 8"/>
                <a:gd name="T6" fmla="*/ 8 w 10"/>
                <a:gd name="T7" fmla="*/ 8 h 8"/>
                <a:gd name="T8" fmla="*/ 10 w 10"/>
                <a:gd name="T9" fmla="*/ 5 h 8"/>
                <a:gd name="T10" fmla="*/ 0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0" y="0"/>
                  </a:moveTo>
                  <a:lnTo>
                    <a:pt x="0" y="4"/>
                  </a:lnTo>
                  <a:lnTo>
                    <a:pt x="4" y="8"/>
                  </a:lnTo>
                  <a:lnTo>
                    <a:pt x="8" y="8"/>
                  </a:lnTo>
                  <a:lnTo>
                    <a:pt x="1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3" name="Freeform 380">
              <a:extLst>
                <a:ext uri="{FF2B5EF4-FFF2-40B4-BE49-F238E27FC236}">
                  <a16:creationId xmlns:a16="http://schemas.microsoft.com/office/drawing/2014/main" id="{72475393-6B3D-48BD-AD53-55C335EBD57B}"/>
                </a:ext>
              </a:extLst>
            </p:cNvPr>
            <p:cNvSpPr>
              <a:spLocks noChangeArrowheads="1"/>
            </p:cNvSpPr>
            <p:nvPr/>
          </p:nvSpPr>
          <p:spPr bwMode="auto">
            <a:xfrm>
              <a:off x="2657" y="3789"/>
              <a:ext cx="28" cy="34"/>
            </a:xfrm>
            <a:custGeom>
              <a:avLst/>
              <a:gdLst>
                <a:gd name="T0" fmla="*/ 23 w 28"/>
                <a:gd name="T1" fmla="*/ 3 h 34"/>
                <a:gd name="T2" fmla="*/ 19 w 28"/>
                <a:gd name="T3" fmla="*/ 0 h 34"/>
                <a:gd name="T4" fmla="*/ 0 w 28"/>
                <a:gd name="T5" fmla="*/ 29 h 34"/>
                <a:gd name="T6" fmla="*/ 10 w 28"/>
                <a:gd name="T7" fmla="*/ 34 h 34"/>
                <a:gd name="T8" fmla="*/ 28 w 28"/>
                <a:gd name="T9" fmla="*/ 5 h 34"/>
                <a:gd name="T10" fmla="*/ 23 w 28"/>
                <a:gd name="T11" fmla="*/ 3 h 34"/>
              </a:gdLst>
              <a:ahLst/>
              <a:cxnLst>
                <a:cxn ang="0">
                  <a:pos x="T0" y="T1"/>
                </a:cxn>
                <a:cxn ang="0">
                  <a:pos x="T2" y="T3"/>
                </a:cxn>
                <a:cxn ang="0">
                  <a:pos x="T4" y="T5"/>
                </a:cxn>
                <a:cxn ang="0">
                  <a:pos x="T6" y="T7"/>
                </a:cxn>
                <a:cxn ang="0">
                  <a:pos x="T8" y="T9"/>
                </a:cxn>
                <a:cxn ang="0">
                  <a:pos x="T10" y="T11"/>
                </a:cxn>
              </a:cxnLst>
              <a:rect l="0" t="0" r="r" b="b"/>
              <a:pathLst>
                <a:path w="28" h="34">
                  <a:moveTo>
                    <a:pt x="23" y="3"/>
                  </a:moveTo>
                  <a:lnTo>
                    <a:pt x="19" y="0"/>
                  </a:lnTo>
                  <a:lnTo>
                    <a:pt x="0" y="29"/>
                  </a:lnTo>
                  <a:lnTo>
                    <a:pt x="10" y="34"/>
                  </a:lnTo>
                  <a:lnTo>
                    <a:pt x="28" y="5"/>
                  </a:lnTo>
                  <a:lnTo>
                    <a:pt x="2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4" name="Freeform 381">
              <a:extLst>
                <a:ext uri="{FF2B5EF4-FFF2-40B4-BE49-F238E27FC236}">
                  <a16:creationId xmlns:a16="http://schemas.microsoft.com/office/drawing/2014/main" id="{4C170F51-09B5-4D90-98CB-FB3EB7F3D4EA}"/>
                </a:ext>
              </a:extLst>
            </p:cNvPr>
            <p:cNvSpPr>
              <a:spLocks noChangeArrowheads="1"/>
            </p:cNvSpPr>
            <p:nvPr/>
          </p:nvSpPr>
          <p:spPr bwMode="auto">
            <a:xfrm>
              <a:off x="2676" y="3787"/>
              <a:ext cx="9" cy="7"/>
            </a:xfrm>
            <a:custGeom>
              <a:avLst/>
              <a:gdLst>
                <a:gd name="T0" fmla="*/ 9 w 9"/>
                <a:gd name="T1" fmla="*/ 7 h 7"/>
                <a:gd name="T2" fmla="*/ 9 w 9"/>
                <a:gd name="T3" fmla="*/ 3 h 7"/>
                <a:gd name="T4" fmla="*/ 7 w 9"/>
                <a:gd name="T5" fmla="*/ 0 h 7"/>
                <a:gd name="T6" fmla="*/ 2 w 9"/>
                <a:gd name="T7" fmla="*/ 0 h 7"/>
                <a:gd name="T8" fmla="*/ 0 w 9"/>
                <a:gd name="T9" fmla="*/ 2 h 7"/>
                <a:gd name="T10" fmla="*/ 9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9" y="7"/>
                  </a:moveTo>
                  <a:lnTo>
                    <a:pt x="9" y="3"/>
                  </a:lnTo>
                  <a:lnTo>
                    <a:pt x="7" y="0"/>
                  </a:lnTo>
                  <a:lnTo>
                    <a:pt x="2" y="0"/>
                  </a:lnTo>
                  <a:lnTo>
                    <a:pt x="0" y="2"/>
                  </a:lnTo>
                  <a:lnTo>
                    <a:pt x="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5" name="Freeform 382">
              <a:extLst>
                <a:ext uri="{FF2B5EF4-FFF2-40B4-BE49-F238E27FC236}">
                  <a16:creationId xmlns:a16="http://schemas.microsoft.com/office/drawing/2014/main" id="{23D6E4DD-093D-4D86-AB00-6CD8CF5C66C4}"/>
                </a:ext>
              </a:extLst>
            </p:cNvPr>
            <p:cNvSpPr>
              <a:spLocks noChangeArrowheads="1"/>
            </p:cNvSpPr>
            <p:nvPr/>
          </p:nvSpPr>
          <p:spPr bwMode="auto">
            <a:xfrm>
              <a:off x="2668" y="3866"/>
              <a:ext cx="11" cy="9"/>
            </a:xfrm>
            <a:custGeom>
              <a:avLst/>
              <a:gdLst>
                <a:gd name="T0" fmla="*/ 2 w 11"/>
                <a:gd name="T1" fmla="*/ 0 h 9"/>
                <a:gd name="T2" fmla="*/ 0 w 11"/>
                <a:gd name="T3" fmla="*/ 5 h 9"/>
                <a:gd name="T4" fmla="*/ 3 w 11"/>
                <a:gd name="T5" fmla="*/ 8 h 9"/>
                <a:gd name="T6" fmla="*/ 8 w 11"/>
                <a:gd name="T7" fmla="*/ 9 h 9"/>
                <a:gd name="T8" fmla="*/ 11 w 11"/>
                <a:gd name="T9" fmla="*/ 7 h 9"/>
                <a:gd name="T10" fmla="*/ 2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2" y="0"/>
                  </a:moveTo>
                  <a:lnTo>
                    <a:pt x="0" y="5"/>
                  </a:lnTo>
                  <a:lnTo>
                    <a:pt x="3" y="8"/>
                  </a:lnTo>
                  <a:lnTo>
                    <a:pt x="8" y="9"/>
                  </a:lnTo>
                  <a:lnTo>
                    <a:pt x="11" y="7"/>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6" name="Freeform 383">
              <a:extLst>
                <a:ext uri="{FF2B5EF4-FFF2-40B4-BE49-F238E27FC236}">
                  <a16:creationId xmlns:a16="http://schemas.microsoft.com/office/drawing/2014/main" id="{90E894E2-8A1F-4F38-9469-F0C6EACCB3E0}"/>
                </a:ext>
              </a:extLst>
            </p:cNvPr>
            <p:cNvSpPr>
              <a:spLocks noChangeArrowheads="1"/>
            </p:cNvSpPr>
            <p:nvPr/>
          </p:nvSpPr>
          <p:spPr bwMode="auto">
            <a:xfrm>
              <a:off x="2670" y="3796"/>
              <a:ext cx="68" cy="77"/>
            </a:xfrm>
            <a:custGeom>
              <a:avLst/>
              <a:gdLst>
                <a:gd name="T0" fmla="*/ 63 w 68"/>
                <a:gd name="T1" fmla="*/ 4 h 77"/>
                <a:gd name="T2" fmla="*/ 58 w 68"/>
                <a:gd name="T3" fmla="*/ 0 h 77"/>
                <a:gd name="T4" fmla="*/ 0 w 68"/>
                <a:gd name="T5" fmla="*/ 70 h 77"/>
                <a:gd name="T6" fmla="*/ 9 w 68"/>
                <a:gd name="T7" fmla="*/ 77 h 77"/>
                <a:gd name="T8" fmla="*/ 68 w 68"/>
                <a:gd name="T9" fmla="*/ 8 h 77"/>
                <a:gd name="T10" fmla="*/ 63 w 68"/>
                <a:gd name="T11" fmla="*/ 4 h 77"/>
              </a:gdLst>
              <a:ahLst/>
              <a:cxnLst>
                <a:cxn ang="0">
                  <a:pos x="T0" y="T1"/>
                </a:cxn>
                <a:cxn ang="0">
                  <a:pos x="T2" y="T3"/>
                </a:cxn>
                <a:cxn ang="0">
                  <a:pos x="T4" y="T5"/>
                </a:cxn>
                <a:cxn ang="0">
                  <a:pos x="T6" y="T7"/>
                </a:cxn>
                <a:cxn ang="0">
                  <a:pos x="T8" y="T9"/>
                </a:cxn>
                <a:cxn ang="0">
                  <a:pos x="T10" y="T11"/>
                </a:cxn>
              </a:cxnLst>
              <a:rect l="0" t="0" r="r" b="b"/>
              <a:pathLst>
                <a:path w="68" h="77">
                  <a:moveTo>
                    <a:pt x="63" y="4"/>
                  </a:moveTo>
                  <a:lnTo>
                    <a:pt x="58" y="0"/>
                  </a:lnTo>
                  <a:lnTo>
                    <a:pt x="0" y="70"/>
                  </a:lnTo>
                  <a:lnTo>
                    <a:pt x="9" y="77"/>
                  </a:lnTo>
                  <a:lnTo>
                    <a:pt x="68" y="8"/>
                  </a:lnTo>
                  <a:lnTo>
                    <a:pt x="6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7" name="Freeform 384">
              <a:extLst>
                <a:ext uri="{FF2B5EF4-FFF2-40B4-BE49-F238E27FC236}">
                  <a16:creationId xmlns:a16="http://schemas.microsoft.com/office/drawing/2014/main" id="{569F34E3-0C68-4D99-B3E5-1DB077B708EF}"/>
                </a:ext>
              </a:extLst>
            </p:cNvPr>
            <p:cNvSpPr>
              <a:spLocks noChangeArrowheads="1"/>
            </p:cNvSpPr>
            <p:nvPr/>
          </p:nvSpPr>
          <p:spPr bwMode="auto">
            <a:xfrm>
              <a:off x="2728" y="3794"/>
              <a:ext cx="11" cy="10"/>
            </a:xfrm>
            <a:custGeom>
              <a:avLst/>
              <a:gdLst>
                <a:gd name="T0" fmla="*/ 10 w 11"/>
                <a:gd name="T1" fmla="*/ 10 h 10"/>
                <a:gd name="T2" fmla="*/ 11 w 11"/>
                <a:gd name="T3" fmla="*/ 5 h 10"/>
                <a:gd name="T4" fmla="*/ 9 w 11"/>
                <a:gd name="T5" fmla="*/ 1 h 10"/>
                <a:gd name="T6" fmla="*/ 5 w 11"/>
                <a:gd name="T7" fmla="*/ 0 h 10"/>
                <a:gd name="T8" fmla="*/ 0 w 11"/>
                <a:gd name="T9" fmla="*/ 2 h 10"/>
                <a:gd name="T10" fmla="*/ 10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10" y="10"/>
                  </a:moveTo>
                  <a:lnTo>
                    <a:pt x="11" y="5"/>
                  </a:lnTo>
                  <a:lnTo>
                    <a:pt x="9" y="1"/>
                  </a:lnTo>
                  <a:lnTo>
                    <a:pt x="5" y="0"/>
                  </a:lnTo>
                  <a:lnTo>
                    <a:pt x="0" y="2"/>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8" name="Freeform 385">
              <a:extLst>
                <a:ext uri="{FF2B5EF4-FFF2-40B4-BE49-F238E27FC236}">
                  <a16:creationId xmlns:a16="http://schemas.microsoft.com/office/drawing/2014/main" id="{4C605624-111C-4E36-A45F-B23611FBB795}"/>
                </a:ext>
              </a:extLst>
            </p:cNvPr>
            <p:cNvSpPr>
              <a:spLocks noChangeArrowheads="1"/>
            </p:cNvSpPr>
            <p:nvPr/>
          </p:nvSpPr>
          <p:spPr bwMode="auto">
            <a:xfrm>
              <a:off x="2657" y="3772"/>
              <a:ext cx="346" cy="370"/>
            </a:xfrm>
            <a:custGeom>
              <a:avLst/>
              <a:gdLst>
                <a:gd name="T0" fmla="*/ 344 w 346"/>
                <a:gd name="T1" fmla="*/ 229 h 370"/>
                <a:gd name="T2" fmla="*/ 346 w 346"/>
                <a:gd name="T3" fmla="*/ 226 h 370"/>
                <a:gd name="T4" fmla="*/ 346 w 346"/>
                <a:gd name="T5" fmla="*/ 223 h 370"/>
                <a:gd name="T6" fmla="*/ 346 w 346"/>
                <a:gd name="T7" fmla="*/ 219 h 370"/>
                <a:gd name="T8" fmla="*/ 344 w 346"/>
                <a:gd name="T9" fmla="*/ 217 h 370"/>
                <a:gd name="T10" fmla="*/ 123 w 346"/>
                <a:gd name="T11" fmla="*/ 3 h 370"/>
                <a:gd name="T12" fmla="*/ 121 w 346"/>
                <a:gd name="T13" fmla="*/ 0 h 370"/>
                <a:gd name="T14" fmla="*/ 117 w 346"/>
                <a:gd name="T15" fmla="*/ 0 h 370"/>
                <a:gd name="T16" fmla="*/ 115 w 346"/>
                <a:gd name="T17" fmla="*/ 1 h 370"/>
                <a:gd name="T18" fmla="*/ 112 w 346"/>
                <a:gd name="T19" fmla="*/ 4 h 370"/>
                <a:gd name="T20" fmla="*/ 2 w 346"/>
                <a:gd name="T21" fmla="*/ 141 h 370"/>
                <a:gd name="T22" fmla="*/ 0 w 346"/>
                <a:gd name="T23" fmla="*/ 144 h 370"/>
                <a:gd name="T24" fmla="*/ 0 w 346"/>
                <a:gd name="T25" fmla="*/ 147 h 370"/>
                <a:gd name="T26" fmla="*/ 0 w 346"/>
                <a:gd name="T27" fmla="*/ 151 h 370"/>
                <a:gd name="T28" fmla="*/ 3 w 346"/>
                <a:gd name="T29" fmla="*/ 153 h 370"/>
                <a:gd name="T30" fmla="*/ 221 w 346"/>
                <a:gd name="T31" fmla="*/ 367 h 370"/>
                <a:gd name="T32" fmla="*/ 223 w 346"/>
                <a:gd name="T33" fmla="*/ 370 h 370"/>
                <a:gd name="T34" fmla="*/ 227 w 346"/>
                <a:gd name="T35" fmla="*/ 370 h 370"/>
                <a:gd name="T36" fmla="*/ 230 w 346"/>
                <a:gd name="T37" fmla="*/ 369 h 370"/>
                <a:gd name="T38" fmla="*/ 233 w 346"/>
                <a:gd name="T39" fmla="*/ 367 h 370"/>
                <a:gd name="T40" fmla="*/ 344 w 346"/>
                <a:gd name="T41" fmla="*/ 22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6" h="370">
                  <a:moveTo>
                    <a:pt x="344" y="229"/>
                  </a:moveTo>
                  <a:lnTo>
                    <a:pt x="346" y="226"/>
                  </a:lnTo>
                  <a:lnTo>
                    <a:pt x="346" y="223"/>
                  </a:lnTo>
                  <a:lnTo>
                    <a:pt x="346" y="219"/>
                  </a:lnTo>
                  <a:lnTo>
                    <a:pt x="344" y="217"/>
                  </a:lnTo>
                  <a:lnTo>
                    <a:pt x="123" y="3"/>
                  </a:lnTo>
                  <a:lnTo>
                    <a:pt x="121" y="0"/>
                  </a:lnTo>
                  <a:lnTo>
                    <a:pt x="117" y="0"/>
                  </a:lnTo>
                  <a:lnTo>
                    <a:pt x="115" y="1"/>
                  </a:lnTo>
                  <a:lnTo>
                    <a:pt x="112" y="4"/>
                  </a:lnTo>
                  <a:lnTo>
                    <a:pt x="2" y="141"/>
                  </a:lnTo>
                  <a:lnTo>
                    <a:pt x="0" y="144"/>
                  </a:lnTo>
                  <a:lnTo>
                    <a:pt x="0" y="147"/>
                  </a:lnTo>
                  <a:lnTo>
                    <a:pt x="0" y="151"/>
                  </a:lnTo>
                  <a:lnTo>
                    <a:pt x="3" y="153"/>
                  </a:lnTo>
                  <a:lnTo>
                    <a:pt x="221" y="367"/>
                  </a:lnTo>
                  <a:lnTo>
                    <a:pt x="223" y="370"/>
                  </a:lnTo>
                  <a:lnTo>
                    <a:pt x="227" y="370"/>
                  </a:lnTo>
                  <a:lnTo>
                    <a:pt x="230" y="369"/>
                  </a:lnTo>
                  <a:lnTo>
                    <a:pt x="233" y="367"/>
                  </a:lnTo>
                  <a:lnTo>
                    <a:pt x="344" y="229"/>
                  </a:lnTo>
                  <a:close/>
                </a:path>
              </a:pathLst>
            </a:custGeom>
            <a:solidFill>
              <a:srgbClr val="E8E0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69" name="Freeform 386">
              <a:extLst>
                <a:ext uri="{FF2B5EF4-FFF2-40B4-BE49-F238E27FC236}">
                  <a16:creationId xmlns:a16="http://schemas.microsoft.com/office/drawing/2014/main" id="{8C9AE7CD-037B-44E6-AB53-4D13D0D41B7D}"/>
                </a:ext>
              </a:extLst>
            </p:cNvPr>
            <p:cNvSpPr>
              <a:spLocks noChangeArrowheads="1"/>
            </p:cNvSpPr>
            <p:nvPr/>
          </p:nvSpPr>
          <p:spPr bwMode="auto">
            <a:xfrm>
              <a:off x="2996" y="3984"/>
              <a:ext cx="13" cy="20"/>
            </a:xfrm>
            <a:custGeom>
              <a:avLst/>
              <a:gdLst>
                <a:gd name="T0" fmla="*/ 1 w 13"/>
                <a:gd name="T1" fmla="*/ 8 h 20"/>
                <a:gd name="T2" fmla="*/ 1 w 13"/>
                <a:gd name="T3" fmla="*/ 8 h 20"/>
                <a:gd name="T4" fmla="*/ 1 w 13"/>
                <a:gd name="T5" fmla="*/ 9 h 20"/>
                <a:gd name="T6" fmla="*/ 1 w 13"/>
                <a:gd name="T7" fmla="*/ 11 h 20"/>
                <a:gd name="T8" fmla="*/ 1 w 13"/>
                <a:gd name="T9" fmla="*/ 12 h 20"/>
                <a:gd name="T10" fmla="*/ 1 w 13"/>
                <a:gd name="T11" fmla="*/ 13 h 20"/>
                <a:gd name="T12" fmla="*/ 8 w 13"/>
                <a:gd name="T13" fmla="*/ 20 h 20"/>
                <a:gd name="T14" fmla="*/ 13 w 13"/>
                <a:gd name="T15" fmla="*/ 17 h 20"/>
                <a:gd name="T16" fmla="*/ 13 w 13"/>
                <a:gd name="T17" fmla="*/ 11 h 20"/>
                <a:gd name="T18" fmla="*/ 13 w 13"/>
                <a:gd name="T19" fmla="*/ 5 h 20"/>
                <a:gd name="T20" fmla="*/ 8 w 13"/>
                <a:gd name="T21" fmla="*/ 1 h 20"/>
                <a:gd name="T22" fmla="*/ 5 w 13"/>
                <a:gd name="T23" fmla="*/ 0 h 20"/>
                <a:gd name="T24" fmla="*/ 1 w 13"/>
                <a:gd name="T25" fmla="*/ 1 h 20"/>
                <a:gd name="T26" fmla="*/ 0 w 13"/>
                <a:gd name="T27" fmla="*/ 5 h 20"/>
                <a:gd name="T28" fmla="*/ 1 w 13"/>
                <a:gd name="T2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0">
                  <a:moveTo>
                    <a:pt x="1" y="8"/>
                  </a:moveTo>
                  <a:lnTo>
                    <a:pt x="1" y="8"/>
                  </a:lnTo>
                  <a:lnTo>
                    <a:pt x="1" y="9"/>
                  </a:lnTo>
                  <a:lnTo>
                    <a:pt x="1" y="11"/>
                  </a:lnTo>
                  <a:lnTo>
                    <a:pt x="1" y="12"/>
                  </a:lnTo>
                  <a:lnTo>
                    <a:pt x="1" y="13"/>
                  </a:lnTo>
                  <a:lnTo>
                    <a:pt x="8" y="20"/>
                  </a:lnTo>
                  <a:lnTo>
                    <a:pt x="13" y="17"/>
                  </a:lnTo>
                  <a:lnTo>
                    <a:pt x="13" y="11"/>
                  </a:lnTo>
                  <a:lnTo>
                    <a:pt x="13" y="5"/>
                  </a:lnTo>
                  <a:lnTo>
                    <a:pt x="8" y="1"/>
                  </a:lnTo>
                  <a:lnTo>
                    <a:pt x="5" y="0"/>
                  </a:lnTo>
                  <a:lnTo>
                    <a:pt x="1" y="1"/>
                  </a:lnTo>
                  <a:lnTo>
                    <a:pt x="0" y="5"/>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0" name="Freeform 387">
              <a:extLst>
                <a:ext uri="{FF2B5EF4-FFF2-40B4-BE49-F238E27FC236}">
                  <a16:creationId xmlns:a16="http://schemas.microsoft.com/office/drawing/2014/main" id="{3067E004-9CB0-428A-AF62-45CCC51B2CBB}"/>
                </a:ext>
              </a:extLst>
            </p:cNvPr>
            <p:cNvSpPr>
              <a:spLocks noChangeArrowheads="1"/>
            </p:cNvSpPr>
            <p:nvPr/>
          </p:nvSpPr>
          <p:spPr bwMode="auto">
            <a:xfrm>
              <a:off x="2775" y="3770"/>
              <a:ext cx="229" cy="222"/>
            </a:xfrm>
            <a:custGeom>
              <a:avLst/>
              <a:gdLst>
                <a:gd name="T0" fmla="*/ 2 w 229"/>
                <a:gd name="T1" fmla="*/ 8 h 222"/>
                <a:gd name="T2" fmla="*/ 2 w 229"/>
                <a:gd name="T3" fmla="*/ 8 h 222"/>
                <a:gd name="T4" fmla="*/ 222 w 229"/>
                <a:gd name="T5" fmla="*/ 222 h 222"/>
                <a:gd name="T6" fmla="*/ 229 w 229"/>
                <a:gd name="T7" fmla="*/ 215 h 222"/>
                <a:gd name="T8" fmla="*/ 9 w 229"/>
                <a:gd name="T9" fmla="*/ 1 h 222"/>
                <a:gd name="T10" fmla="*/ 5 w 229"/>
                <a:gd name="T11" fmla="*/ 0 h 222"/>
                <a:gd name="T12" fmla="*/ 2 w 229"/>
                <a:gd name="T13" fmla="*/ 1 h 222"/>
                <a:gd name="T14" fmla="*/ 0 w 229"/>
                <a:gd name="T15" fmla="*/ 5 h 222"/>
                <a:gd name="T16" fmla="*/ 2 w 229"/>
                <a:gd name="T17" fmla="*/ 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22">
                  <a:moveTo>
                    <a:pt x="2" y="8"/>
                  </a:moveTo>
                  <a:lnTo>
                    <a:pt x="2" y="8"/>
                  </a:lnTo>
                  <a:lnTo>
                    <a:pt x="222" y="222"/>
                  </a:lnTo>
                  <a:lnTo>
                    <a:pt x="229" y="215"/>
                  </a:lnTo>
                  <a:lnTo>
                    <a:pt x="9" y="1"/>
                  </a:lnTo>
                  <a:lnTo>
                    <a:pt x="5" y="0"/>
                  </a:lnTo>
                  <a:lnTo>
                    <a:pt x="2" y="1"/>
                  </a:lnTo>
                  <a:lnTo>
                    <a:pt x="0" y="5"/>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1" name="Freeform 388">
              <a:extLst>
                <a:ext uri="{FF2B5EF4-FFF2-40B4-BE49-F238E27FC236}">
                  <a16:creationId xmlns:a16="http://schemas.microsoft.com/office/drawing/2014/main" id="{F9E0854B-5F7A-49ED-89FD-C91A9750F99A}"/>
                </a:ext>
              </a:extLst>
            </p:cNvPr>
            <p:cNvSpPr>
              <a:spLocks noChangeArrowheads="1"/>
            </p:cNvSpPr>
            <p:nvPr/>
          </p:nvSpPr>
          <p:spPr bwMode="auto">
            <a:xfrm>
              <a:off x="2763" y="3766"/>
              <a:ext cx="21" cy="16"/>
            </a:xfrm>
            <a:custGeom>
              <a:avLst/>
              <a:gdLst>
                <a:gd name="T0" fmla="*/ 11 w 21"/>
                <a:gd name="T1" fmla="*/ 13 h 16"/>
                <a:gd name="T2" fmla="*/ 11 w 21"/>
                <a:gd name="T3" fmla="*/ 13 h 16"/>
                <a:gd name="T4" fmla="*/ 12 w 21"/>
                <a:gd name="T5" fmla="*/ 12 h 16"/>
                <a:gd name="T6" fmla="*/ 14 w 21"/>
                <a:gd name="T7" fmla="*/ 12 h 16"/>
                <a:gd name="T8" fmla="*/ 21 w 21"/>
                <a:gd name="T9" fmla="*/ 5 h 16"/>
                <a:gd name="T10" fmla="*/ 17 w 21"/>
                <a:gd name="T11" fmla="*/ 0 h 16"/>
                <a:gd name="T12" fmla="*/ 10 w 21"/>
                <a:gd name="T13" fmla="*/ 0 h 16"/>
                <a:gd name="T14" fmla="*/ 5 w 21"/>
                <a:gd name="T15" fmla="*/ 2 h 16"/>
                <a:gd name="T16" fmla="*/ 2 w 21"/>
                <a:gd name="T17" fmla="*/ 6 h 16"/>
                <a:gd name="T18" fmla="*/ 0 w 21"/>
                <a:gd name="T19" fmla="*/ 11 h 16"/>
                <a:gd name="T20" fmla="*/ 3 w 21"/>
                <a:gd name="T21" fmla="*/ 15 h 16"/>
                <a:gd name="T22" fmla="*/ 8 w 21"/>
                <a:gd name="T23" fmla="*/ 16 h 16"/>
                <a:gd name="T24" fmla="*/ 11 w 21"/>
                <a:gd name="T25"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16">
                  <a:moveTo>
                    <a:pt x="11" y="13"/>
                  </a:moveTo>
                  <a:lnTo>
                    <a:pt x="11" y="13"/>
                  </a:lnTo>
                  <a:lnTo>
                    <a:pt x="12" y="12"/>
                  </a:lnTo>
                  <a:lnTo>
                    <a:pt x="14" y="12"/>
                  </a:lnTo>
                  <a:lnTo>
                    <a:pt x="21" y="5"/>
                  </a:lnTo>
                  <a:lnTo>
                    <a:pt x="17" y="0"/>
                  </a:lnTo>
                  <a:lnTo>
                    <a:pt x="10" y="0"/>
                  </a:lnTo>
                  <a:lnTo>
                    <a:pt x="5" y="2"/>
                  </a:lnTo>
                  <a:lnTo>
                    <a:pt x="2" y="6"/>
                  </a:lnTo>
                  <a:lnTo>
                    <a:pt x="0" y="11"/>
                  </a:lnTo>
                  <a:lnTo>
                    <a:pt x="3" y="15"/>
                  </a:lnTo>
                  <a:lnTo>
                    <a:pt x="8" y="16"/>
                  </a:lnTo>
                  <a:lnTo>
                    <a:pt x="1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2" name="Freeform 389">
              <a:extLst>
                <a:ext uri="{FF2B5EF4-FFF2-40B4-BE49-F238E27FC236}">
                  <a16:creationId xmlns:a16="http://schemas.microsoft.com/office/drawing/2014/main" id="{F62F36DD-C341-4043-B570-E74F5F8795BA}"/>
                </a:ext>
              </a:extLst>
            </p:cNvPr>
            <p:cNvSpPr>
              <a:spLocks noChangeArrowheads="1"/>
            </p:cNvSpPr>
            <p:nvPr/>
          </p:nvSpPr>
          <p:spPr bwMode="auto">
            <a:xfrm>
              <a:off x="2652" y="3772"/>
              <a:ext cx="122" cy="147"/>
            </a:xfrm>
            <a:custGeom>
              <a:avLst/>
              <a:gdLst>
                <a:gd name="T0" fmla="*/ 11 w 122"/>
                <a:gd name="T1" fmla="*/ 145 h 147"/>
                <a:gd name="T2" fmla="*/ 11 w 122"/>
                <a:gd name="T3" fmla="*/ 145 h 147"/>
                <a:gd name="T4" fmla="*/ 122 w 122"/>
                <a:gd name="T5" fmla="*/ 7 h 147"/>
                <a:gd name="T6" fmla="*/ 113 w 122"/>
                <a:gd name="T7" fmla="*/ 0 h 147"/>
                <a:gd name="T8" fmla="*/ 2 w 122"/>
                <a:gd name="T9" fmla="*/ 138 h 147"/>
                <a:gd name="T10" fmla="*/ 0 w 122"/>
                <a:gd name="T11" fmla="*/ 142 h 147"/>
                <a:gd name="T12" fmla="*/ 3 w 122"/>
                <a:gd name="T13" fmla="*/ 146 h 147"/>
                <a:gd name="T14" fmla="*/ 8 w 122"/>
                <a:gd name="T15" fmla="*/ 147 h 147"/>
                <a:gd name="T16" fmla="*/ 11 w 122"/>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7">
                  <a:moveTo>
                    <a:pt x="11" y="145"/>
                  </a:moveTo>
                  <a:lnTo>
                    <a:pt x="11" y="145"/>
                  </a:lnTo>
                  <a:lnTo>
                    <a:pt x="122" y="7"/>
                  </a:lnTo>
                  <a:lnTo>
                    <a:pt x="113" y="0"/>
                  </a:lnTo>
                  <a:lnTo>
                    <a:pt x="2" y="138"/>
                  </a:lnTo>
                  <a:lnTo>
                    <a:pt x="0" y="142"/>
                  </a:lnTo>
                  <a:lnTo>
                    <a:pt x="3" y="146"/>
                  </a:lnTo>
                  <a:lnTo>
                    <a:pt x="8" y="147"/>
                  </a:lnTo>
                  <a:lnTo>
                    <a:pt x="11"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3" name="Freeform 390">
              <a:extLst>
                <a:ext uri="{FF2B5EF4-FFF2-40B4-BE49-F238E27FC236}">
                  <a16:creationId xmlns:a16="http://schemas.microsoft.com/office/drawing/2014/main" id="{9039D5E3-6FF5-4539-9745-EA6D1DD0CA6E}"/>
                </a:ext>
              </a:extLst>
            </p:cNvPr>
            <p:cNvSpPr>
              <a:spLocks noChangeArrowheads="1"/>
            </p:cNvSpPr>
            <p:nvPr/>
          </p:nvSpPr>
          <p:spPr bwMode="auto">
            <a:xfrm>
              <a:off x="2651" y="3910"/>
              <a:ext cx="14" cy="20"/>
            </a:xfrm>
            <a:custGeom>
              <a:avLst/>
              <a:gdLst>
                <a:gd name="T0" fmla="*/ 12 w 14"/>
                <a:gd name="T1" fmla="*/ 12 h 20"/>
                <a:gd name="T2" fmla="*/ 12 w 14"/>
                <a:gd name="T3" fmla="*/ 12 h 20"/>
                <a:gd name="T4" fmla="*/ 12 w 14"/>
                <a:gd name="T5" fmla="*/ 11 h 20"/>
                <a:gd name="T6" fmla="*/ 12 w 14"/>
                <a:gd name="T7" fmla="*/ 9 h 20"/>
                <a:gd name="T8" fmla="*/ 12 w 14"/>
                <a:gd name="T9" fmla="*/ 7 h 20"/>
                <a:gd name="T10" fmla="*/ 3 w 14"/>
                <a:gd name="T11" fmla="*/ 0 h 20"/>
                <a:gd name="T12" fmla="*/ 0 w 14"/>
                <a:gd name="T13" fmla="*/ 4 h 20"/>
                <a:gd name="T14" fmla="*/ 0 w 14"/>
                <a:gd name="T15" fmla="*/ 9 h 20"/>
                <a:gd name="T16" fmla="*/ 0 w 14"/>
                <a:gd name="T17" fmla="*/ 15 h 20"/>
                <a:gd name="T18" fmla="*/ 5 w 14"/>
                <a:gd name="T19" fmla="*/ 19 h 20"/>
                <a:gd name="T20" fmla="*/ 9 w 14"/>
                <a:gd name="T21" fmla="*/ 20 h 20"/>
                <a:gd name="T22" fmla="*/ 12 w 14"/>
                <a:gd name="T23" fmla="*/ 19 h 20"/>
                <a:gd name="T24" fmla="*/ 14 w 14"/>
                <a:gd name="T25" fmla="*/ 15 h 20"/>
                <a:gd name="T26" fmla="*/ 12 w 14"/>
                <a:gd name="T2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0">
                  <a:moveTo>
                    <a:pt x="12" y="12"/>
                  </a:moveTo>
                  <a:lnTo>
                    <a:pt x="12" y="12"/>
                  </a:lnTo>
                  <a:lnTo>
                    <a:pt x="12" y="11"/>
                  </a:lnTo>
                  <a:lnTo>
                    <a:pt x="12" y="9"/>
                  </a:lnTo>
                  <a:lnTo>
                    <a:pt x="12" y="7"/>
                  </a:lnTo>
                  <a:lnTo>
                    <a:pt x="3" y="0"/>
                  </a:lnTo>
                  <a:lnTo>
                    <a:pt x="0" y="4"/>
                  </a:lnTo>
                  <a:lnTo>
                    <a:pt x="0" y="9"/>
                  </a:lnTo>
                  <a:lnTo>
                    <a:pt x="0" y="15"/>
                  </a:lnTo>
                  <a:lnTo>
                    <a:pt x="5" y="19"/>
                  </a:lnTo>
                  <a:lnTo>
                    <a:pt x="9" y="20"/>
                  </a:lnTo>
                  <a:lnTo>
                    <a:pt x="12" y="19"/>
                  </a:lnTo>
                  <a:lnTo>
                    <a:pt x="14" y="15"/>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4" name="Freeform 391">
              <a:extLst>
                <a:ext uri="{FF2B5EF4-FFF2-40B4-BE49-F238E27FC236}">
                  <a16:creationId xmlns:a16="http://schemas.microsoft.com/office/drawing/2014/main" id="{AFCB557D-CB4E-40E9-871E-BD59B6C3C100}"/>
                </a:ext>
              </a:extLst>
            </p:cNvPr>
            <p:cNvSpPr>
              <a:spLocks noChangeArrowheads="1"/>
            </p:cNvSpPr>
            <p:nvPr/>
          </p:nvSpPr>
          <p:spPr bwMode="auto">
            <a:xfrm>
              <a:off x="2656" y="3922"/>
              <a:ext cx="227" cy="222"/>
            </a:xfrm>
            <a:custGeom>
              <a:avLst/>
              <a:gdLst>
                <a:gd name="T0" fmla="*/ 225 w 227"/>
                <a:gd name="T1" fmla="*/ 214 h 222"/>
                <a:gd name="T2" fmla="*/ 225 w 227"/>
                <a:gd name="T3" fmla="*/ 214 h 222"/>
                <a:gd name="T4" fmla="*/ 7 w 227"/>
                <a:gd name="T5" fmla="*/ 0 h 222"/>
                <a:gd name="T6" fmla="*/ 0 w 227"/>
                <a:gd name="T7" fmla="*/ 7 h 222"/>
                <a:gd name="T8" fmla="*/ 218 w 227"/>
                <a:gd name="T9" fmla="*/ 221 h 222"/>
                <a:gd name="T10" fmla="*/ 222 w 227"/>
                <a:gd name="T11" fmla="*/ 222 h 222"/>
                <a:gd name="T12" fmla="*/ 225 w 227"/>
                <a:gd name="T13" fmla="*/ 221 h 222"/>
                <a:gd name="T14" fmla="*/ 227 w 227"/>
                <a:gd name="T15" fmla="*/ 217 h 222"/>
                <a:gd name="T16" fmla="*/ 225 w 227"/>
                <a:gd name="T17" fmla="*/ 2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22">
                  <a:moveTo>
                    <a:pt x="225" y="214"/>
                  </a:moveTo>
                  <a:lnTo>
                    <a:pt x="225" y="214"/>
                  </a:lnTo>
                  <a:lnTo>
                    <a:pt x="7" y="0"/>
                  </a:lnTo>
                  <a:lnTo>
                    <a:pt x="0" y="7"/>
                  </a:lnTo>
                  <a:lnTo>
                    <a:pt x="218" y="221"/>
                  </a:lnTo>
                  <a:lnTo>
                    <a:pt x="222" y="222"/>
                  </a:lnTo>
                  <a:lnTo>
                    <a:pt x="225" y="221"/>
                  </a:lnTo>
                  <a:lnTo>
                    <a:pt x="227" y="217"/>
                  </a:lnTo>
                  <a:lnTo>
                    <a:pt x="225" y="2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5" name="Freeform 392">
              <a:extLst>
                <a:ext uri="{FF2B5EF4-FFF2-40B4-BE49-F238E27FC236}">
                  <a16:creationId xmlns:a16="http://schemas.microsoft.com/office/drawing/2014/main" id="{F7914BF8-D001-4AA9-B8A9-54687D942631}"/>
                </a:ext>
              </a:extLst>
            </p:cNvPr>
            <p:cNvSpPr>
              <a:spLocks noChangeArrowheads="1"/>
            </p:cNvSpPr>
            <p:nvPr/>
          </p:nvSpPr>
          <p:spPr bwMode="auto">
            <a:xfrm>
              <a:off x="2874" y="4133"/>
              <a:ext cx="22" cy="15"/>
            </a:xfrm>
            <a:custGeom>
              <a:avLst/>
              <a:gdLst>
                <a:gd name="T0" fmla="*/ 11 w 22"/>
                <a:gd name="T1" fmla="*/ 3 h 15"/>
                <a:gd name="T2" fmla="*/ 12 w 22"/>
                <a:gd name="T3" fmla="*/ 2 h 15"/>
                <a:gd name="T4" fmla="*/ 11 w 22"/>
                <a:gd name="T5" fmla="*/ 2 h 15"/>
                <a:gd name="T6" fmla="*/ 10 w 22"/>
                <a:gd name="T7" fmla="*/ 3 h 15"/>
                <a:gd name="T8" fmla="*/ 9 w 22"/>
                <a:gd name="T9" fmla="*/ 3 h 15"/>
                <a:gd name="T10" fmla="*/ 7 w 22"/>
                <a:gd name="T11" fmla="*/ 3 h 15"/>
                <a:gd name="T12" fmla="*/ 0 w 22"/>
                <a:gd name="T13" fmla="*/ 10 h 15"/>
                <a:gd name="T14" fmla="*/ 4 w 22"/>
                <a:gd name="T15" fmla="*/ 15 h 15"/>
                <a:gd name="T16" fmla="*/ 10 w 22"/>
                <a:gd name="T17" fmla="*/ 15 h 15"/>
                <a:gd name="T18" fmla="*/ 16 w 22"/>
                <a:gd name="T19" fmla="*/ 14 h 15"/>
                <a:gd name="T20" fmla="*/ 20 w 22"/>
                <a:gd name="T21" fmla="*/ 11 h 15"/>
                <a:gd name="T22" fmla="*/ 21 w 22"/>
                <a:gd name="T23" fmla="*/ 10 h 15"/>
                <a:gd name="T24" fmla="*/ 20 w 22"/>
                <a:gd name="T25" fmla="*/ 11 h 15"/>
                <a:gd name="T26" fmla="*/ 22 w 22"/>
                <a:gd name="T27" fmla="*/ 6 h 15"/>
                <a:gd name="T28" fmla="*/ 21 w 22"/>
                <a:gd name="T29" fmla="*/ 3 h 15"/>
                <a:gd name="T30" fmla="*/ 17 w 22"/>
                <a:gd name="T31" fmla="*/ 0 h 15"/>
                <a:gd name="T32" fmla="*/ 12 w 22"/>
                <a:gd name="T33" fmla="*/ 2 h 15"/>
                <a:gd name="T34" fmla="*/ 11 w 22"/>
                <a:gd name="T35"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5">
                  <a:moveTo>
                    <a:pt x="11" y="3"/>
                  </a:moveTo>
                  <a:lnTo>
                    <a:pt x="12" y="2"/>
                  </a:lnTo>
                  <a:lnTo>
                    <a:pt x="11" y="2"/>
                  </a:lnTo>
                  <a:lnTo>
                    <a:pt x="10" y="3"/>
                  </a:lnTo>
                  <a:lnTo>
                    <a:pt x="9" y="3"/>
                  </a:lnTo>
                  <a:lnTo>
                    <a:pt x="7" y="3"/>
                  </a:lnTo>
                  <a:lnTo>
                    <a:pt x="0" y="10"/>
                  </a:lnTo>
                  <a:lnTo>
                    <a:pt x="4" y="15"/>
                  </a:lnTo>
                  <a:lnTo>
                    <a:pt x="10" y="15"/>
                  </a:lnTo>
                  <a:lnTo>
                    <a:pt x="16" y="14"/>
                  </a:lnTo>
                  <a:lnTo>
                    <a:pt x="20" y="11"/>
                  </a:lnTo>
                  <a:lnTo>
                    <a:pt x="21" y="10"/>
                  </a:lnTo>
                  <a:lnTo>
                    <a:pt x="20" y="11"/>
                  </a:lnTo>
                  <a:lnTo>
                    <a:pt x="22" y="6"/>
                  </a:lnTo>
                  <a:lnTo>
                    <a:pt x="21" y="3"/>
                  </a:lnTo>
                  <a:lnTo>
                    <a:pt x="17" y="0"/>
                  </a:lnTo>
                  <a:lnTo>
                    <a:pt x="12" y="2"/>
                  </a:lnTo>
                  <a:lnTo>
                    <a:pt x="1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6" name="Freeform 393">
              <a:extLst>
                <a:ext uri="{FF2B5EF4-FFF2-40B4-BE49-F238E27FC236}">
                  <a16:creationId xmlns:a16="http://schemas.microsoft.com/office/drawing/2014/main" id="{829D8633-DB4E-4B2B-967B-0F9FDB27243E}"/>
                </a:ext>
              </a:extLst>
            </p:cNvPr>
            <p:cNvSpPr>
              <a:spLocks noChangeArrowheads="1"/>
            </p:cNvSpPr>
            <p:nvPr/>
          </p:nvSpPr>
          <p:spPr bwMode="auto">
            <a:xfrm>
              <a:off x="2885" y="3995"/>
              <a:ext cx="122" cy="148"/>
            </a:xfrm>
            <a:custGeom>
              <a:avLst/>
              <a:gdLst>
                <a:gd name="T0" fmla="*/ 112 w 122"/>
                <a:gd name="T1" fmla="*/ 2 h 148"/>
                <a:gd name="T2" fmla="*/ 111 w 122"/>
                <a:gd name="T3" fmla="*/ 2 h 148"/>
                <a:gd name="T4" fmla="*/ 0 w 122"/>
                <a:gd name="T5" fmla="*/ 141 h 148"/>
                <a:gd name="T6" fmla="*/ 10 w 122"/>
                <a:gd name="T7" fmla="*/ 148 h 148"/>
                <a:gd name="T8" fmla="*/ 121 w 122"/>
                <a:gd name="T9" fmla="*/ 9 h 148"/>
                <a:gd name="T10" fmla="*/ 119 w 122"/>
                <a:gd name="T11" fmla="*/ 9 h 148"/>
                <a:gd name="T12" fmla="*/ 121 w 122"/>
                <a:gd name="T13" fmla="*/ 9 h 148"/>
                <a:gd name="T14" fmla="*/ 122 w 122"/>
                <a:gd name="T15" fmla="*/ 5 h 148"/>
                <a:gd name="T16" fmla="*/ 119 w 122"/>
                <a:gd name="T17" fmla="*/ 1 h 148"/>
                <a:gd name="T18" fmla="*/ 116 w 122"/>
                <a:gd name="T19" fmla="*/ 0 h 148"/>
                <a:gd name="T20" fmla="*/ 111 w 122"/>
                <a:gd name="T21" fmla="*/ 2 h 148"/>
                <a:gd name="T22" fmla="*/ 112 w 122"/>
                <a:gd name="T23"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148">
                  <a:moveTo>
                    <a:pt x="112" y="2"/>
                  </a:moveTo>
                  <a:lnTo>
                    <a:pt x="111" y="2"/>
                  </a:lnTo>
                  <a:lnTo>
                    <a:pt x="0" y="141"/>
                  </a:lnTo>
                  <a:lnTo>
                    <a:pt x="10" y="148"/>
                  </a:lnTo>
                  <a:lnTo>
                    <a:pt x="121" y="9"/>
                  </a:lnTo>
                  <a:lnTo>
                    <a:pt x="119" y="9"/>
                  </a:lnTo>
                  <a:lnTo>
                    <a:pt x="121" y="9"/>
                  </a:lnTo>
                  <a:lnTo>
                    <a:pt x="122" y="5"/>
                  </a:lnTo>
                  <a:lnTo>
                    <a:pt x="119" y="1"/>
                  </a:lnTo>
                  <a:lnTo>
                    <a:pt x="116" y="0"/>
                  </a:lnTo>
                  <a:lnTo>
                    <a:pt x="111" y="2"/>
                  </a:lnTo>
                  <a:lnTo>
                    <a:pt x="1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7" name="Freeform 394">
              <a:extLst>
                <a:ext uri="{FF2B5EF4-FFF2-40B4-BE49-F238E27FC236}">
                  <a16:creationId xmlns:a16="http://schemas.microsoft.com/office/drawing/2014/main" id="{4EA30322-C8AD-4223-AF15-4C05B57DCE9B}"/>
                </a:ext>
              </a:extLst>
            </p:cNvPr>
            <p:cNvSpPr>
              <a:spLocks noChangeArrowheads="1"/>
            </p:cNvSpPr>
            <p:nvPr/>
          </p:nvSpPr>
          <p:spPr bwMode="auto">
            <a:xfrm>
              <a:off x="2710" y="3837"/>
              <a:ext cx="139" cy="144"/>
            </a:xfrm>
            <a:custGeom>
              <a:avLst/>
              <a:gdLst>
                <a:gd name="T0" fmla="*/ 137 w 139"/>
                <a:gd name="T1" fmla="*/ 56 h 144"/>
                <a:gd name="T2" fmla="*/ 139 w 139"/>
                <a:gd name="T3" fmla="*/ 53 h 144"/>
                <a:gd name="T4" fmla="*/ 139 w 139"/>
                <a:gd name="T5" fmla="*/ 49 h 144"/>
                <a:gd name="T6" fmla="*/ 139 w 139"/>
                <a:gd name="T7" fmla="*/ 46 h 144"/>
                <a:gd name="T8" fmla="*/ 136 w 139"/>
                <a:gd name="T9" fmla="*/ 43 h 144"/>
                <a:gd name="T10" fmla="*/ 89 w 139"/>
                <a:gd name="T11" fmla="*/ 2 h 144"/>
                <a:gd name="T12" fmla="*/ 85 w 139"/>
                <a:gd name="T13" fmla="*/ 0 h 144"/>
                <a:gd name="T14" fmla="*/ 83 w 139"/>
                <a:gd name="T15" fmla="*/ 0 h 144"/>
                <a:gd name="T16" fmla="*/ 79 w 139"/>
                <a:gd name="T17" fmla="*/ 1 h 144"/>
                <a:gd name="T18" fmla="*/ 76 w 139"/>
                <a:gd name="T19" fmla="*/ 2 h 144"/>
                <a:gd name="T20" fmla="*/ 1 w 139"/>
                <a:gd name="T21" fmla="*/ 88 h 144"/>
                <a:gd name="T22" fmla="*/ 0 w 139"/>
                <a:gd name="T23" fmla="*/ 91 h 144"/>
                <a:gd name="T24" fmla="*/ 0 w 139"/>
                <a:gd name="T25" fmla="*/ 94 h 144"/>
                <a:gd name="T26" fmla="*/ 0 w 139"/>
                <a:gd name="T27" fmla="*/ 98 h 144"/>
                <a:gd name="T28" fmla="*/ 2 w 139"/>
                <a:gd name="T29" fmla="*/ 101 h 144"/>
                <a:gd name="T30" fmla="*/ 47 w 139"/>
                <a:gd name="T31" fmla="*/ 142 h 144"/>
                <a:gd name="T32" fmla="*/ 50 w 139"/>
                <a:gd name="T33" fmla="*/ 144 h 144"/>
                <a:gd name="T34" fmla="*/ 53 w 139"/>
                <a:gd name="T35" fmla="*/ 144 h 144"/>
                <a:gd name="T36" fmla="*/ 57 w 139"/>
                <a:gd name="T37" fmla="*/ 143 h 144"/>
                <a:gd name="T38" fmla="*/ 59 w 139"/>
                <a:gd name="T39" fmla="*/ 141 h 144"/>
                <a:gd name="T40" fmla="*/ 137 w 139"/>
                <a:gd name="T41"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44">
                  <a:moveTo>
                    <a:pt x="137" y="56"/>
                  </a:moveTo>
                  <a:lnTo>
                    <a:pt x="139" y="53"/>
                  </a:lnTo>
                  <a:lnTo>
                    <a:pt x="139" y="49"/>
                  </a:lnTo>
                  <a:lnTo>
                    <a:pt x="139" y="46"/>
                  </a:lnTo>
                  <a:lnTo>
                    <a:pt x="136" y="43"/>
                  </a:lnTo>
                  <a:lnTo>
                    <a:pt x="89" y="2"/>
                  </a:lnTo>
                  <a:lnTo>
                    <a:pt x="85" y="0"/>
                  </a:lnTo>
                  <a:lnTo>
                    <a:pt x="83" y="0"/>
                  </a:lnTo>
                  <a:lnTo>
                    <a:pt x="79" y="1"/>
                  </a:lnTo>
                  <a:lnTo>
                    <a:pt x="76" y="2"/>
                  </a:lnTo>
                  <a:lnTo>
                    <a:pt x="1" y="88"/>
                  </a:lnTo>
                  <a:lnTo>
                    <a:pt x="0" y="91"/>
                  </a:lnTo>
                  <a:lnTo>
                    <a:pt x="0" y="94"/>
                  </a:lnTo>
                  <a:lnTo>
                    <a:pt x="0" y="98"/>
                  </a:lnTo>
                  <a:lnTo>
                    <a:pt x="2" y="101"/>
                  </a:lnTo>
                  <a:lnTo>
                    <a:pt x="47" y="142"/>
                  </a:lnTo>
                  <a:lnTo>
                    <a:pt x="50" y="144"/>
                  </a:lnTo>
                  <a:lnTo>
                    <a:pt x="53" y="144"/>
                  </a:lnTo>
                  <a:lnTo>
                    <a:pt x="57" y="143"/>
                  </a:lnTo>
                  <a:lnTo>
                    <a:pt x="59" y="141"/>
                  </a:lnTo>
                  <a:lnTo>
                    <a:pt x="137" y="56"/>
                  </a:lnTo>
                  <a:close/>
                </a:path>
              </a:pathLst>
            </a:custGeom>
            <a:solidFill>
              <a:srgbClr val="EADD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8" name="Freeform 395">
              <a:extLst>
                <a:ext uri="{FF2B5EF4-FFF2-40B4-BE49-F238E27FC236}">
                  <a16:creationId xmlns:a16="http://schemas.microsoft.com/office/drawing/2014/main" id="{ACF39636-9749-4C6D-B1D2-8E195E3EA3A8}"/>
                </a:ext>
              </a:extLst>
            </p:cNvPr>
            <p:cNvSpPr>
              <a:spLocks noChangeArrowheads="1"/>
            </p:cNvSpPr>
            <p:nvPr/>
          </p:nvSpPr>
          <p:spPr bwMode="auto">
            <a:xfrm>
              <a:off x="2841" y="3875"/>
              <a:ext cx="14" cy="21"/>
            </a:xfrm>
            <a:custGeom>
              <a:avLst/>
              <a:gdLst>
                <a:gd name="T0" fmla="*/ 1 w 14"/>
                <a:gd name="T1" fmla="*/ 10 h 21"/>
                <a:gd name="T2" fmla="*/ 1 w 14"/>
                <a:gd name="T3" fmla="*/ 9 h 21"/>
                <a:gd name="T4" fmla="*/ 1 w 14"/>
                <a:gd name="T5" fmla="*/ 10 h 21"/>
                <a:gd name="T6" fmla="*/ 1 w 14"/>
                <a:gd name="T7" fmla="*/ 11 h 21"/>
                <a:gd name="T8" fmla="*/ 1 w 14"/>
                <a:gd name="T9" fmla="*/ 14 h 21"/>
                <a:gd name="T10" fmla="*/ 11 w 14"/>
                <a:gd name="T11" fmla="*/ 21 h 21"/>
                <a:gd name="T12" fmla="*/ 14 w 14"/>
                <a:gd name="T13" fmla="*/ 16 h 21"/>
                <a:gd name="T14" fmla="*/ 14 w 14"/>
                <a:gd name="T15" fmla="*/ 11 h 21"/>
                <a:gd name="T16" fmla="*/ 14 w 14"/>
                <a:gd name="T17" fmla="*/ 5 h 21"/>
                <a:gd name="T18" fmla="*/ 9 w 14"/>
                <a:gd name="T19" fmla="*/ 2 h 21"/>
                <a:gd name="T20" fmla="*/ 9 w 14"/>
                <a:gd name="T21" fmla="*/ 0 h 21"/>
                <a:gd name="T22" fmla="*/ 9 w 14"/>
                <a:gd name="T23" fmla="*/ 2 h 21"/>
                <a:gd name="T24" fmla="*/ 5 w 14"/>
                <a:gd name="T25" fmla="*/ 0 h 21"/>
                <a:gd name="T26" fmla="*/ 1 w 14"/>
                <a:gd name="T27" fmla="*/ 2 h 21"/>
                <a:gd name="T28" fmla="*/ 0 w 14"/>
                <a:gd name="T29" fmla="*/ 5 h 21"/>
                <a:gd name="T30" fmla="*/ 1 w 14"/>
                <a:gd name="T31" fmla="*/ 9 h 21"/>
                <a:gd name="T32" fmla="*/ 1 w 14"/>
                <a:gd name="T3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1">
                  <a:moveTo>
                    <a:pt x="1" y="10"/>
                  </a:moveTo>
                  <a:lnTo>
                    <a:pt x="1" y="9"/>
                  </a:lnTo>
                  <a:lnTo>
                    <a:pt x="1" y="10"/>
                  </a:lnTo>
                  <a:lnTo>
                    <a:pt x="1" y="11"/>
                  </a:lnTo>
                  <a:lnTo>
                    <a:pt x="1" y="14"/>
                  </a:lnTo>
                  <a:lnTo>
                    <a:pt x="11" y="21"/>
                  </a:lnTo>
                  <a:lnTo>
                    <a:pt x="14" y="16"/>
                  </a:lnTo>
                  <a:lnTo>
                    <a:pt x="14" y="11"/>
                  </a:lnTo>
                  <a:lnTo>
                    <a:pt x="14" y="5"/>
                  </a:lnTo>
                  <a:lnTo>
                    <a:pt x="9" y="2"/>
                  </a:lnTo>
                  <a:lnTo>
                    <a:pt x="9" y="0"/>
                  </a:lnTo>
                  <a:lnTo>
                    <a:pt x="9" y="2"/>
                  </a:lnTo>
                  <a:lnTo>
                    <a:pt x="5" y="0"/>
                  </a:lnTo>
                  <a:lnTo>
                    <a:pt x="1" y="2"/>
                  </a:lnTo>
                  <a:lnTo>
                    <a:pt x="0" y="5"/>
                  </a:lnTo>
                  <a:lnTo>
                    <a:pt x="1" y="9"/>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79" name="Freeform 396">
              <a:extLst>
                <a:ext uri="{FF2B5EF4-FFF2-40B4-BE49-F238E27FC236}">
                  <a16:creationId xmlns:a16="http://schemas.microsoft.com/office/drawing/2014/main" id="{E2D40442-730F-405D-9410-923265C4A82F}"/>
                </a:ext>
              </a:extLst>
            </p:cNvPr>
            <p:cNvSpPr>
              <a:spLocks noChangeArrowheads="1"/>
            </p:cNvSpPr>
            <p:nvPr/>
          </p:nvSpPr>
          <p:spPr bwMode="auto">
            <a:xfrm>
              <a:off x="2793" y="3833"/>
              <a:ext cx="57" cy="52"/>
            </a:xfrm>
            <a:custGeom>
              <a:avLst/>
              <a:gdLst>
                <a:gd name="T0" fmla="*/ 2 w 57"/>
                <a:gd name="T1" fmla="*/ 10 h 52"/>
                <a:gd name="T2" fmla="*/ 2 w 57"/>
                <a:gd name="T3" fmla="*/ 11 h 52"/>
                <a:gd name="T4" fmla="*/ 49 w 57"/>
                <a:gd name="T5" fmla="*/ 52 h 52"/>
                <a:gd name="T6" fmla="*/ 57 w 57"/>
                <a:gd name="T7" fmla="*/ 42 h 52"/>
                <a:gd name="T8" fmla="*/ 9 w 57"/>
                <a:gd name="T9" fmla="*/ 1 h 52"/>
                <a:gd name="T10" fmla="*/ 9 w 57"/>
                <a:gd name="T11" fmla="*/ 2 h 52"/>
                <a:gd name="T12" fmla="*/ 9 w 57"/>
                <a:gd name="T13" fmla="*/ 1 h 52"/>
                <a:gd name="T14" fmla="*/ 4 w 57"/>
                <a:gd name="T15" fmla="*/ 0 h 52"/>
                <a:gd name="T16" fmla="*/ 1 w 57"/>
                <a:gd name="T17" fmla="*/ 2 h 52"/>
                <a:gd name="T18" fmla="*/ 0 w 57"/>
                <a:gd name="T19" fmla="*/ 6 h 52"/>
                <a:gd name="T20" fmla="*/ 2 w 57"/>
                <a:gd name="T21" fmla="*/ 11 h 52"/>
                <a:gd name="T22" fmla="*/ 2 w 57"/>
                <a:gd name="T23"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52">
                  <a:moveTo>
                    <a:pt x="2" y="10"/>
                  </a:moveTo>
                  <a:lnTo>
                    <a:pt x="2" y="11"/>
                  </a:lnTo>
                  <a:lnTo>
                    <a:pt x="49" y="52"/>
                  </a:lnTo>
                  <a:lnTo>
                    <a:pt x="57" y="42"/>
                  </a:lnTo>
                  <a:lnTo>
                    <a:pt x="9" y="1"/>
                  </a:lnTo>
                  <a:lnTo>
                    <a:pt x="9" y="2"/>
                  </a:lnTo>
                  <a:lnTo>
                    <a:pt x="9" y="1"/>
                  </a:lnTo>
                  <a:lnTo>
                    <a:pt x="4" y="0"/>
                  </a:lnTo>
                  <a:lnTo>
                    <a:pt x="1" y="2"/>
                  </a:lnTo>
                  <a:lnTo>
                    <a:pt x="0" y="6"/>
                  </a:lnTo>
                  <a:lnTo>
                    <a:pt x="2" y="11"/>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80" name="Freeform 397">
              <a:extLst>
                <a:ext uri="{FF2B5EF4-FFF2-40B4-BE49-F238E27FC236}">
                  <a16:creationId xmlns:a16="http://schemas.microsoft.com/office/drawing/2014/main" id="{5BDC8FBF-727F-486E-B219-2E8F5A8D633F}"/>
                </a:ext>
              </a:extLst>
            </p:cNvPr>
            <p:cNvSpPr>
              <a:spLocks noChangeArrowheads="1"/>
            </p:cNvSpPr>
            <p:nvPr/>
          </p:nvSpPr>
          <p:spPr bwMode="auto">
            <a:xfrm>
              <a:off x="2782" y="3830"/>
              <a:ext cx="20" cy="14"/>
            </a:xfrm>
            <a:custGeom>
              <a:avLst/>
              <a:gdLst>
                <a:gd name="T0" fmla="*/ 9 w 20"/>
                <a:gd name="T1" fmla="*/ 13 h 14"/>
                <a:gd name="T2" fmla="*/ 8 w 20"/>
                <a:gd name="T3" fmla="*/ 13 h 14"/>
                <a:gd name="T4" fmla="*/ 9 w 20"/>
                <a:gd name="T5" fmla="*/ 14 h 14"/>
                <a:gd name="T6" fmla="*/ 12 w 20"/>
                <a:gd name="T7" fmla="*/ 13 h 14"/>
                <a:gd name="T8" fmla="*/ 11 w 20"/>
                <a:gd name="T9" fmla="*/ 13 h 14"/>
                <a:gd name="T10" fmla="*/ 13 w 20"/>
                <a:gd name="T11" fmla="*/ 13 h 14"/>
                <a:gd name="T12" fmla="*/ 20 w 20"/>
                <a:gd name="T13" fmla="*/ 5 h 14"/>
                <a:gd name="T14" fmla="*/ 15 w 20"/>
                <a:gd name="T15" fmla="*/ 0 h 14"/>
                <a:gd name="T16" fmla="*/ 9 w 20"/>
                <a:gd name="T17" fmla="*/ 0 h 14"/>
                <a:gd name="T18" fmla="*/ 4 w 20"/>
                <a:gd name="T19" fmla="*/ 2 h 14"/>
                <a:gd name="T20" fmla="*/ 1 w 20"/>
                <a:gd name="T21" fmla="*/ 5 h 14"/>
                <a:gd name="T22" fmla="*/ 0 w 20"/>
                <a:gd name="T23" fmla="*/ 5 h 14"/>
                <a:gd name="T24" fmla="*/ 1 w 20"/>
                <a:gd name="T25" fmla="*/ 5 h 14"/>
                <a:gd name="T26" fmla="*/ 0 w 20"/>
                <a:gd name="T27" fmla="*/ 9 h 14"/>
                <a:gd name="T28" fmla="*/ 1 w 20"/>
                <a:gd name="T29" fmla="*/ 13 h 14"/>
                <a:gd name="T30" fmla="*/ 4 w 20"/>
                <a:gd name="T31" fmla="*/ 14 h 14"/>
                <a:gd name="T32" fmla="*/ 8 w 20"/>
                <a:gd name="T33" fmla="*/ 13 h 14"/>
                <a:gd name="T34" fmla="*/ 9 w 20"/>
                <a:gd name="T3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9" y="13"/>
                  </a:moveTo>
                  <a:lnTo>
                    <a:pt x="8" y="13"/>
                  </a:lnTo>
                  <a:lnTo>
                    <a:pt x="9" y="14"/>
                  </a:lnTo>
                  <a:lnTo>
                    <a:pt x="12" y="13"/>
                  </a:lnTo>
                  <a:lnTo>
                    <a:pt x="11" y="13"/>
                  </a:lnTo>
                  <a:lnTo>
                    <a:pt x="13" y="13"/>
                  </a:lnTo>
                  <a:lnTo>
                    <a:pt x="20" y="5"/>
                  </a:lnTo>
                  <a:lnTo>
                    <a:pt x="15" y="0"/>
                  </a:lnTo>
                  <a:lnTo>
                    <a:pt x="9" y="0"/>
                  </a:lnTo>
                  <a:lnTo>
                    <a:pt x="4" y="2"/>
                  </a:lnTo>
                  <a:lnTo>
                    <a:pt x="1" y="5"/>
                  </a:lnTo>
                  <a:lnTo>
                    <a:pt x="0" y="5"/>
                  </a:lnTo>
                  <a:lnTo>
                    <a:pt x="1" y="5"/>
                  </a:lnTo>
                  <a:lnTo>
                    <a:pt x="0" y="9"/>
                  </a:lnTo>
                  <a:lnTo>
                    <a:pt x="1" y="13"/>
                  </a:lnTo>
                  <a:lnTo>
                    <a:pt x="4" y="14"/>
                  </a:lnTo>
                  <a:lnTo>
                    <a:pt x="8" y="13"/>
                  </a:lnTo>
                  <a:lnTo>
                    <a:pt x="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81" name="Freeform 398">
              <a:extLst>
                <a:ext uri="{FF2B5EF4-FFF2-40B4-BE49-F238E27FC236}">
                  <a16:creationId xmlns:a16="http://schemas.microsoft.com/office/drawing/2014/main" id="{02FFFF90-EE2A-4850-AE6B-C9A57F60C591}"/>
                </a:ext>
              </a:extLst>
            </p:cNvPr>
            <p:cNvSpPr>
              <a:spLocks noChangeArrowheads="1"/>
            </p:cNvSpPr>
            <p:nvPr/>
          </p:nvSpPr>
          <p:spPr bwMode="auto">
            <a:xfrm>
              <a:off x="2705" y="3835"/>
              <a:ext cx="86" cy="96"/>
            </a:xfrm>
            <a:custGeom>
              <a:avLst/>
              <a:gdLst>
                <a:gd name="T0" fmla="*/ 11 w 86"/>
                <a:gd name="T1" fmla="*/ 94 h 96"/>
                <a:gd name="T2" fmla="*/ 11 w 86"/>
                <a:gd name="T3" fmla="*/ 94 h 96"/>
                <a:gd name="T4" fmla="*/ 86 w 86"/>
                <a:gd name="T5" fmla="*/ 8 h 96"/>
                <a:gd name="T6" fmla="*/ 77 w 86"/>
                <a:gd name="T7" fmla="*/ 0 h 96"/>
                <a:gd name="T8" fmla="*/ 1 w 86"/>
                <a:gd name="T9" fmla="*/ 87 h 96"/>
                <a:gd name="T10" fmla="*/ 0 w 86"/>
                <a:gd name="T11" fmla="*/ 92 h 96"/>
                <a:gd name="T12" fmla="*/ 2 w 86"/>
                <a:gd name="T13" fmla="*/ 95 h 96"/>
                <a:gd name="T14" fmla="*/ 7 w 86"/>
                <a:gd name="T15" fmla="*/ 96 h 96"/>
                <a:gd name="T16" fmla="*/ 11 w 86"/>
                <a:gd name="T17"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96">
                  <a:moveTo>
                    <a:pt x="11" y="94"/>
                  </a:moveTo>
                  <a:lnTo>
                    <a:pt x="11" y="94"/>
                  </a:lnTo>
                  <a:lnTo>
                    <a:pt x="86" y="8"/>
                  </a:lnTo>
                  <a:lnTo>
                    <a:pt x="77" y="0"/>
                  </a:lnTo>
                  <a:lnTo>
                    <a:pt x="1" y="87"/>
                  </a:lnTo>
                  <a:lnTo>
                    <a:pt x="0" y="92"/>
                  </a:lnTo>
                  <a:lnTo>
                    <a:pt x="2" y="95"/>
                  </a:lnTo>
                  <a:lnTo>
                    <a:pt x="7" y="96"/>
                  </a:lnTo>
                  <a:lnTo>
                    <a:pt x="11"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82" name="Freeform 399">
              <a:extLst>
                <a:ext uri="{FF2B5EF4-FFF2-40B4-BE49-F238E27FC236}">
                  <a16:creationId xmlns:a16="http://schemas.microsoft.com/office/drawing/2014/main" id="{985B8D34-A89A-4A61-8DCF-DA7BDD0174E0}"/>
                </a:ext>
              </a:extLst>
            </p:cNvPr>
            <p:cNvSpPr>
              <a:spLocks noChangeArrowheads="1"/>
            </p:cNvSpPr>
            <p:nvPr/>
          </p:nvSpPr>
          <p:spPr bwMode="auto">
            <a:xfrm>
              <a:off x="2704" y="3922"/>
              <a:ext cx="13" cy="20"/>
            </a:xfrm>
            <a:custGeom>
              <a:avLst/>
              <a:gdLst>
                <a:gd name="T0" fmla="*/ 12 w 13"/>
                <a:gd name="T1" fmla="*/ 11 h 20"/>
                <a:gd name="T2" fmla="*/ 12 w 13"/>
                <a:gd name="T3" fmla="*/ 12 h 20"/>
                <a:gd name="T4" fmla="*/ 12 w 13"/>
                <a:gd name="T5" fmla="*/ 11 h 20"/>
                <a:gd name="T6" fmla="*/ 12 w 13"/>
                <a:gd name="T7" fmla="*/ 9 h 20"/>
                <a:gd name="T8" fmla="*/ 12 w 13"/>
                <a:gd name="T9" fmla="*/ 7 h 20"/>
                <a:gd name="T10" fmla="*/ 2 w 13"/>
                <a:gd name="T11" fmla="*/ 0 h 20"/>
                <a:gd name="T12" fmla="*/ 0 w 13"/>
                <a:gd name="T13" fmla="*/ 5 h 20"/>
                <a:gd name="T14" fmla="*/ 0 w 13"/>
                <a:gd name="T15" fmla="*/ 9 h 20"/>
                <a:gd name="T16" fmla="*/ 0 w 13"/>
                <a:gd name="T17" fmla="*/ 16 h 20"/>
                <a:gd name="T18" fmla="*/ 4 w 13"/>
                <a:gd name="T19" fmla="*/ 19 h 20"/>
                <a:gd name="T20" fmla="*/ 4 w 13"/>
                <a:gd name="T21" fmla="*/ 20 h 20"/>
                <a:gd name="T22" fmla="*/ 4 w 13"/>
                <a:gd name="T23" fmla="*/ 19 h 20"/>
                <a:gd name="T24" fmla="*/ 8 w 13"/>
                <a:gd name="T25" fmla="*/ 20 h 20"/>
                <a:gd name="T26" fmla="*/ 12 w 13"/>
                <a:gd name="T27" fmla="*/ 19 h 20"/>
                <a:gd name="T28" fmla="*/ 13 w 13"/>
                <a:gd name="T29" fmla="*/ 16 h 20"/>
                <a:gd name="T30" fmla="*/ 12 w 13"/>
                <a:gd name="T31" fmla="*/ 12 h 20"/>
                <a:gd name="T32" fmla="*/ 12 w 13"/>
                <a:gd name="T33"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0">
                  <a:moveTo>
                    <a:pt x="12" y="11"/>
                  </a:moveTo>
                  <a:lnTo>
                    <a:pt x="12" y="12"/>
                  </a:lnTo>
                  <a:lnTo>
                    <a:pt x="12" y="11"/>
                  </a:lnTo>
                  <a:lnTo>
                    <a:pt x="12" y="9"/>
                  </a:lnTo>
                  <a:lnTo>
                    <a:pt x="12" y="7"/>
                  </a:lnTo>
                  <a:lnTo>
                    <a:pt x="2" y="0"/>
                  </a:lnTo>
                  <a:lnTo>
                    <a:pt x="0" y="5"/>
                  </a:lnTo>
                  <a:lnTo>
                    <a:pt x="0" y="9"/>
                  </a:lnTo>
                  <a:lnTo>
                    <a:pt x="0" y="16"/>
                  </a:lnTo>
                  <a:lnTo>
                    <a:pt x="4" y="19"/>
                  </a:lnTo>
                  <a:lnTo>
                    <a:pt x="4" y="20"/>
                  </a:lnTo>
                  <a:lnTo>
                    <a:pt x="4" y="19"/>
                  </a:lnTo>
                  <a:lnTo>
                    <a:pt x="8" y="20"/>
                  </a:lnTo>
                  <a:lnTo>
                    <a:pt x="12" y="19"/>
                  </a:lnTo>
                  <a:lnTo>
                    <a:pt x="13" y="16"/>
                  </a:lnTo>
                  <a:lnTo>
                    <a:pt x="12" y="12"/>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83" name="Freeform 400">
              <a:extLst>
                <a:ext uri="{FF2B5EF4-FFF2-40B4-BE49-F238E27FC236}">
                  <a16:creationId xmlns:a16="http://schemas.microsoft.com/office/drawing/2014/main" id="{0E431587-AFB0-46FE-BE57-067222E2AAAE}"/>
                </a:ext>
              </a:extLst>
            </p:cNvPr>
            <p:cNvSpPr>
              <a:spLocks noChangeArrowheads="1"/>
            </p:cNvSpPr>
            <p:nvPr/>
          </p:nvSpPr>
          <p:spPr bwMode="auto">
            <a:xfrm>
              <a:off x="2708" y="3933"/>
              <a:ext cx="55" cy="52"/>
            </a:xfrm>
            <a:custGeom>
              <a:avLst/>
              <a:gdLst>
                <a:gd name="T0" fmla="*/ 53 w 55"/>
                <a:gd name="T1" fmla="*/ 42 h 52"/>
                <a:gd name="T2" fmla="*/ 53 w 55"/>
                <a:gd name="T3" fmla="*/ 41 h 52"/>
                <a:gd name="T4" fmla="*/ 8 w 55"/>
                <a:gd name="T5" fmla="*/ 0 h 52"/>
                <a:gd name="T6" fmla="*/ 0 w 55"/>
                <a:gd name="T7" fmla="*/ 9 h 52"/>
                <a:gd name="T8" fmla="*/ 46 w 55"/>
                <a:gd name="T9" fmla="*/ 51 h 52"/>
                <a:gd name="T10" fmla="*/ 46 w 55"/>
                <a:gd name="T11" fmla="*/ 50 h 52"/>
                <a:gd name="T12" fmla="*/ 46 w 55"/>
                <a:gd name="T13" fmla="*/ 51 h 52"/>
                <a:gd name="T14" fmla="*/ 50 w 55"/>
                <a:gd name="T15" fmla="*/ 52 h 52"/>
                <a:gd name="T16" fmla="*/ 54 w 55"/>
                <a:gd name="T17" fmla="*/ 50 h 52"/>
                <a:gd name="T18" fmla="*/ 55 w 55"/>
                <a:gd name="T19" fmla="*/ 45 h 52"/>
                <a:gd name="T20" fmla="*/ 53 w 55"/>
                <a:gd name="T21" fmla="*/ 41 h 52"/>
                <a:gd name="T22" fmla="*/ 53 w 55"/>
                <a:gd name="T23"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52">
                  <a:moveTo>
                    <a:pt x="53" y="42"/>
                  </a:moveTo>
                  <a:lnTo>
                    <a:pt x="53" y="41"/>
                  </a:lnTo>
                  <a:lnTo>
                    <a:pt x="8" y="0"/>
                  </a:lnTo>
                  <a:lnTo>
                    <a:pt x="0" y="9"/>
                  </a:lnTo>
                  <a:lnTo>
                    <a:pt x="46" y="51"/>
                  </a:lnTo>
                  <a:lnTo>
                    <a:pt x="46" y="50"/>
                  </a:lnTo>
                  <a:lnTo>
                    <a:pt x="46" y="51"/>
                  </a:lnTo>
                  <a:lnTo>
                    <a:pt x="50" y="52"/>
                  </a:lnTo>
                  <a:lnTo>
                    <a:pt x="54" y="50"/>
                  </a:lnTo>
                  <a:lnTo>
                    <a:pt x="55" y="45"/>
                  </a:lnTo>
                  <a:lnTo>
                    <a:pt x="53" y="41"/>
                  </a:lnTo>
                  <a:lnTo>
                    <a:pt x="53"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84" name="Freeform 401">
              <a:extLst>
                <a:ext uri="{FF2B5EF4-FFF2-40B4-BE49-F238E27FC236}">
                  <a16:creationId xmlns:a16="http://schemas.microsoft.com/office/drawing/2014/main" id="{C71338AE-CFD5-47C0-AE77-714F851D7E1C}"/>
                </a:ext>
              </a:extLst>
            </p:cNvPr>
            <p:cNvSpPr>
              <a:spLocks noChangeArrowheads="1"/>
            </p:cNvSpPr>
            <p:nvPr/>
          </p:nvSpPr>
          <p:spPr bwMode="auto">
            <a:xfrm>
              <a:off x="2754" y="3973"/>
              <a:ext cx="20" cy="14"/>
            </a:xfrm>
            <a:custGeom>
              <a:avLst/>
              <a:gdLst>
                <a:gd name="T0" fmla="*/ 11 w 20"/>
                <a:gd name="T1" fmla="*/ 1 h 14"/>
                <a:gd name="T2" fmla="*/ 12 w 20"/>
                <a:gd name="T3" fmla="*/ 1 h 14"/>
                <a:gd name="T4" fmla="*/ 11 w 20"/>
                <a:gd name="T5" fmla="*/ 2 h 14"/>
                <a:gd name="T6" fmla="*/ 9 w 20"/>
                <a:gd name="T7" fmla="*/ 2 h 14"/>
                <a:gd name="T8" fmla="*/ 8 w 20"/>
                <a:gd name="T9" fmla="*/ 2 h 14"/>
                <a:gd name="T10" fmla="*/ 7 w 20"/>
                <a:gd name="T11" fmla="*/ 2 h 14"/>
                <a:gd name="T12" fmla="*/ 0 w 20"/>
                <a:gd name="T13" fmla="*/ 10 h 14"/>
                <a:gd name="T14" fmla="*/ 3 w 20"/>
                <a:gd name="T15" fmla="*/ 14 h 14"/>
                <a:gd name="T16" fmla="*/ 9 w 20"/>
                <a:gd name="T17" fmla="*/ 14 h 14"/>
                <a:gd name="T18" fmla="*/ 15 w 20"/>
                <a:gd name="T19" fmla="*/ 12 h 14"/>
                <a:gd name="T20" fmla="*/ 19 w 20"/>
                <a:gd name="T21" fmla="*/ 8 h 14"/>
                <a:gd name="T22" fmla="*/ 20 w 20"/>
                <a:gd name="T23" fmla="*/ 8 h 14"/>
                <a:gd name="T24" fmla="*/ 19 w 20"/>
                <a:gd name="T25" fmla="*/ 8 h 14"/>
                <a:gd name="T26" fmla="*/ 20 w 20"/>
                <a:gd name="T27" fmla="*/ 5 h 14"/>
                <a:gd name="T28" fmla="*/ 19 w 20"/>
                <a:gd name="T29" fmla="*/ 1 h 14"/>
                <a:gd name="T30" fmla="*/ 15 w 20"/>
                <a:gd name="T31" fmla="*/ 0 h 14"/>
                <a:gd name="T32" fmla="*/ 12 w 20"/>
                <a:gd name="T33" fmla="*/ 1 h 14"/>
                <a:gd name="T34" fmla="*/ 11 w 20"/>
                <a:gd name="T3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1" y="1"/>
                  </a:moveTo>
                  <a:lnTo>
                    <a:pt x="12" y="1"/>
                  </a:lnTo>
                  <a:lnTo>
                    <a:pt x="11" y="2"/>
                  </a:lnTo>
                  <a:lnTo>
                    <a:pt x="9" y="2"/>
                  </a:lnTo>
                  <a:lnTo>
                    <a:pt x="8" y="2"/>
                  </a:lnTo>
                  <a:lnTo>
                    <a:pt x="7" y="2"/>
                  </a:lnTo>
                  <a:lnTo>
                    <a:pt x="0" y="10"/>
                  </a:lnTo>
                  <a:lnTo>
                    <a:pt x="3" y="14"/>
                  </a:lnTo>
                  <a:lnTo>
                    <a:pt x="9" y="14"/>
                  </a:lnTo>
                  <a:lnTo>
                    <a:pt x="15" y="12"/>
                  </a:lnTo>
                  <a:lnTo>
                    <a:pt x="19" y="8"/>
                  </a:lnTo>
                  <a:lnTo>
                    <a:pt x="20" y="8"/>
                  </a:lnTo>
                  <a:lnTo>
                    <a:pt x="19" y="8"/>
                  </a:lnTo>
                  <a:lnTo>
                    <a:pt x="20" y="5"/>
                  </a:lnTo>
                  <a:lnTo>
                    <a:pt x="19" y="1"/>
                  </a:lnTo>
                  <a:lnTo>
                    <a:pt x="15" y="0"/>
                  </a:lnTo>
                  <a:lnTo>
                    <a:pt x="12" y="1"/>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sp>
          <p:nvSpPr>
            <p:cNvPr id="42385" name="Freeform 402">
              <a:extLst>
                <a:ext uri="{FF2B5EF4-FFF2-40B4-BE49-F238E27FC236}">
                  <a16:creationId xmlns:a16="http://schemas.microsoft.com/office/drawing/2014/main" id="{1F1B2D3A-A816-4C5F-B8AE-9C19BAEDE8FC}"/>
                </a:ext>
              </a:extLst>
            </p:cNvPr>
            <p:cNvSpPr>
              <a:spLocks noChangeArrowheads="1"/>
            </p:cNvSpPr>
            <p:nvPr/>
          </p:nvSpPr>
          <p:spPr bwMode="auto">
            <a:xfrm>
              <a:off x="2765" y="3886"/>
              <a:ext cx="88" cy="95"/>
            </a:xfrm>
            <a:custGeom>
              <a:avLst/>
              <a:gdLst>
                <a:gd name="T0" fmla="*/ 77 w 88"/>
                <a:gd name="T1" fmla="*/ 3 h 95"/>
                <a:gd name="T2" fmla="*/ 77 w 88"/>
                <a:gd name="T3" fmla="*/ 3 h 95"/>
                <a:gd name="T4" fmla="*/ 0 w 88"/>
                <a:gd name="T5" fmla="*/ 88 h 95"/>
                <a:gd name="T6" fmla="*/ 9 w 88"/>
                <a:gd name="T7" fmla="*/ 95 h 95"/>
                <a:gd name="T8" fmla="*/ 87 w 88"/>
                <a:gd name="T9" fmla="*/ 10 h 95"/>
                <a:gd name="T10" fmla="*/ 88 w 88"/>
                <a:gd name="T11" fmla="*/ 5 h 95"/>
                <a:gd name="T12" fmla="*/ 86 w 88"/>
                <a:gd name="T13" fmla="*/ 2 h 95"/>
                <a:gd name="T14" fmla="*/ 82 w 88"/>
                <a:gd name="T15" fmla="*/ 0 h 95"/>
                <a:gd name="T16" fmla="*/ 77 w 88"/>
                <a:gd name="T1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5">
                  <a:moveTo>
                    <a:pt x="77" y="3"/>
                  </a:moveTo>
                  <a:lnTo>
                    <a:pt x="77" y="3"/>
                  </a:lnTo>
                  <a:lnTo>
                    <a:pt x="0" y="88"/>
                  </a:lnTo>
                  <a:lnTo>
                    <a:pt x="9" y="95"/>
                  </a:lnTo>
                  <a:lnTo>
                    <a:pt x="87" y="10"/>
                  </a:lnTo>
                  <a:lnTo>
                    <a:pt x="88" y="5"/>
                  </a:lnTo>
                  <a:lnTo>
                    <a:pt x="86" y="2"/>
                  </a:lnTo>
                  <a:lnTo>
                    <a:pt x="82" y="0"/>
                  </a:lnTo>
                  <a:lnTo>
                    <a:pt x="7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pic>
        <p:nvPicPr>
          <p:cNvPr id="3" name="音频 2">
            <a:hlinkClick r:id="" action="ppaction://media"/>
            <a:extLst>
              <a:ext uri="{FF2B5EF4-FFF2-40B4-BE49-F238E27FC236}">
                <a16:creationId xmlns:a16="http://schemas.microsoft.com/office/drawing/2014/main" id="{8A6483FB-EB7A-409F-A78A-4EE173355AC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685"/>
    </mc:Choice>
    <mc:Fallback>
      <p:transition spd="slow" advTm="4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nodeType="clickEffect">
                                  <p:stCondLst>
                                    <p:cond delay="0"/>
                                  </p:stCondLst>
                                  <p:childTnLst>
                                    <p:set>
                                      <p:cBhvr>
                                        <p:cTn id="10" dur="1" fill="hold">
                                          <p:stCondLst>
                                            <p:cond delay="0"/>
                                          </p:stCondLst>
                                        </p:cTn>
                                        <p:tgtEl>
                                          <p:spTgt spid="41997"/>
                                        </p:tgtEl>
                                        <p:attrNameLst>
                                          <p:attrName>style.visibility</p:attrName>
                                        </p:attrNameLst>
                                      </p:cBhvr>
                                      <p:to>
                                        <p:strVal val="visible"/>
                                      </p:to>
                                    </p:set>
                                    <p:anim calcmode="lin" valueType="num">
                                      <p:cBhvr additive="base">
                                        <p:cTn id="11" dur="500" fill="hold"/>
                                        <p:tgtEl>
                                          <p:spTgt spid="41997"/>
                                        </p:tgtEl>
                                        <p:attrNameLst>
                                          <p:attrName>ppt_x</p:attrName>
                                        </p:attrNameLst>
                                      </p:cBhvr>
                                      <p:tavLst>
                                        <p:tav tm="0">
                                          <p:val>
                                            <p:strVal val="1+#ppt_w/2"/>
                                          </p:val>
                                        </p:tav>
                                        <p:tav tm="100000">
                                          <p:val>
                                            <p:strVal val="#ppt_x"/>
                                          </p:val>
                                        </p:tav>
                                      </p:tavLst>
                                    </p:anim>
                                    <p:anim calcmode="lin" valueType="num">
                                      <p:cBhvr additive="base">
                                        <p:cTn id="12" dur="500" fill="hold"/>
                                        <p:tgtEl>
                                          <p:spTgt spid="4199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2" fill="hold" nodeType="afterEffect">
                                  <p:stCondLst>
                                    <p:cond delay="0"/>
                                  </p:stCondLst>
                                  <p:childTnLst>
                                    <p:set>
                                      <p:cBhvr>
                                        <p:cTn id="15" dur="1" fill="hold">
                                          <p:stCondLst>
                                            <p:cond delay="0"/>
                                          </p:stCondLst>
                                        </p:cTn>
                                        <p:tgtEl>
                                          <p:spTgt spid="41998"/>
                                        </p:tgtEl>
                                        <p:attrNameLst>
                                          <p:attrName>style.visibility</p:attrName>
                                        </p:attrNameLst>
                                      </p:cBhvr>
                                      <p:to>
                                        <p:strVal val="visible"/>
                                      </p:to>
                                    </p:set>
                                    <p:anim calcmode="lin" valueType="num">
                                      <p:cBhvr additive="base">
                                        <p:cTn id="16" dur="500" fill="hold"/>
                                        <p:tgtEl>
                                          <p:spTgt spid="41998"/>
                                        </p:tgtEl>
                                        <p:attrNameLst>
                                          <p:attrName>ppt_x</p:attrName>
                                        </p:attrNameLst>
                                      </p:cBhvr>
                                      <p:tavLst>
                                        <p:tav tm="0">
                                          <p:val>
                                            <p:strVal val="1+#ppt_w/2"/>
                                          </p:val>
                                        </p:tav>
                                        <p:tav tm="100000">
                                          <p:val>
                                            <p:strVal val="#ppt_x"/>
                                          </p:val>
                                        </p:tav>
                                      </p:tavLst>
                                    </p:anim>
                                    <p:anim calcmode="lin" valueType="num">
                                      <p:cBhvr additive="base">
                                        <p:cTn id="17" dur="500" fill="hold"/>
                                        <p:tgtEl>
                                          <p:spTgt spid="41998"/>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41989"/>
                                        </p:tgtEl>
                                        <p:attrNameLst>
                                          <p:attrName>style.visibility</p:attrName>
                                        </p:attrNameLst>
                                      </p:cBhvr>
                                      <p:to>
                                        <p:strVal val="visible"/>
                                      </p:to>
                                    </p:set>
                                    <p:anim calcmode="lin" valueType="num">
                                      <p:cBhvr additive="base">
                                        <p:cTn id="21" dur="500" fill="hold"/>
                                        <p:tgtEl>
                                          <p:spTgt spid="41989"/>
                                        </p:tgtEl>
                                        <p:attrNameLst>
                                          <p:attrName>ppt_x</p:attrName>
                                        </p:attrNameLst>
                                      </p:cBhvr>
                                      <p:tavLst>
                                        <p:tav tm="0">
                                          <p:val>
                                            <p:strVal val="0-#ppt_w/2"/>
                                          </p:val>
                                        </p:tav>
                                        <p:tav tm="100000">
                                          <p:val>
                                            <p:strVal val="#ppt_x"/>
                                          </p:val>
                                        </p:tav>
                                      </p:tavLst>
                                    </p:anim>
                                    <p:anim calcmode="lin" valueType="num">
                                      <p:cBhvr additive="base">
                                        <p:cTn id="22" dur="500" fill="hold"/>
                                        <p:tgtEl>
                                          <p:spTgt spid="41989"/>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1" presetClass="entr" presetSubtype="0" fill="hold" nodeType="afterEffect">
                                  <p:stCondLst>
                                    <p:cond delay="0"/>
                                  </p:stCondLst>
                                  <p:childTnLst>
                                    <p:set>
                                      <p:cBhvr>
                                        <p:cTn id="25" dur="1" fill="hold">
                                          <p:stCondLst>
                                            <p:cond delay="499"/>
                                          </p:stCondLst>
                                        </p:cTn>
                                        <p:tgtEl>
                                          <p:spTgt spid="159750"/>
                                        </p:tgtEl>
                                        <p:attrNameLst>
                                          <p:attrName>style.visibility</p:attrName>
                                        </p:attrNameLst>
                                      </p:cBhvr>
                                      <p:to>
                                        <p:strVal val="visible"/>
                                      </p:to>
                                    </p:set>
                                  </p:childTnLst>
                                </p:cTn>
                              </p:par>
                            </p:childTnLst>
                          </p:cTn>
                        </p:par>
                        <p:par>
                          <p:cTn id="26" fill="hold" nodeType="afterGroup">
                            <p:stCondLst>
                              <p:cond delay="2000"/>
                            </p:stCondLst>
                            <p:childTnLst>
                              <p:par>
                                <p:cTn id="27" presetID="2" presetClass="entr" presetSubtype="8" fill="hold" nodeType="afterEffect">
                                  <p:stCondLst>
                                    <p:cond delay="0"/>
                                  </p:stCondLst>
                                  <p:childTnLst>
                                    <p:set>
                                      <p:cBhvr>
                                        <p:cTn id="28" dur="1" fill="hold">
                                          <p:stCondLst>
                                            <p:cond delay="0"/>
                                          </p:stCondLst>
                                        </p:cTn>
                                        <p:tgtEl>
                                          <p:spTgt spid="41991"/>
                                        </p:tgtEl>
                                        <p:attrNameLst>
                                          <p:attrName>style.visibility</p:attrName>
                                        </p:attrNameLst>
                                      </p:cBhvr>
                                      <p:to>
                                        <p:strVal val="visible"/>
                                      </p:to>
                                    </p:set>
                                    <p:anim calcmode="lin" valueType="num">
                                      <p:cBhvr additive="base">
                                        <p:cTn id="29" dur="500" fill="hold"/>
                                        <p:tgtEl>
                                          <p:spTgt spid="41991"/>
                                        </p:tgtEl>
                                        <p:attrNameLst>
                                          <p:attrName>ppt_x</p:attrName>
                                        </p:attrNameLst>
                                      </p:cBhvr>
                                      <p:tavLst>
                                        <p:tav tm="0">
                                          <p:val>
                                            <p:strVal val="0-#ppt_w/2"/>
                                          </p:val>
                                        </p:tav>
                                        <p:tav tm="100000">
                                          <p:val>
                                            <p:strVal val="#ppt_x"/>
                                          </p:val>
                                        </p:tav>
                                      </p:tavLst>
                                    </p:anim>
                                    <p:anim calcmode="lin" valueType="num">
                                      <p:cBhvr additive="base">
                                        <p:cTn id="30" dur="500" fill="hold"/>
                                        <p:tgtEl>
                                          <p:spTgt spid="41991"/>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2500"/>
                            </p:stCondLst>
                            <p:childTnLst>
                              <p:par>
                                <p:cTn id="32" presetID="1" presetClass="entr" presetSubtype="0" fill="hold" nodeType="afterEffect">
                                  <p:stCondLst>
                                    <p:cond delay="0"/>
                                  </p:stCondLst>
                                  <p:childTnLst>
                                    <p:set>
                                      <p:cBhvr>
                                        <p:cTn id="33" dur="1" fill="hold">
                                          <p:stCondLst>
                                            <p:cond delay="499"/>
                                          </p:stCondLst>
                                        </p:cTn>
                                        <p:tgtEl>
                                          <p:spTgt spid="159752"/>
                                        </p:tgtEl>
                                        <p:attrNameLst>
                                          <p:attrName>style.visibility</p:attrName>
                                        </p:attrNameLst>
                                      </p:cBhvr>
                                      <p:to>
                                        <p:strVal val="visible"/>
                                      </p:to>
                                    </p:set>
                                  </p:childTnLst>
                                </p:cTn>
                              </p:par>
                            </p:childTnLst>
                          </p:cTn>
                        </p:par>
                        <p:par>
                          <p:cTn id="34" fill="hold" nodeType="afterGroup">
                            <p:stCondLst>
                              <p:cond delay="3000"/>
                            </p:stCondLst>
                            <p:childTnLst>
                              <p:par>
                                <p:cTn id="35" presetID="2" presetClass="entr" presetSubtype="8" fill="hold" nodeType="afterEffect">
                                  <p:stCondLst>
                                    <p:cond delay="0"/>
                                  </p:stCondLst>
                                  <p:childTnLst>
                                    <p:set>
                                      <p:cBhvr>
                                        <p:cTn id="36" dur="1" fill="hold">
                                          <p:stCondLst>
                                            <p:cond delay="0"/>
                                          </p:stCondLst>
                                        </p:cTn>
                                        <p:tgtEl>
                                          <p:spTgt spid="41995"/>
                                        </p:tgtEl>
                                        <p:attrNameLst>
                                          <p:attrName>style.visibility</p:attrName>
                                        </p:attrNameLst>
                                      </p:cBhvr>
                                      <p:to>
                                        <p:strVal val="visible"/>
                                      </p:to>
                                    </p:set>
                                    <p:anim calcmode="lin" valueType="num">
                                      <p:cBhvr additive="base">
                                        <p:cTn id="37" dur="500" fill="hold"/>
                                        <p:tgtEl>
                                          <p:spTgt spid="41995"/>
                                        </p:tgtEl>
                                        <p:attrNameLst>
                                          <p:attrName>ppt_x</p:attrName>
                                        </p:attrNameLst>
                                      </p:cBhvr>
                                      <p:tavLst>
                                        <p:tav tm="0">
                                          <p:val>
                                            <p:strVal val="0-#ppt_w/2"/>
                                          </p:val>
                                        </p:tav>
                                        <p:tav tm="100000">
                                          <p:val>
                                            <p:strVal val="#ppt_x"/>
                                          </p:val>
                                        </p:tav>
                                      </p:tavLst>
                                    </p:anim>
                                    <p:anim calcmode="lin" valueType="num">
                                      <p:cBhvr additive="base">
                                        <p:cTn id="38" dur="500" fill="hold"/>
                                        <p:tgtEl>
                                          <p:spTgt spid="41995"/>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1" presetClass="entr" presetSubtype="0" fill="hold" nodeType="afterEffect">
                                  <p:stCondLst>
                                    <p:cond delay="0"/>
                                  </p:stCondLst>
                                  <p:childTnLst>
                                    <p:set>
                                      <p:cBhvr>
                                        <p:cTn id="41" dur="1" fill="hold">
                                          <p:stCondLst>
                                            <p:cond delay="499"/>
                                          </p:stCondLst>
                                        </p:cTn>
                                        <p:tgtEl>
                                          <p:spTgt spid="159756"/>
                                        </p:tgtEl>
                                        <p:attrNameLst>
                                          <p:attrName>style.visibility</p:attrName>
                                        </p:attrNameLst>
                                      </p:cBhvr>
                                      <p:to>
                                        <p:strVal val="visible"/>
                                      </p:to>
                                    </p:set>
                                  </p:childTnLst>
                                </p:cTn>
                              </p:par>
                            </p:childTnLst>
                          </p:cTn>
                        </p:par>
                        <p:par>
                          <p:cTn id="42" fill="hold" nodeType="afterGroup">
                            <p:stCondLst>
                              <p:cond delay="4000"/>
                            </p:stCondLst>
                            <p:childTnLst>
                              <p:par>
                                <p:cTn id="43" presetID="2" presetClass="entr" presetSubtype="8" fill="hold" nodeType="afterEffect">
                                  <p:stCondLst>
                                    <p:cond delay="0"/>
                                  </p:stCondLst>
                                  <p:childTnLst>
                                    <p:set>
                                      <p:cBhvr>
                                        <p:cTn id="44" dur="1" fill="hold">
                                          <p:stCondLst>
                                            <p:cond delay="0"/>
                                          </p:stCondLst>
                                        </p:cTn>
                                        <p:tgtEl>
                                          <p:spTgt spid="41993"/>
                                        </p:tgtEl>
                                        <p:attrNameLst>
                                          <p:attrName>style.visibility</p:attrName>
                                        </p:attrNameLst>
                                      </p:cBhvr>
                                      <p:to>
                                        <p:strVal val="visible"/>
                                      </p:to>
                                    </p:set>
                                    <p:anim calcmode="lin" valueType="num">
                                      <p:cBhvr additive="base">
                                        <p:cTn id="45" dur="500" fill="hold"/>
                                        <p:tgtEl>
                                          <p:spTgt spid="41993"/>
                                        </p:tgtEl>
                                        <p:attrNameLst>
                                          <p:attrName>ppt_x</p:attrName>
                                        </p:attrNameLst>
                                      </p:cBhvr>
                                      <p:tavLst>
                                        <p:tav tm="0">
                                          <p:val>
                                            <p:strVal val="0-#ppt_w/2"/>
                                          </p:val>
                                        </p:tav>
                                        <p:tav tm="100000">
                                          <p:val>
                                            <p:strVal val="#ppt_x"/>
                                          </p:val>
                                        </p:tav>
                                      </p:tavLst>
                                    </p:anim>
                                    <p:anim calcmode="lin" valueType="num">
                                      <p:cBhvr additive="base">
                                        <p:cTn id="46" dur="500" fill="hold"/>
                                        <p:tgtEl>
                                          <p:spTgt spid="41993"/>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4500"/>
                            </p:stCondLst>
                            <p:childTnLst>
                              <p:par>
                                <p:cTn id="48" presetID="1" presetClass="entr" presetSubtype="0" fill="hold" nodeType="afterEffect">
                                  <p:stCondLst>
                                    <p:cond delay="0"/>
                                  </p:stCondLst>
                                  <p:childTnLst>
                                    <p:set>
                                      <p:cBhvr>
                                        <p:cTn id="49" dur="1" fill="hold">
                                          <p:stCondLst>
                                            <p:cond delay="499"/>
                                          </p:stCondLst>
                                        </p:cTn>
                                        <p:tgtEl>
                                          <p:spTgt spid="159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23F35758-6607-4C3B-9953-F57142BCD884}"/>
              </a:ext>
            </a:extLst>
          </p:cNvPr>
          <p:cNvSpPr>
            <a:spLocks noGrp="1" noChangeArrowheads="1"/>
          </p:cNvSpPr>
          <p:nvPr>
            <p:ph type="title"/>
          </p:nvPr>
        </p:nvSpPr>
        <p:spPr/>
        <p:txBody>
          <a:bodyPr/>
          <a:lstStyle/>
          <a:p>
            <a:pPr eaLnBrk="1" hangingPunct="1"/>
            <a:r>
              <a:rPr lang="zh-CN" altLang="en-US" sz="3600"/>
              <a:t>嵌入式系统的出现和兴起</a:t>
            </a:r>
          </a:p>
        </p:txBody>
      </p:sp>
      <p:sp>
        <p:nvSpPr>
          <p:cNvPr id="60418" name="Rectangle 3">
            <a:extLst>
              <a:ext uri="{FF2B5EF4-FFF2-40B4-BE49-F238E27FC236}">
                <a16:creationId xmlns:a16="http://schemas.microsoft.com/office/drawing/2014/main" id="{F719AA5B-F2BC-4396-9F25-3DB913CC891F}"/>
              </a:ext>
            </a:extLst>
          </p:cNvPr>
          <p:cNvSpPr>
            <a:spLocks noGrp="1" noChangeArrowheads="1"/>
          </p:cNvSpPr>
          <p:nvPr>
            <p:ph idx="1"/>
          </p:nvPr>
        </p:nvSpPr>
        <p:spPr>
          <a:xfrm>
            <a:off x="609600" y="1219200"/>
            <a:ext cx="8001000" cy="5334000"/>
          </a:xfrm>
        </p:spPr>
        <p:txBody>
          <a:bodyPr/>
          <a:lstStyle/>
          <a:p>
            <a:pPr eaLnBrk="1" hangingPunct="1"/>
            <a:r>
              <a:rPr lang="zh-CN" altLang="en-US" sz="2800">
                <a:solidFill>
                  <a:srgbClr val="CC3300"/>
                </a:solidFill>
              </a:rPr>
              <a:t>兴起</a:t>
            </a:r>
            <a:r>
              <a:rPr lang="zh-CN" altLang="en-US" sz="2800"/>
              <a:t>：在</a:t>
            </a:r>
            <a:r>
              <a:rPr lang="en-US" altLang="zh-CN" sz="2800"/>
              <a:t>1965</a:t>
            </a:r>
            <a:r>
              <a:rPr lang="zh-CN" altLang="en-US" sz="2800"/>
              <a:t>～</a:t>
            </a:r>
            <a:r>
              <a:rPr lang="en-US" altLang="zh-CN" sz="2800"/>
              <a:t>1970</a:t>
            </a:r>
            <a:r>
              <a:rPr lang="zh-CN" altLang="en-US" sz="2800"/>
              <a:t>年，当时计算机已开始采用集成电路，即第三代计算机。在军事、航空航天领域、工业控制的需求推动下。</a:t>
            </a:r>
          </a:p>
          <a:p>
            <a:pPr lvl="1" algn="just" eaLnBrk="1" hangingPunct="1">
              <a:buSzPct val="80000"/>
            </a:pPr>
            <a:r>
              <a:rPr lang="zh-CN" altLang="en-US" sz="2400" b="1"/>
              <a:t>第一次使用机载数字计算机控制的是</a:t>
            </a:r>
            <a:r>
              <a:rPr lang="en-US" altLang="zh-CN" sz="2400" b="1"/>
              <a:t>1965</a:t>
            </a:r>
            <a:r>
              <a:rPr lang="zh-CN" altLang="en-US" sz="2400" b="1"/>
              <a:t>年发射的</a:t>
            </a:r>
            <a:r>
              <a:rPr lang="en-US" altLang="zh-CN" sz="2400" b="1"/>
              <a:t>Gemini3</a:t>
            </a:r>
            <a:r>
              <a:rPr lang="zh-CN" altLang="en-US" sz="2400" b="1"/>
              <a:t>号，第一次通过容错来提高可靠性是</a:t>
            </a:r>
            <a:r>
              <a:rPr lang="en-US" altLang="zh-CN" sz="2400" b="1"/>
              <a:t>1968</a:t>
            </a:r>
            <a:r>
              <a:rPr lang="zh-CN" altLang="en-US" sz="2400" b="1"/>
              <a:t>年的阿波罗</a:t>
            </a:r>
            <a:r>
              <a:rPr lang="en-US" altLang="zh-CN" sz="2400" b="1"/>
              <a:t>4</a:t>
            </a:r>
            <a:r>
              <a:rPr lang="zh-CN" altLang="en-US" sz="2400" b="1"/>
              <a:t>号、土星</a:t>
            </a:r>
            <a:r>
              <a:rPr lang="en-US" altLang="zh-CN" sz="2400" b="1"/>
              <a:t>5</a:t>
            </a:r>
            <a:r>
              <a:rPr lang="zh-CN" altLang="en-US" sz="2400" b="1"/>
              <a:t>号。 </a:t>
            </a:r>
          </a:p>
          <a:p>
            <a:pPr lvl="1" algn="just" eaLnBrk="1" hangingPunct="1">
              <a:buSzPct val="80000"/>
            </a:pPr>
            <a:r>
              <a:rPr lang="en-US" altLang="zh-CN" sz="2400" b="1"/>
              <a:t>1963</a:t>
            </a:r>
            <a:r>
              <a:rPr lang="zh-CN" altLang="en-US" sz="2400" b="1"/>
              <a:t>年</a:t>
            </a:r>
            <a:r>
              <a:rPr lang="en-US" altLang="zh-CN" sz="2400" b="1"/>
              <a:t>DEC</a:t>
            </a:r>
            <a:r>
              <a:rPr lang="zh-CN" altLang="en-US" sz="2400" b="1"/>
              <a:t>公司推出</a:t>
            </a:r>
            <a:r>
              <a:rPr lang="en-US" altLang="zh-CN" sz="2400" b="1"/>
              <a:t>PDP8</a:t>
            </a:r>
            <a:r>
              <a:rPr lang="zh-CN" altLang="en-US" sz="2400" b="1"/>
              <a:t>并发展成</a:t>
            </a:r>
            <a:r>
              <a:rPr lang="en-US" altLang="zh-CN" sz="2400" b="1"/>
              <a:t>PDP11</a:t>
            </a:r>
            <a:r>
              <a:rPr lang="zh-CN" altLang="en-US" sz="2400" b="1"/>
              <a:t>系列，成为工业生产集中控制的主力军。</a:t>
            </a:r>
          </a:p>
          <a:p>
            <a:pPr lvl="1" algn="just" eaLnBrk="1" hangingPunct="1">
              <a:buSzPct val="80000"/>
            </a:pPr>
            <a:r>
              <a:rPr lang="zh-CN" altLang="en-US" sz="2400" b="1"/>
              <a:t>在军用领域中，为了可靠和满足体积、重量的严格要求，还需为各个武器系统设计五花八门的专用的嵌入式计算机系统。</a:t>
            </a:r>
            <a:r>
              <a:rPr lang="zh-CN" altLang="en-US" sz="2400"/>
              <a:t> </a:t>
            </a:r>
          </a:p>
        </p:txBody>
      </p:sp>
      <p:pic>
        <p:nvPicPr>
          <p:cNvPr id="2" name="音频 1">
            <a:hlinkClick r:id="" action="ppaction://media"/>
            <a:extLst>
              <a:ext uri="{FF2B5EF4-FFF2-40B4-BE49-F238E27FC236}">
                <a16:creationId xmlns:a16="http://schemas.microsoft.com/office/drawing/2014/main" id="{B6460524-3F79-4411-B00C-8E37AC035C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9235"/>
    </mc:Choice>
    <mc:Fallback>
      <p:transition spd="slow" advTm="129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88C59EE1-A7CB-438D-AEAA-B2C6EE8DD385}"/>
              </a:ext>
            </a:extLst>
          </p:cNvPr>
          <p:cNvSpPr>
            <a:spLocks noGrp="1" noChangeArrowheads="1"/>
          </p:cNvSpPr>
          <p:nvPr>
            <p:ph type="title"/>
          </p:nvPr>
        </p:nvSpPr>
        <p:spPr/>
        <p:txBody>
          <a:bodyPr/>
          <a:lstStyle/>
          <a:p>
            <a:pPr eaLnBrk="1" hangingPunct="1"/>
            <a:r>
              <a:rPr lang="zh-CN" altLang="en-US" sz="3600"/>
              <a:t>嵌入式系统开始走向繁荣</a:t>
            </a:r>
          </a:p>
        </p:txBody>
      </p:sp>
      <p:sp>
        <p:nvSpPr>
          <p:cNvPr id="62466" name="Rectangle 3">
            <a:extLst>
              <a:ext uri="{FF2B5EF4-FFF2-40B4-BE49-F238E27FC236}">
                <a16:creationId xmlns:a16="http://schemas.microsoft.com/office/drawing/2014/main" id="{452185DE-0A3A-436B-A460-2606821B6F00}"/>
              </a:ext>
            </a:extLst>
          </p:cNvPr>
          <p:cNvSpPr>
            <a:spLocks noGrp="1" noChangeArrowheads="1"/>
          </p:cNvSpPr>
          <p:nvPr>
            <p:ph idx="1"/>
          </p:nvPr>
        </p:nvSpPr>
        <p:spPr>
          <a:xfrm>
            <a:off x="762000" y="1371600"/>
            <a:ext cx="7772400" cy="4953000"/>
          </a:xfrm>
        </p:spPr>
        <p:txBody>
          <a:bodyPr/>
          <a:lstStyle/>
          <a:p>
            <a:pPr eaLnBrk="1" hangingPunct="1"/>
            <a:r>
              <a:rPr lang="zh-CN" altLang="en-US" sz="2800"/>
              <a:t>嵌入式系统大发展是在微处理器问世之后</a:t>
            </a:r>
          </a:p>
          <a:p>
            <a:pPr lvl="1" algn="just" eaLnBrk="1" hangingPunct="1">
              <a:spcBef>
                <a:spcPct val="40000"/>
              </a:spcBef>
              <a:buSzPct val="80000"/>
            </a:pPr>
            <a:r>
              <a:rPr lang="en-US" altLang="zh-CN" sz="2400" b="1"/>
              <a:t>1973</a:t>
            </a:r>
            <a:r>
              <a:rPr lang="zh-CN" altLang="en-US" sz="2400" b="1"/>
              <a:t>年至</a:t>
            </a:r>
            <a:r>
              <a:rPr lang="en-US" altLang="zh-CN" sz="2400" b="1"/>
              <a:t>1977</a:t>
            </a:r>
            <a:r>
              <a:rPr lang="zh-CN" altLang="en-US" sz="2400" b="1"/>
              <a:t>年间各厂家推出了许多</a:t>
            </a:r>
            <a:r>
              <a:rPr lang="en-US" altLang="zh-CN" sz="2400" b="1"/>
              <a:t>8</a:t>
            </a:r>
            <a:r>
              <a:rPr lang="zh-CN" altLang="en-US" sz="2400" b="1"/>
              <a:t>位的微处理器，包括</a:t>
            </a:r>
            <a:r>
              <a:rPr lang="en-US" altLang="zh-CN" sz="2400" b="1"/>
              <a:t>Intel 8080/8085</a:t>
            </a:r>
            <a:r>
              <a:rPr lang="zh-CN" altLang="en-US" sz="2400" b="1"/>
              <a:t>，</a:t>
            </a:r>
            <a:r>
              <a:rPr lang="en-US" altLang="zh-CN" sz="2400" b="1"/>
              <a:t>Motorola </a:t>
            </a:r>
            <a:r>
              <a:rPr lang="zh-CN" altLang="en-US" sz="2400" b="1"/>
              <a:t>的</a:t>
            </a:r>
            <a:r>
              <a:rPr lang="en-US" altLang="zh-CN" sz="2400" b="1"/>
              <a:t>6800/6802</a:t>
            </a:r>
            <a:r>
              <a:rPr lang="zh-CN" altLang="en-US" sz="2400" b="1"/>
              <a:t>，</a:t>
            </a:r>
            <a:r>
              <a:rPr lang="en-US" altLang="zh-CN" sz="2400" b="1"/>
              <a:t>Zilog</a:t>
            </a:r>
            <a:r>
              <a:rPr lang="zh-CN" altLang="en-US" sz="2400" b="1"/>
              <a:t>的</a:t>
            </a:r>
            <a:r>
              <a:rPr lang="en-US" altLang="zh-CN" sz="2400" b="1"/>
              <a:t>Z80</a:t>
            </a:r>
            <a:r>
              <a:rPr lang="zh-CN" altLang="en-US" sz="2400" b="1"/>
              <a:t>和</a:t>
            </a:r>
            <a:r>
              <a:rPr lang="en-US" altLang="zh-CN" sz="2400" b="1"/>
              <a:t>Rockwell</a:t>
            </a:r>
            <a:r>
              <a:rPr lang="zh-CN" altLang="en-US" sz="2400" b="1"/>
              <a:t>的</a:t>
            </a:r>
            <a:r>
              <a:rPr lang="en-US" altLang="zh-CN" sz="2400" b="1"/>
              <a:t>6502</a:t>
            </a:r>
            <a:r>
              <a:rPr lang="zh-CN" altLang="en-US" sz="2400" b="1"/>
              <a:t>。</a:t>
            </a:r>
          </a:p>
          <a:p>
            <a:pPr lvl="1" algn="just" eaLnBrk="1" hangingPunct="1">
              <a:spcBef>
                <a:spcPct val="40000"/>
              </a:spcBef>
              <a:buSzPct val="80000"/>
            </a:pPr>
            <a:r>
              <a:rPr lang="zh-CN" altLang="en-US" sz="2400" b="1"/>
              <a:t>微处理器不单用来组成微型计算机，而且用来制造仪器仪表、医疗设备、机器人、家用电器等嵌入式系统。</a:t>
            </a:r>
          </a:p>
          <a:p>
            <a:pPr lvl="1" algn="just" eaLnBrk="1" hangingPunct="1">
              <a:spcBef>
                <a:spcPct val="40000"/>
              </a:spcBef>
              <a:buSzPct val="80000"/>
            </a:pPr>
            <a:r>
              <a:rPr lang="zh-CN" altLang="en-US" sz="2400" b="1"/>
              <a:t>仅</a:t>
            </a:r>
            <a:r>
              <a:rPr lang="en-US" altLang="zh-CN" sz="2400" b="1"/>
              <a:t>8085/Z80</a:t>
            </a:r>
            <a:r>
              <a:rPr lang="zh-CN" altLang="en-US" sz="2400" b="1"/>
              <a:t>微处理器的销售就超过</a:t>
            </a:r>
            <a:r>
              <a:rPr lang="en-US" altLang="zh-CN" sz="2400" b="1"/>
              <a:t>7</a:t>
            </a:r>
            <a:r>
              <a:rPr lang="zh-CN" altLang="en-US" sz="2400" b="1"/>
              <a:t>亿片</a:t>
            </a:r>
            <a:r>
              <a:rPr lang="en-US" altLang="zh-CN" sz="2400" b="1"/>
              <a:t>,</a:t>
            </a:r>
            <a:r>
              <a:rPr lang="zh-CN" altLang="en-US" sz="2400" b="1"/>
              <a:t>其中大部分是用于嵌入式工业控制应用。</a:t>
            </a:r>
          </a:p>
        </p:txBody>
      </p:sp>
      <p:pic>
        <p:nvPicPr>
          <p:cNvPr id="2" name="音频 1">
            <a:hlinkClick r:id="" action="ppaction://media"/>
            <a:extLst>
              <a:ext uri="{FF2B5EF4-FFF2-40B4-BE49-F238E27FC236}">
                <a16:creationId xmlns:a16="http://schemas.microsoft.com/office/drawing/2014/main" id="{D9F03F4E-B17F-47E8-8F5C-16837C1AA6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7860"/>
    </mc:Choice>
    <mc:Fallback>
      <p:transition spd="slow" advTm="157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48" x="7096125" y="5291138"/>
          <p14:tracePt t="795" x="7096125" y="5286375"/>
          <p14:tracePt t="812" x="7096125" y="5281613"/>
          <p14:tracePt t="819" x="7100888" y="5281613"/>
          <p14:tracePt t="827" x="7100888" y="5272088"/>
          <p14:tracePt t="842" x="7100888" y="5262563"/>
          <p14:tracePt t="844" x="7105650" y="5257800"/>
          <p14:tracePt t="21907" x="7096125" y="5253038"/>
          <p14:tracePt t="21915" x="7081838" y="5233988"/>
          <p14:tracePt t="21924" x="7019925" y="5176838"/>
          <p14:tracePt t="21940" x="6753225" y="4986338"/>
          <p14:tracePt t="21957" x="6462713" y="4838700"/>
          <p14:tracePt t="21973" x="6076950" y="4672013"/>
          <p14:tracePt t="21990" x="5695950" y="4524375"/>
          <p14:tracePt t="22007" x="5381625" y="4424363"/>
          <p14:tracePt t="22023" x="5148263" y="4386263"/>
          <p14:tracePt t="22040" x="4976813" y="4333875"/>
          <p14:tracePt t="22056" x="4876800" y="4333875"/>
          <p14:tracePt t="22073" x="4848225" y="4333875"/>
          <p14:tracePt t="22075" x="4838700" y="4333875"/>
          <p14:tracePt t="22090" x="4819650" y="4333875"/>
          <p14:tracePt t="22115" x="4810125" y="4333875"/>
          <p14:tracePt t="22123" x="4805363" y="4333875"/>
          <p14:tracePt t="22140" x="4762500" y="4333875"/>
          <p14:tracePt t="22157" x="4648200" y="4348163"/>
          <p14:tracePt t="22173" x="4491038" y="4367213"/>
          <p14:tracePt t="22190" x="4314825" y="4367213"/>
          <p14:tracePt t="22206" x="4186238" y="4367213"/>
          <p14:tracePt t="22223" x="4033838" y="4362450"/>
          <p14:tracePt t="22240" x="3900488" y="4343400"/>
          <p14:tracePt t="22257" x="3757613" y="4314825"/>
          <p14:tracePt t="22258" x="3686175" y="4271963"/>
          <p14:tracePt t="22273" x="3619500" y="4243388"/>
          <p14:tracePt t="22275" x="3548063" y="4195763"/>
          <p14:tracePt t="22290" x="3467100" y="4143375"/>
          <p14:tracePt t="22307" x="3338513" y="4029075"/>
          <p14:tracePt t="22323" x="3290888" y="3962400"/>
          <p14:tracePt t="22340" x="3243263" y="3876675"/>
          <p14:tracePt t="22357" x="3176588" y="3790950"/>
          <p14:tracePt t="22373" x="3138488" y="3733800"/>
          <p14:tracePt t="22390" x="3109913" y="3690938"/>
          <p14:tracePt t="22407" x="3090863" y="3671888"/>
          <p14:tracePt t="22423" x="3090863" y="3648075"/>
          <p14:tracePt t="22440" x="3067050" y="3595688"/>
          <p14:tracePt t="22456" x="3048000" y="3552825"/>
          <p14:tracePt t="22473" x="3048000" y="3548063"/>
          <p14:tracePt t="22683" x="3043238" y="3548063"/>
          <p14:tracePt t="22691" x="3043238" y="3529013"/>
          <p14:tracePt t="22699" x="3014663" y="3476625"/>
          <p14:tracePt t="22708" x="2976563" y="3409950"/>
          <p14:tracePt t="22723" x="2900363" y="3295650"/>
          <p14:tracePt t="22740" x="2767013" y="3152775"/>
          <p14:tracePt t="22756" x="2576513" y="2924175"/>
          <p14:tracePt t="22773" x="2443163" y="2771775"/>
          <p14:tracePt t="22790" x="2309813" y="2619375"/>
          <p14:tracePt t="22806" x="2228850" y="2566988"/>
          <p14:tracePt t="22823" x="2181225" y="2509838"/>
          <p14:tracePt t="22840" x="2147888" y="2490788"/>
          <p14:tracePt t="22856" x="2119313" y="2471738"/>
          <p14:tracePt t="22873" x="2071688" y="2462213"/>
          <p14:tracePt t="22890" x="1966913" y="2428875"/>
          <p14:tracePt t="22892" x="1919288" y="2400300"/>
          <p14:tracePt t="22906" x="1843088" y="2390775"/>
          <p14:tracePt t="22923" x="1814513" y="2386013"/>
          <p14:tracePt t="22940" x="1804988" y="2371725"/>
          <p14:tracePt t="22956" x="1771650" y="2347913"/>
          <p14:tracePt t="22973" x="1719263" y="2300288"/>
          <p14:tracePt t="22990" x="1714500" y="2290763"/>
          <p14:tracePt t="23203" x="1719263" y="2290763"/>
          <p14:tracePt t="23211" x="1738313" y="2290763"/>
          <p14:tracePt t="23219" x="1747838" y="2290763"/>
          <p14:tracePt t="23227" x="1785938" y="2290763"/>
          <p14:tracePt t="23240" x="1800225" y="2290763"/>
          <p14:tracePt t="23256" x="1866900" y="2290763"/>
          <p14:tracePt t="23273" x="1943100" y="2290763"/>
          <p14:tracePt t="23290" x="2009775" y="2290763"/>
          <p14:tracePt t="23291" x="2028825" y="2290763"/>
          <p14:tracePt t="23306" x="2057400" y="2290763"/>
          <p14:tracePt t="23323" x="2081213" y="2290763"/>
          <p14:tracePt t="23340" x="2105025" y="2290763"/>
          <p14:tracePt t="23356" x="2119313" y="2290763"/>
          <p14:tracePt t="23373" x="2138363" y="2290763"/>
          <p14:tracePt t="23390" x="2147888" y="2290763"/>
          <p14:tracePt t="23406" x="2166938" y="2290763"/>
          <p14:tracePt t="23423" x="2181225" y="2290763"/>
          <p14:tracePt t="23440" x="2214563" y="2290763"/>
          <p14:tracePt t="23456" x="2238375" y="2290763"/>
          <p14:tracePt t="23473" x="2281238" y="2290763"/>
          <p14:tracePt t="23490" x="2328863" y="2290763"/>
          <p14:tracePt t="23491" x="2347913" y="2290763"/>
          <p14:tracePt t="23506" x="2414588" y="2290763"/>
          <p14:tracePt t="23523" x="2462213" y="2290763"/>
          <p14:tracePt t="23540" x="2552700" y="2290763"/>
          <p14:tracePt t="23556" x="2609850" y="2290763"/>
          <p14:tracePt t="23573" x="2676525" y="2290763"/>
          <p14:tracePt t="23590" x="2747963" y="2300288"/>
          <p14:tracePt t="23606" x="2790825" y="2300288"/>
          <p14:tracePt t="23623" x="2833688" y="2300288"/>
          <p14:tracePt t="23640" x="2867025" y="2305050"/>
          <p14:tracePt t="23656" x="2890838" y="2305050"/>
          <p14:tracePt t="23673" x="2947988" y="2305050"/>
          <p14:tracePt t="23690" x="3009900" y="2305050"/>
          <p14:tracePt t="23692" x="3038475" y="2305050"/>
          <p14:tracePt t="23706" x="3114675" y="2305050"/>
          <p14:tracePt t="23723" x="3186113" y="2305050"/>
          <p14:tracePt t="23740" x="3233738" y="2305050"/>
          <p14:tracePt t="23756" x="3276600" y="2305050"/>
          <p14:tracePt t="23773" x="3290888" y="2314575"/>
          <p14:tracePt t="23790" x="3314700" y="2319338"/>
          <p14:tracePt t="23806" x="3348038" y="2319338"/>
          <p14:tracePt t="23823" x="3376613" y="2333625"/>
          <p14:tracePt t="23840" x="3414713" y="2333625"/>
          <p14:tracePt t="23856" x="3457575" y="2347913"/>
          <p14:tracePt t="23873" x="3467100" y="2347913"/>
          <p14:tracePt t="23875" x="3471863" y="2352675"/>
          <p14:tracePt t="24059" x="3476625" y="2352675"/>
          <p14:tracePt t="24067" x="3481388" y="2352675"/>
          <p14:tracePt t="24075" x="3486150" y="2352675"/>
          <p14:tracePt t="24090" x="3495675" y="2352675"/>
          <p14:tracePt t="24106" x="3529013" y="2357438"/>
          <p14:tracePt t="24123" x="3548063" y="2357438"/>
          <p14:tracePt t="24140" x="3576638" y="2357438"/>
          <p14:tracePt t="24156" x="3638550" y="2362200"/>
          <p14:tracePt t="24173" x="3681413" y="2371725"/>
          <p14:tracePt t="24190" x="3709988" y="2371725"/>
          <p14:tracePt t="24206" x="3733800" y="2371725"/>
          <p14:tracePt t="24347" x="3743325" y="2371725"/>
          <p14:tracePt t="24355" x="3757613" y="2371725"/>
          <p14:tracePt t="24363" x="3776663" y="2366963"/>
          <p14:tracePt t="24373" x="3814763" y="2366963"/>
          <p14:tracePt t="24390" x="3895725" y="2362200"/>
          <p14:tracePt t="24406" x="3957638" y="2347913"/>
          <p14:tracePt t="24423" x="3967163" y="2347913"/>
          <p14:tracePt t="24483" x="3981450" y="2333625"/>
          <p14:tracePt t="24491" x="3986213" y="2328863"/>
          <p14:tracePt t="24499" x="3986213" y="2319338"/>
          <p14:tracePt t="24507" x="3990975" y="2314575"/>
          <p14:tracePt t="24523" x="3990975" y="2305050"/>
          <p14:tracePt t="24540" x="3990975" y="2295525"/>
          <p14:tracePt t="24556" x="4005263" y="2266950"/>
          <p14:tracePt t="24573" x="4005263" y="2252663"/>
          <p14:tracePt t="24590" x="4005263" y="2238375"/>
          <p14:tracePt t="24606" x="4005263" y="2224088"/>
          <p14:tracePt t="24623" x="3986213" y="2195513"/>
          <p14:tracePt t="24640" x="3971925" y="2185988"/>
          <p14:tracePt t="24656" x="3948113" y="2181225"/>
          <p14:tracePt t="24673" x="3905250" y="2166938"/>
          <p14:tracePt t="24690" x="3862388" y="2152650"/>
          <p14:tracePt t="24691" x="3833813" y="2152650"/>
          <p14:tracePt t="24706" x="3814763" y="2152650"/>
          <p14:tracePt t="24723" x="3776663" y="2138363"/>
          <p14:tracePt t="24740" x="3771900" y="2133600"/>
          <p14:tracePt t="24843" x="3767138" y="2133600"/>
          <p14:tracePt t="24851" x="3757613" y="2133600"/>
          <p14:tracePt t="24860" x="3748088" y="2147888"/>
          <p14:tracePt t="24873" x="3733800" y="2152650"/>
          <p14:tracePt t="24890" x="3705225" y="2171700"/>
          <p14:tracePt t="24906" x="3667125" y="2214563"/>
          <p14:tracePt t="24940" x="3652838" y="2219325"/>
          <p14:tracePt t="24956" x="3652838" y="2224088"/>
          <p14:tracePt t="24973" x="3652838" y="2228850"/>
          <p14:tracePt t="24990" x="3662363" y="2252663"/>
          <p14:tracePt t="25006" x="3686175" y="2271713"/>
          <p14:tracePt t="25023" x="3752850" y="2290763"/>
          <p14:tracePt t="25040" x="3819525" y="2314575"/>
          <p14:tracePt t="25056" x="3910013" y="2324100"/>
          <p14:tracePt t="25073" x="3976688" y="2333625"/>
          <p14:tracePt t="25075" x="4005263" y="2333625"/>
          <p14:tracePt t="25090" x="4024313" y="2333625"/>
          <p14:tracePt t="25106" x="4048125" y="2333625"/>
          <p14:tracePt t="25123" x="4052888" y="2333625"/>
          <p14:tracePt t="25140" x="4057650" y="2333625"/>
          <p14:tracePt t="25188" x="4057650" y="2328863"/>
          <p14:tracePt t="25227" x="4057650" y="2324100"/>
          <p14:tracePt t="43883" x="4038600" y="2324100"/>
          <p14:tracePt t="43892" x="4014788" y="2328863"/>
          <p14:tracePt t="43899" x="3967163" y="2338388"/>
          <p14:tracePt t="43908" x="3862388" y="2376488"/>
          <p14:tracePt t="43921" x="3757613" y="2400300"/>
          <p14:tracePt t="43938" x="3538538" y="2452688"/>
          <p14:tracePt t="43939" x="3462338" y="2471738"/>
          <p14:tracePt t="43954" x="3352800" y="2500313"/>
          <p14:tracePt t="43971" x="3338513" y="2519363"/>
          <p14:tracePt t="44027" x="3333750" y="2519363"/>
          <p14:tracePt t="44035" x="3328988" y="2524125"/>
          <p14:tracePt t="44043" x="3324225" y="2528888"/>
          <p14:tracePt t="44054" x="3324225" y="2533650"/>
          <p14:tracePt t="44071" x="3319463" y="2543175"/>
          <p14:tracePt t="44088" x="3314700" y="2552700"/>
          <p14:tracePt t="44104" x="3300413" y="2562225"/>
          <p14:tracePt t="44121" x="3295650" y="2571750"/>
          <p14:tracePt t="44122" x="3286125" y="2590800"/>
          <p14:tracePt t="44138" x="3271838" y="2605088"/>
          <p14:tracePt t="44154" x="3238500" y="2647950"/>
          <p14:tracePt t="44171" x="3219450" y="2667000"/>
          <p14:tracePt t="44227" x="3219450" y="2671763"/>
          <p14:tracePt t="44235" x="3219450" y="2676525"/>
          <p14:tracePt t="44243" x="3219450" y="2681288"/>
          <p14:tracePt t="44254" x="3219450" y="2686050"/>
          <p14:tracePt t="44271" x="3228975" y="2719388"/>
          <p14:tracePt t="44288" x="3262313" y="2733675"/>
          <p14:tracePt t="44304" x="3352800" y="2747963"/>
          <p14:tracePt t="44321" x="3448050" y="2767013"/>
          <p14:tracePt t="44338" x="3538538" y="2767013"/>
          <p14:tracePt t="44354" x="3667125" y="2767013"/>
          <p14:tracePt t="44371" x="3724275" y="2767013"/>
          <p14:tracePt t="44388" x="3767138" y="2767013"/>
          <p14:tracePt t="44404" x="3810000" y="2767013"/>
          <p14:tracePt t="44421" x="3814763" y="2767013"/>
          <p14:tracePt t="44451" x="3819525" y="2762250"/>
          <p14:tracePt t="44467" x="3833813" y="2747963"/>
          <p14:tracePt t="44475" x="3843338" y="2747963"/>
          <p14:tracePt t="44651" x="3857625" y="2747963"/>
          <p14:tracePt t="44667" x="3867150" y="2747963"/>
          <p14:tracePt t="44675" x="3895725" y="2747963"/>
          <p14:tracePt t="44683" x="3924300" y="2743200"/>
          <p14:tracePt t="44691" x="3967163" y="2743200"/>
          <p14:tracePt t="44704" x="4014788" y="2743200"/>
          <p14:tracePt t="44721" x="4090988" y="2743200"/>
          <p14:tracePt t="44723" x="4129088" y="2743200"/>
          <p14:tracePt t="44738" x="4167188" y="2743200"/>
          <p14:tracePt t="44739" x="4176713" y="2743200"/>
          <p14:tracePt t="44754" x="4214813" y="2719388"/>
          <p14:tracePt t="44803" x="4224338" y="2714625"/>
          <p14:tracePt t="44811" x="4224338" y="2709863"/>
          <p14:tracePt t="44821" x="4224338" y="2705100"/>
          <p14:tracePt t="44838" x="4224338" y="2671763"/>
          <p14:tracePt t="44854" x="4200525" y="2609850"/>
          <p14:tracePt t="44871" x="4157663" y="2581275"/>
          <p14:tracePt t="44888" x="4095750" y="2552700"/>
          <p14:tracePt t="44904" x="4057650" y="2528888"/>
          <p14:tracePt t="44921" x="4033838" y="2524125"/>
          <p14:tracePt t="44938" x="4029075" y="2524125"/>
          <p14:tracePt t="44940" x="4019550" y="2524125"/>
          <p14:tracePt t="44954" x="4000500" y="2524125"/>
          <p14:tracePt t="44971" x="3990975" y="2524125"/>
          <p14:tracePt t="44988" x="3948113" y="2528888"/>
          <p14:tracePt t="45004" x="3914775" y="2538413"/>
          <p14:tracePt t="45059" x="3910013" y="2547938"/>
          <p14:tracePt t="45068" x="3905250" y="2552700"/>
          <p14:tracePt t="45075" x="3905250" y="2557463"/>
          <p14:tracePt t="45088" x="3905250" y="2562225"/>
          <p14:tracePt t="45104" x="3905250" y="2600325"/>
          <p14:tracePt t="45121" x="3905250" y="2633663"/>
          <p14:tracePt t="45138" x="3905250" y="2657475"/>
          <p14:tracePt t="45154" x="3948113" y="2681288"/>
          <p14:tracePt t="45171" x="3990975" y="2681288"/>
          <p14:tracePt t="45187" x="4048125" y="2681288"/>
          <p14:tracePt t="45204" x="4114800" y="2681288"/>
          <p14:tracePt t="45221" x="4171950" y="2681288"/>
          <p14:tracePt t="45237" x="4214813" y="2681288"/>
          <p14:tracePt t="45254" x="4248150" y="2681288"/>
          <p14:tracePt t="45271" x="4262438" y="2676525"/>
          <p14:tracePt t="45287" x="4276725" y="2671763"/>
          <p14:tracePt t="45304" x="4281488" y="2657475"/>
          <p14:tracePt t="45321" x="4286250" y="2643188"/>
          <p14:tracePt t="45337" x="4291013" y="2638425"/>
          <p14:tracePt t="45354" x="4295775" y="2628900"/>
          <p14:tracePt t="45387" x="4295775" y="2609850"/>
          <p14:tracePt t="45404" x="4295775" y="2605088"/>
          <p14:tracePt t="45507" x="4300538" y="2605088"/>
          <p14:tracePt t="45515" x="4314825" y="2605088"/>
          <p14:tracePt t="45523" x="4352925" y="2595563"/>
          <p14:tracePt t="45538" x="4381500" y="2595563"/>
          <p14:tracePt t="45554" x="4481513" y="2586038"/>
          <p14:tracePt t="45556" x="4538663" y="2576513"/>
          <p14:tracePt t="45571" x="4629150" y="2571750"/>
          <p14:tracePt t="45587" x="4686300" y="2571750"/>
          <p14:tracePt t="45604" x="4700588" y="2571750"/>
          <p14:tracePt t="45763" x="4705350" y="2571750"/>
          <p14:tracePt t="45771" x="4710113" y="2571750"/>
          <p14:tracePt t="45779" x="4719638" y="2571750"/>
          <p14:tracePt t="45787" x="4762500" y="2586038"/>
          <p14:tracePt t="45804" x="4867275" y="2605088"/>
          <p14:tracePt t="45821" x="4938713" y="2609850"/>
          <p14:tracePt t="45837" x="4976813" y="2609850"/>
          <p14:tracePt t="45854" x="4995863" y="2609850"/>
          <p14:tracePt t="45871" x="5000625" y="2609850"/>
          <p14:tracePt t="45955" x="4995863" y="2609850"/>
          <p14:tracePt t="45963" x="4976813" y="2609850"/>
          <p14:tracePt t="45971" x="4929188" y="2609850"/>
          <p14:tracePt t="45987" x="4800600" y="2609850"/>
          <p14:tracePt t="46004" x="4681538" y="2609850"/>
          <p14:tracePt t="46021" x="4581525" y="2609850"/>
          <p14:tracePt t="46037" x="4557713" y="2609850"/>
          <p14:tracePt t="46071" x="4552950" y="2609850"/>
          <p14:tracePt t="46099" x="4552950" y="2614613"/>
          <p14:tracePt t="46107" x="4562475" y="2614613"/>
          <p14:tracePt t="46121" x="4600575" y="2614613"/>
          <p14:tracePt t="46137" x="4743450" y="2614613"/>
          <p14:tracePt t="46154" x="4872038" y="2605088"/>
          <p14:tracePt t="46171" x="5067300" y="2586038"/>
          <p14:tracePt t="46187" x="5114925" y="2586038"/>
          <p14:tracePt t="46315" x="5100638" y="2586038"/>
          <p14:tracePt t="46323" x="5091113" y="2586038"/>
          <p14:tracePt t="46331" x="5076825" y="2586038"/>
          <p14:tracePt t="46339" x="5072063" y="2586038"/>
          <p14:tracePt t="46354" x="5062538" y="2586038"/>
          <p14:tracePt t="46563" x="5062538" y="2590800"/>
          <p14:tracePt t="46571" x="5067300" y="2605088"/>
          <p14:tracePt t="46580" x="5086350" y="2605088"/>
          <p14:tracePt t="46587" x="5110163" y="2609850"/>
          <p14:tracePt t="46604" x="5248275" y="2638425"/>
          <p14:tracePt t="46621" x="5443538" y="2667000"/>
          <p14:tracePt t="46637" x="5605463" y="2667000"/>
          <p14:tracePt t="46654" x="5824538" y="2676525"/>
          <p14:tracePt t="46671" x="6000750" y="2686050"/>
          <p14:tracePt t="46687" x="6076950" y="2695575"/>
          <p14:tracePt t="46755" x="6076950" y="2700338"/>
          <p14:tracePt t="46771" x="6057900" y="2700338"/>
          <p14:tracePt t="46779" x="6038850" y="2700338"/>
          <p14:tracePt t="46787" x="6015038" y="2700338"/>
          <p14:tracePt t="46804" x="5976938" y="2700338"/>
          <p14:tracePt t="46821" x="5924550" y="2700338"/>
          <p14:tracePt t="46837" x="5886450" y="2700338"/>
          <p14:tracePt t="46854" x="5838825" y="2700338"/>
          <p14:tracePt t="46871" x="5786438" y="2700338"/>
          <p14:tracePt t="46887" x="5738813" y="2700338"/>
          <p14:tracePt t="46904" x="5705475" y="2700338"/>
          <p14:tracePt t="46921" x="5691188" y="2700338"/>
          <p14:tracePt t="46923" x="5681663" y="2700338"/>
          <p14:tracePt t="46937" x="5672138" y="2700338"/>
          <p14:tracePt t="46954" x="5662613" y="2700338"/>
          <p14:tracePt t="46955" x="5648325" y="2700338"/>
          <p14:tracePt t="47035" x="5657850" y="2700338"/>
          <p14:tracePt t="47043" x="5662613" y="2700338"/>
          <p14:tracePt t="47051" x="5681663" y="2690813"/>
          <p14:tracePt t="47059" x="5710238" y="2681288"/>
          <p14:tracePt t="47071" x="5753100" y="2667000"/>
          <p14:tracePt t="47087" x="5819775" y="2657475"/>
          <p14:tracePt t="47104" x="5943600" y="2657475"/>
          <p14:tracePt t="47121" x="6119813" y="2657475"/>
          <p14:tracePt t="47137" x="6310313" y="2657475"/>
          <p14:tracePt t="47154" x="6605588" y="2657475"/>
          <p14:tracePt t="47156" x="6729413" y="2657475"/>
          <p14:tracePt t="47171" x="6886575" y="2638425"/>
          <p14:tracePt t="47187" x="6900863" y="2628900"/>
          <p14:tracePt t="47243" x="6891338" y="2628900"/>
          <p14:tracePt t="47251" x="6872288" y="2628900"/>
          <p14:tracePt t="47259" x="6858000" y="2628900"/>
          <p14:tracePt t="47271" x="6800850" y="2628900"/>
          <p14:tracePt t="47287" x="6624638" y="2628900"/>
          <p14:tracePt t="47304" x="6443663" y="2628900"/>
          <p14:tracePt t="47321" x="6305550" y="2628900"/>
          <p14:tracePt t="47337" x="6286500" y="2628900"/>
          <p14:tracePt t="47379" x="6281738" y="2628900"/>
          <p14:tracePt t="47403" x="6281738" y="2633663"/>
          <p14:tracePt t="47411" x="6296025" y="2638425"/>
          <p14:tracePt t="47421" x="6315075" y="2638425"/>
          <p14:tracePt t="47437" x="6448425" y="2638425"/>
          <p14:tracePt t="47454" x="6615113" y="2638425"/>
          <p14:tracePt t="47471" x="6691313" y="2638425"/>
          <p14:tracePt t="47487" x="6719888" y="2638425"/>
          <p14:tracePt t="47523" x="6710363" y="2638425"/>
          <p14:tracePt t="47531" x="6681788" y="2643188"/>
          <p14:tracePt t="47539" x="6667500" y="2643188"/>
          <p14:tracePt t="47554" x="6596063" y="2671763"/>
          <p14:tracePt t="47571" x="6362700" y="2700338"/>
          <p14:tracePt t="47587" x="6257925" y="2709863"/>
          <p14:tracePt t="47627" x="6262688" y="2709863"/>
          <p14:tracePt t="47637" x="6272213" y="2709863"/>
          <p14:tracePt t="47654" x="6334125" y="2695575"/>
          <p14:tracePt t="47671" x="6438900" y="2695575"/>
          <p14:tracePt t="47687" x="6562725" y="2695575"/>
          <p14:tracePt t="47704" x="6719888" y="2695575"/>
          <p14:tracePt t="47721" x="6843713" y="2695575"/>
          <p14:tracePt t="47737" x="6938963" y="2695575"/>
          <p14:tracePt t="47754" x="7029450" y="2695575"/>
          <p14:tracePt t="47771" x="7181850" y="2695575"/>
          <p14:tracePt t="47787" x="7253288" y="2695575"/>
          <p14:tracePt t="47804" x="7334250" y="2695575"/>
          <p14:tracePt t="47821" x="7358063" y="2695575"/>
          <p14:tracePt t="47837" x="7367588" y="2695575"/>
          <p14:tracePt t="47995" x="7381875" y="2695575"/>
          <p14:tracePt t="48003" x="7386638" y="2695575"/>
          <p14:tracePt t="48011" x="7410450" y="2695575"/>
          <p14:tracePt t="48021" x="7448550" y="2695575"/>
          <p14:tracePt t="48037" x="7529513" y="2695575"/>
          <p14:tracePt t="48054" x="7605713" y="2695575"/>
          <p14:tracePt t="48071" x="7686675" y="2695575"/>
          <p14:tracePt t="48087" x="7739063" y="2681288"/>
          <p14:tracePt t="48104" x="7777163" y="2671763"/>
          <p14:tracePt t="48121" x="7829550" y="2667000"/>
          <p14:tracePt t="48137" x="7867650" y="2667000"/>
          <p14:tracePt t="48154" x="7900988" y="2667000"/>
          <p14:tracePt t="48156" x="7905750" y="2667000"/>
          <p14:tracePt t="48171" x="7920038" y="2662238"/>
          <p14:tracePt t="49499" x="7924800" y="2662238"/>
          <p14:tracePt t="49515" x="7920038" y="2662238"/>
          <p14:tracePt t="49523" x="7900988" y="2662238"/>
          <p14:tracePt t="49531" x="7848600" y="2662238"/>
          <p14:tracePt t="49539" x="7820025" y="2662238"/>
          <p14:tracePt t="49554" x="7772400" y="2681288"/>
          <p14:tracePt t="49570" x="7600950" y="2700338"/>
          <p14:tracePt t="49587" x="7481888" y="2709863"/>
          <p14:tracePt t="49604" x="7362825" y="2724150"/>
          <p14:tracePt t="49620" x="7234238" y="2733675"/>
          <p14:tracePt t="49637" x="7038975" y="2776538"/>
          <p14:tracePt t="49654" x="6872288" y="2795588"/>
          <p14:tracePt t="49670" x="6543675" y="2833688"/>
          <p14:tracePt t="49687" x="6105525" y="2886075"/>
          <p14:tracePt t="49704" x="5529263" y="2981325"/>
          <p14:tracePt t="49720" x="4995863" y="3024188"/>
          <p14:tracePt t="49737" x="4624388" y="3095625"/>
          <p14:tracePt t="49754" x="4371975" y="3157538"/>
          <p14:tracePt t="49756" x="4281488" y="3167063"/>
          <p14:tracePt t="49770" x="4129088" y="3186113"/>
          <p14:tracePt t="49787" x="3995738" y="3205163"/>
          <p14:tracePt t="49804" x="3881438" y="3214688"/>
          <p14:tracePt t="49820" x="3748088" y="3233738"/>
          <p14:tracePt t="49837" x="3633788" y="3233738"/>
          <p14:tracePt t="49854" x="3548063" y="3252788"/>
          <p14:tracePt t="49870" x="3495675" y="3262313"/>
          <p14:tracePt t="49887" x="3462338" y="3271838"/>
          <p14:tracePt t="50027" x="3457575" y="3271838"/>
          <p14:tracePt t="50043" x="3414713" y="3276600"/>
          <p14:tracePt t="50051" x="3386138" y="3276600"/>
          <p14:tracePt t="50059" x="3357563" y="3276600"/>
          <p14:tracePt t="50070" x="3309938" y="3276600"/>
          <p14:tracePt t="50087" x="3243263" y="3276600"/>
          <p14:tracePt t="50104" x="3162300" y="3267075"/>
          <p14:tracePt t="50120" x="3128963" y="3262313"/>
          <p14:tracePt t="50137" x="3095625" y="3262313"/>
          <p14:tracePt t="50154" x="3090863" y="3262313"/>
          <p14:tracePt t="50170" x="3067050" y="3262313"/>
          <p14:tracePt t="50187" x="3057525" y="3262313"/>
          <p14:tracePt t="50339" x="3033713" y="3262313"/>
          <p14:tracePt t="50347" x="3024188" y="3257550"/>
          <p14:tracePt t="50355" x="3009900" y="3257550"/>
          <p14:tracePt t="50370" x="2943225" y="3238500"/>
          <p14:tracePt t="50387" x="2881313" y="3224213"/>
          <p14:tracePt t="50404" x="2857500" y="3214688"/>
          <p14:tracePt t="50420" x="2838450" y="3205163"/>
          <p14:tracePt t="50437" x="2828925" y="3200400"/>
          <p14:tracePt t="50454" x="2814638" y="3195638"/>
          <p14:tracePt t="50470" x="2805113" y="3190875"/>
          <p14:tracePt t="50595" x="2805113" y="3181350"/>
          <p14:tracePt t="50603" x="2809875" y="3176588"/>
          <p14:tracePt t="50611" x="2819400" y="3176588"/>
          <p14:tracePt t="50620" x="2833688" y="3171825"/>
          <p14:tracePt t="50637" x="2905125" y="3157538"/>
          <p14:tracePt t="50654" x="2947988" y="3148013"/>
          <p14:tracePt t="50670" x="2986088" y="3128963"/>
          <p14:tracePt t="50687" x="3028950" y="3114675"/>
          <p14:tracePt t="50803" x="3024188" y="3114675"/>
          <p14:tracePt t="50811" x="2971800" y="3133725"/>
          <p14:tracePt t="50820" x="2933700" y="3133725"/>
          <p14:tracePt t="50837" x="2790825" y="3143250"/>
          <p14:tracePt t="50854" x="2686050" y="3143250"/>
          <p14:tracePt t="50870" x="2619375" y="3143250"/>
          <p14:tracePt t="50887" x="2562225" y="3143250"/>
          <p14:tracePt t="50904" x="2486025" y="3143250"/>
          <p14:tracePt t="50920" x="2419350" y="3143250"/>
          <p14:tracePt t="50937" x="2343150" y="3143250"/>
          <p14:tracePt t="50954" x="2281238" y="3143250"/>
          <p14:tracePt t="50956" x="2262188" y="3143250"/>
          <p14:tracePt t="50970" x="2176463" y="3143250"/>
          <p14:tracePt t="50987" x="2100263" y="3143250"/>
          <p14:tracePt t="51004" x="2009775" y="3143250"/>
          <p14:tracePt t="51020" x="1966913" y="3143250"/>
          <p14:tracePt t="51037" x="1962150" y="3143250"/>
          <p14:tracePt t="51155" x="1966913" y="3143250"/>
          <p14:tracePt t="51163" x="1981200" y="3143250"/>
          <p14:tracePt t="51171" x="1995488" y="3138488"/>
          <p14:tracePt t="51187" x="2052638" y="3138488"/>
          <p14:tracePt t="51204" x="2100263" y="3128963"/>
          <p14:tracePt t="51220" x="2238375" y="3128963"/>
          <p14:tracePt t="51237" x="2381250" y="3128963"/>
          <p14:tracePt t="51254" x="2486025" y="3128963"/>
          <p14:tracePt t="51270" x="2524125" y="3128963"/>
          <p14:tracePt t="51287" x="2528888" y="3128963"/>
          <p14:tracePt t="51564" x="2533650" y="3128963"/>
          <p14:tracePt t="51571" x="2566988" y="3128963"/>
          <p14:tracePt t="51579" x="2590800" y="3128963"/>
          <p14:tracePt t="51587" x="2638425" y="3128963"/>
          <p14:tracePt t="51604" x="2743200" y="3128963"/>
          <p14:tracePt t="51620" x="2795588" y="3128963"/>
          <p14:tracePt t="51637" x="2824163" y="3128963"/>
          <p14:tracePt t="51654" x="2843213" y="3124200"/>
          <p14:tracePt t="51670" x="2852738" y="3119438"/>
          <p14:tracePt t="51687" x="2886075" y="3119438"/>
          <p14:tracePt t="51704" x="2909888" y="3119438"/>
          <p14:tracePt t="51720" x="2924175" y="3119438"/>
          <p14:tracePt t="51907" x="2933700" y="3114675"/>
          <p14:tracePt t="51915" x="2938463" y="3114675"/>
          <p14:tracePt t="51923" x="2957513" y="3114675"/>
          <p14:tracePt t="51937" x="2981325" y="3114675"/>
          <p14:tracePt t="51954" x="3038475" y="3114675"/>
          <p14:tracePt t="51970" x="3095625" y="3114675"/>
          <p14:tracePt t="51972" x="3109913" y="3114675"/>
          <p14:tracePt t="51987" x="3119438" y="3114675"/>
          <p14:tracePt t="52531" x="3133725" y="3114675"/>
          <p14:tracePt t="52539" x="3152775" y="3114675"/>
          <p14:tracePt t="52547" x="3224213" y="3119438"/>
          <p14:tracePt t="52555" x="3286125" y="3119438"/>
          <p14:tracePt t="52570" x="3352800" y="3128963"/>
          <p14:tracePt t="52587" x="3633788" y="3157538"/>
          <p14:tracePt t="52603" x="3752850" y="3167063"/>
          <p14:tracePt t="52620" x="3776663" y="3167063"/>
          <p14:tracePt t="52637" x="3800475" y="3167063"/>
          <p14:tracePt t="52653" x="3867150" y="3167063"/>
          <p14:tracePt t="52670" x="3981450" y="3167063"/>
          <p14:tracePt t="52687" x="4157663" y="3167063"/>
          <p14:tracePt t="52703" x="4324350" y="3167063"/>
          <p14:tracePt t="52720" x="4452938" y="3167063"/>
          <p14:tracePt t="52737" x="4572000" y="3152775"/>
          <p14:tracePt t="52738" x="4600575" y="3143250"/>
          <p14:tracePt t="52753" x="4619625" y="3143250"/>
          <p14:tracePt t="52770" x="4648200" y="3138488"/>
          <p14:tracePt t="52771" x="4652963" y="3138488"/>
          <p14:tracePt t="52787" x="4662488" y="3138488"/>
          <p14:tracePt t="52803" x="4724400" y="3138488"/>
          <p14:tracePt t="52820" x="4781550" y="3138488"/>
          <p14:tracePt t="52837" x="4872038" y="3138488"/>
          <p14:tracePt t="52853" x="4953000" y="3128963"/>
          <p14:tracePt t="52870" x="4981575" y="3128963"/>
          <p14:tracePt t="52887" x="5005388" y="3124200"/>
          <p14:tracePt t="52903" x="5019675" y="3124200"/>
          <p14:tracePt t="52920" x="5043488" y="3124200"/>
          <p14:tracePt t="52937" x="5057775" y="3124200"/>
          <p14:tracePt t="52995" x="5062538" y="3124200"/>
          <p14:tracePt t="53011" x="5086350" y="3124200"/>
          <p14:tracePt t="53019" x="5105400" y="3124200"/>
          <p14:tracePt t="53027" x="5129213" y="3114675"/>
          <p14:tracePt t="53037" x="5157788" y="3109913"/>
          <p14:tracePt t="53053" x="5191125" y="3086100"/>
          <p14:tracePt t="53070" x="5195888" y="3081338"/>
          <p14:tracePt t="53115" x="5195888" y="3076575"/>
          <p14:tracePt t="53131" x="5162550" y="3076575"/>
          <p14:tracePt t="53139" x="5110163" y="3076575"/>
          <p14:tracePt t="53147" x="5057775" y="3076575"/>
          <p14:tracePt t="53156" x="4972050" y="3076575"/>
          <p14:tracePt t="53170" x="4905375" y="3076575"/>
          <p14:tracePt t="53171" x="4819650" y="3076575"/>
          <p14:tracePt t="53187" x="4552950" y="3076575"/>
          <p14:tracePt t="53203" x="4329113" y="3076575"/>
          <p14:tracePt t="53220" x="4138613" y="3076575"/>
          <p14:tracePt t="53237" x="4067175" y="3076575"/>
          <p14:tracePt t="53253" x="4029075" y="3076575"/>
          <p14:tracePt t="53270" x="4019550" y="3076575"/>
          <p14:tracePt t="53287" x="4010025" y="3076575"/>
          <p14:tracePt t="53303" x="3995738" y="3076575"/>
          <p14:tracePt t="53320" x="3957638" y="3076575"/>
          <p14:tracePt t="53337" x="3924300" y="3076575"/>
          <p14:tracePt t="53353" x="3895725" y="3076575"/>
          <p14:tracePt t="53403" x="3886200" y="3105150"/>
          <p14:tracePt t="53411" x="3881438" y="3114675"/>
          <p14:tracePt t="53420" x="3871913" y="3114675"/>
          <p14:tracePt t="53437" x="3833813" y="3119438"/>
          <p14:tracePt t="53453" x="3810000" y="3119438"/>
          <p14:tracePt t="53571" x="3805238" y="3119438"/>
          <p14:tracePt t="53587" x="3824288" y="3114675"/>
          <p14:tracePt t="53595" x="3867150" y="3095625"/>
          <p14:tracePt t="53603" x="3933825" y="3086100"/>
          <p14:tracePt t="53620" x="4052888" y="3071813"/>
          <p14:tracePt t="53637" x="4157663" y="3062288"/>
          <p14:tracePt t="53653" x="4205288" y="3052763"/>
          <p14:tracePt t="53670" x="4295775" y="3028950"/>
          <p14:tracePt t="53687" x="4414838" y="3028950"/>
          <p14:tracePt t="53703" x="4543425" y="3028950"/>
          <p14:tracePt t="53720" x="4633913" y="3028950"/>
          <p14:tracePt t="53737" x="4681538" y="3028950"/>
          <p14:tracePt t="53753" x="4724400" y="3028950"/>
          <p14:tracePt t="53770" x="4772025" y="3028950"/>
          <p14:tracePt t="53787" x="4824413" y="3028950"/>
          <p14:tracePt t="53803" x="4848225" y="3028950"/>
          <p14:tracePt t="53820" x="4862513" y="3028950"/>
          <p14:tracePt t="53875" x="4867275" y="3028950"/>
          <p14:tracePt t="53883" x="4876800" y="3028950"/>
          <p14:tracePt t="53891" x="4881563" y="3028950"/>
          <p14:tracePt t="53903" x="4900613" y="3028950"/>
          <p14:tracePt t="53920" x="4953000" y="3028950"/>
          <p14:tracePt t="53937" x="4967288" y="3038475"/>
          <p14:tracePt t="53939" x="4995863" y="3043238"/>
          <p14:tracePt t="54019" x="5005388" y="3043238"/>
          <p14:tracePt t="54027" x="5019675" y="3043238"/>
          <p14:tracePt t="54037" x="5062538" y="3038475"/>
          <p14:tracePt t="54053" x="5157788" y="3024188"/>
          <p14:tracePt t="54070" x="5262563" y="3014663"/>
          <p14:tracePt t="54087" x="5300663" y="3014663"/>
          <p14:tracePt t="54103" x="5310188" y="3014663"/>
          <p14:tracePt t="54137" x="5319713" y="3014663"/>
          <p14:tracePt t="54153" x="5343525" y="3009900"/>
          <p14:tracePt t="54170" x="5419725" y="3009900"/>
          <p14:tracePt t="54172" x="5448300" y="3000375"/>
          <p14:tracePt t="54187" x="5481638" y="3000375"/>
          <p14:tracePt t="54275" x="5486400" y="2995613"/>
          <p14:tracePt t="54283" x="5491163" y="2990850"/>
          <p14:tracePt t="54291" x="5495925" y="2986088"/>
          <p14:tracePt t="54303" x="5505450" y="2971800"/>
          <p14:tracePt t="54320" x="5510213" y="2967038"/>
          <p14:tracePt t="54395" x="5514975" y="2967038"/>
          <p14:tracePt t="54403" x="5519738" y="2967038"/>
          <p14:tracePt t="54419" x="5524500" y="2967038"/>
          <p14:tracePt t="54427" x="5529263" y="2967038"/>
          <p14:tracePt t="54437" x="5543550" y="2967038"/>
          <p14:tracePt t="54453" x="5557838" y="2962275"/>
          <p14:tracePt t="54470" x="5581650" y="2962275"/>
          <p14:tracePt t="54487" x="5614988" y="2962275"/>
          <p14:tracePt t="54503" x="5672138" y="2962275"/>
          <p14:tracePt t="54520" x="5729288" y="2962275"/>
          <p14:tracePt t="54537" x="5762625" y="2962275"/>
          <p14:tracePt t="54553" x="5767388" y="2962275"/>
          <p14:tracePt t="54723" x="5772150" y="2962275"/>
          <p14:tracePt t="54739" x="5757863" y="2981325"/>
          <p14:tracePt t="54747" x="5753100" y="3000375"/>
          <p14:tracePt t="54755" x="5729288" y="3024188"/>
          <p14:tracePt t="54770" x="5705475" y="3048000"/>
          <p14:tracePt t="54787" x="5653088" y="3095625"/>
          <p14:tracePt t="54803" x="5614988" y="3105150"/>
          <p14:tracePt t="54820" x="5605463" y="3109913"/>
          <p14:tracePt t="54837" x="5586413" y="3109913"/>
          <p14:tracePt t="54853" x="5553075" y="3109913"/>
          <p14:tracePt t="54870" x="5524500" y="3109913"/>
          <p14:tracePt t="54887" x="5495925" y="3109913"/>
          <p14:tracePt t="54903" x="5448300" y="3109913"/>
          <p14:tracePt t="54920" x="5410200" y="3109913"/>
          <p14:tracePt t="54936" x="5353050" y="3057525"/>
          <p14:tracePt t="54939" x="5334000" y="3043238"/>
          <p14:tracePt t="54953" x="5324475" y="3024188"/>
          <p14:tracePt t="54970" x="5319713" y="3009900"/>
          <p14:tracePt t="54986" x="5319713" y="2986088"/>
          <p14:tracePt t="55003" x="5319713" y="2971800"/>
          <p14:tracePt t="55020" x="5319713" y="2962275"/>
          <p14:tracePt t="55037" x="5319713" y="2938463"/>
          <p14:tracePt t="55053" x="5319713" y="2914650"/>
          <p14:tracePt t="55070" x="5334000" y="2905125"/>
          <p14:tracePt t="55087" x="5348288" y="2890838"/>
          <p14:tracePt t="55103" x="5357813" y="2881313"/>
          <p14:tracePt t="55120" x="5391150" y="2876550"/>
          <p14:tracePt t="55137" x="5395913" y="2876550"/>
          <p14:tracePt t="55153" x="5414963" y="2876550"/>
          <p14:tracePt t="55170" x="5424488" y="2876550"/>
          <p14:tracePt t="55172" x="5438775" y="2871788"/>
          <p14:tracePt t="55691" x="5443538" y="2881313"/>
          <p14:tracePt t="55699" x="5448300" y="2881313"/>
          <p14:tracePt t="55707" x="5481638" y="2881313"/>
          <p14:tracePt t="55720" x="5572125" y="2881313"/>
          <p14:tracePt t="55736" x="5734050" y="2881313"/>
          <p14:tracePt t="55753" x="5900738" y="2881313"/>
          <p14:tracePt t="55770" x="6043613" y="2881313"/>
          <p14:tracePt t="55771" x="6091238" y="2881313"/>
          <p14:tracePt t="55786" x="6186488" y="2881313"/>
          <p14:tracePt t="55803" x="6219825" y="2871788"/>
          <p14:tracePt t="55820" x="6243638" y="2862263"/>
          <p14:tracePt t="55836" x="6248400" y="2847975"/>
          <p14:tracePt t="55853" x="6248400" y="2833688"/>
          <p14:tracePt t="55870" x="6248400" y="2814638"/>
          <p14:tracePt t="55886" x="6248400" y="2790825"/>
          <p14:tracePt t="55903" x="6162675" y="2747963"/>
          <p14:tracePt t="55920" x="6062663" y="2714625"/>
          <p14:tracePt t="55936" x="5929313" y="2686050"/>
          <p14:tracePt t="55953" x="5795963" y="2647950"/>
          <p14:tracePt t="55955" x="5705475" y="2638425"/>
          <p14:tracePt t="55970" x="5605463" y="2628900"/>
          <p14:tracePt t="55986" x="5348288" y="2586038"/>
          <p14:tracePt t="56003" x="5114925" y="2543175"/>
          <p14:tracePt t="56020" x="4862513" y="2543175"/>
          <p14:tracePt t="56036" x="4672013" y="2533650"/>
          <p14:tracePt t="56053" x="4519613" y="2533650"/>
          <p14:tracePt t="56070" x="4419600" y="2533650"/>
          <p14:tracePt t="56086" x="4324350" y="2533650"/>
          <p14:tracePt t="56103" x="4233863" y="2533650"/>
          <p14:tracePt t="56120" x="4105275" y="2533650"/>
          <p14:tracePt t="56137" x="3981450" y="2533650"/>
          <p14:tracePt t="56153" x="3862388" y="2524125"/>
          <p14:tracePt t="56154" x="3810000" y="2524125"/>
          <p14:tracePt t="56170" x="3748088" y="2524125"/>
          <p14:tracePt t="56186" x="3657600" y="2524125"/>
          <p14:tracePt t="56203" x="3614738" y="2538413"/>
          <p14:tracePt t="56220" x="3576638" y="2581275"/>
          <p14:tracePt t="56236" x="3571875" y="2595563"/>
          <p14:tracePt t="56253" x="3567113" y="2624138"/>
          <p14:tracePt t="56270" x="3562350" y="2643188"/>
          <p14:tracePt t="56286" x="3562350" y="2700338"/>
          <p14:tracePt t="56303" x="3562350" y="2747963"/>
          <p14:tracePt t="56320" x="3571875" y="2795588"/>
          <p14:tracePt t="56336" x="3600450" y="2833688"/>
          <p14:tracePt t="56353" x="3629025" y="2876550"/>
          <p14:tracePt t="56370" x="3671888" y="2914650"/>
          <p14:tracePt t="56371" x="3671888" y="2919413"/>
          <p14:tracePt t="56386" x="3719513" y="2938463"/>
          <p14:tracePt t="56403" x="3762375" y="2947988"/>
          <p14:tracePt t="56420" x="3824288" y="2947988"/>
          <p14:tracePt t="56436" x="3857625" y="2952750"/>
          <p14:tracePt t="56453" x="3890963" y="2957513"/>
          <p14:tracePt t="56470" x="3914775" y="2967038"/>
          <p14:tracePt t="56486" x="3962400" y="2967038"/>
          <p14:tracePt t="56503" x="4029075" y="2971800"/>
          <p14:tracePt t="56520" x="4138613" y="2990850"/>
          <p14:tracePt t="56536" x="4195763" y="2990850"/>
          <p14:tracePt t="56553" x="4305300" y="2990850"/>
          <p14:tracePt t="56570" x="4448175" y="2990850"/>
          <p14:tracePt t="56571" x="4548188" y="2990850"/>
          <p14:tracePt t="56586" x="4686300" y="2990850"/>
          <p14:tracePt t="56603" x="4891088" y="2990850"/>
          <p14:tracePt t="56620" x="5105400" y="2990850"/>
          <p14:tracePt t="56636" x="5272088" y="2967038"/>
          <p14:tracePt t="56653" x="5395913" y="2938463"/>
          <p14:tracePt t="56670" x="5457825" y="2905125"/>
          <p14:tracePt t="56686" x="5495925" y="2852738"/>
          <p14:tracePt t="56703" x="5514975" y="2771775"/>
          <p14:tracePt t="56720" x="5514975" y="2714625"/>
          <p14:tracePt t="56736" x="5514975" y="2671763"/>
          <p14:tracePt t="56753" x="5505450" y="2624138"/>
          <p14:tracePt t="56770" x="5462588" y="2595563"/>
          <p14:tracePt t="56772" x="5434013" y="2581275"/>
          <p14:tracePt t="56786" x="5348288" y="2552700"/>
          <p14:tracePt t="56803" x="5229225" y="2533650"/>
          <p14:tracePt t="56820" x="5033963" y="2505075"/>
          <p14:tracePt t="56836" x="4810125" y="2495550"/>
          <p14:tracePt t="56853" x="4581525" y="2495550"/>
          <p14:tracePt t="56870" x="4414838" y="2495550"/>
          <p14:tracePt t="56886" x="4310063" y="2495550"/>
          <p14:tracePt t="56903" x="4248150" y="2495550"/>
          <p14:tracePt t="56920" x="4186238" y="2528888"/>
          <p14:tracePt t="56936" x="4129088" y="2576513"/>
          <p14:tracePt t="56953" x="4081463" y="2628900"/>
          <p14:tracePt t="56955" x="4071938" y="2643188"/>
          <p14:tracePt t="56970" x="4062413" y="2657475"/>
          <p14:tracePt t="56987" x="4057650" y="2709863"/>
          <p14:tracePt t="57003" x="4057650" y="2752725"/>
          <p14:tracePt t="57020" x="4057650" y="2809875"/>
          <p14:tracePt t="57036" x="4081463" y="2871788"/>
          <p14:tracePt t="57053" x="4110038" y="2924175"/>
          <p14:tracePt t="57070" x="4157663" y="2962275"/>
          <p14:tracePt t="57086" x="4191000" y="2976563"/>
          <p14:tracePt t="57103" x="4224338" y="2976563"/>
          <p14:tracePt t="57120" x="4300538" y="2976563"/>
          <p14:tracePt t="57136" x="4410075" y="2976563"/>
          <p14:tracePt t="57153" x="4605338" y="2952750"/>
          <p14:tracePt t="57170" x="4781550" y="2952750"/>
          <p14:tracePt t="57172" x="4872038" y="2943225"/>
          <p14:tracePt t="57186" x="5043488" y="2909888"/>
          <p14:tracePt t="57203" x="5138738" y="2867025"/>
          <p14:tracePt t="57220" x="5181600" y="2809875"/>
          <p14:tracePt t="57236" x="5186363" y="2747963"/>
          <p14:tracePt t="57253" x="5200650" y="2728913"/>
          <p14:tracePt t="57270" x="5200650" y="2709863"/>
          <p14:tracePt t="57286" x="5200650" y="2705100"/>
          <p14:tracePt t="57303" x="5195888" y="2681288"/>
          <p14:tracePt t="57320" x="5162550" y="2662238"/>
          <p14:tracePt t="57336" x="5119688" y="2643188"/>
          <p14:tracePt t="57353" x="5081588" y="2633663"/>
          <p14:tracePt t="57370" x="5010150" y="2619375"/>
          <p14:tracePt t="57386" x="4957763" y="2609850"/>
          <p14:tracePt t="104931" x="4943475" y="2600325"/>
          <p14:tracePt t="104939" x="4919663" y="2566988"/>
          <p14:tracePt t="104948" x="4848225" y="2486025"/>
          <p14:tracePt t="104965" x="4481513" y="2009775"/>
          <p14:tracePt t="104982" x="4105275" y="1395413"/>
          <p14:tracePt t="104998" x="3929063" y="1162050"/>
          <p14:tracePt t="105015" x="3914775" y="1147763"/>
          <p14:tracePt t="105147" x="3910013" y="1147763"/>
          <p14:tracePt t="105155" x="3905250" y="1147763"/>
          <p14:tracePt t="105163" x="3857625" y="1166813"/>
          <p14:tracePt t="105172" x="3776663" y="1195388"/>
          <p14:tracePt t="105181" x="3695700" y="1233488"/>
          <p14:tracePt t="105198" x="3567113" y="1343025"/>
          <p14:tracePt t="105215" x="3471863" y="1471613"/>
          <p14:tracePt t="105231" x="3381375" y="1590675"/>
          <p14:tracePt t="105248" x="3281363" y="1743075"/>
          <p14:tracePt t="105265" x="3233738" y="1909763"/>
          <p14:tracePt t="105267" x="3190875" y="2014538"/>
          <p14:tracePt t="105281" x="3162300" y="2085975"/>
          <p14:tracePt t="105298" x="3109913" y="2257425"/>
          <p14:tracePt t="105300" x="3100388" y="2347913"/>
          <p14:tracePt t="105315" x="3100388" y="2471738"/>
          <p14:tracePt t="105332" x="3190875" y="2686050"/>
          <p14:tracePt t="105348" x="3262313" y="2871788"/>
          <p14:tracePt t="105365" x="3357563" y="3081338"/>
          <p14:tracePt t="105382" x="3471863" y="3233738"/>
          <p14:tracePt t="105398" x="3590925" y="3376613"/>
          <p14:tracePt t="105415" x="3690938" y="3500438"/>
          <p14:tracePt t="105431" x="3781425" y="3567113"/>
          <p14:tracePt t="105448" x="3810000" y="3590925"/>
          <p14:tracePt t="105465" x="3852863" y="3629025"/>
          <p14:tracePt t="105481" x="3871913" y="3662363"/>
          <p14:tracePt t="105498" x="3971925" y="3729038"/>
          <p14:tracePt t="105515" x="4038600" y="3786188"/>
          <p14:tracePt t="105532" x="4076700" y="3819525"/>
          <p14:tracePt t="105548" x="4100513" y="3862388"/>
          <p14:tracePt t="105565" x="4152900" y="3943350"/>
          <p14:tracePt t="105581" x="4233863" y="4024313"/>
          <p14:tracePt t="105598" x="4305300" y="4105275"/>
          <p14:tracePt t="105615" x="4391025" y="4195763"/>
          <p14:tracePt t="105631" x="4462463" y="4291013"/>
          <p14:tracePt t="105648" x="4519613" y="4357688"/>
          <p14:tracePt t="105665" x="4567238" y="4400550"/>
          <p14:tracePt t="105681" x="4638675" y="4433888"/>
          <p14:tracePt t="105698" x="4767263" y="4500563"/>
          <p14:tracePt t="105699" x="4824413" y="4548188"/>
          <p14:tracePt t="105715" x="4953000" y="4638675"/>
          <p14:tracePt t="105731" x="5019675" y="4710113"/>
          <p14:tracePt t="105748" x="5062538" y="4752975"/>
          <p14:tracePt t="105765" x="5105400" y="4781550"/>
          <p14:tracePt t="105781" x="5148263" y="4805363"/>
          <p14:tracePt t="105798" x="5195888" y="4829175"/>
          <p14:tracePt t="105815" x="5248275" y="4843463"/>
          <p14:tracePt t="105831" x="5334000" y="4876800"/>
          <p14:tracePt t="105848" x="5443538" y="4910138"/>
          <p14:tracePt t="105865" x="5538788" y="4919663"/>
          <p14:tracePt t="105881" x="5619750" y="4938713"/>
          <p14:tracePt t="105898" x="5653088" y="4938713"/>
          <p14:tracePt t="105915" x="5791200" y="4972050"/>
          <p14:tracePt t="105931" x="5934075" y="4981575"/>
          <p14:tracePt t="105948" x="6115050" y="5010150"/>
          <p14:tracePt t="105965" x="6305550" y="5019675"/>
          <p14:tracePt t="105981" x="6434138" y="5019675"/>
          <p14:tracePt t="105998" x="6486525" y="5019675"/>
          <p14:tracePt t="106015" x="6491288" y="5019675"/>
          <p14:tracePt t="106100" x="6496050" y="5019675"/>
          <p14:tracePt t="106107" x="6496050" y="5014913"/>
          <p14:tracePt t="106115" x="6500813" y="5000625"/>
          <p14:tracePt t="106131" x="6500813" y="4933950"/>
          <p14:tracePt t="106148" x="6510338" y="4900613"/>
          <p14:tracePt t="106165" x="6510338" y="4867275"/>
          <p14:tracePt t="106181" x="6510338" y="4833938"/>
          <p14:tracePt t="106198" x="6486525" y="4814888"/>
          <p14:tracePt t="106215" x="6467475" y="4800600"/>
          <p14:tracePt t="106231" x="6453188" y="4791075"/>
          <p14:tracePt t="106248" x="6419850" y="4772025"/>
          <p14:tracePt t="106265" x="6300788" y="4748213"/>
          <p14:tracePt t="106267" x="6257925" y="4738688"/>
          <p14:tracePt t="106281" x="6191250" y="4729163"/>
          <p14:tracePt t="106298" x="6086475" y="4710113"/>
          <p14:tracePt t="106315" x="5995988" y="4686300"/>
          <p14:tracePt t="106331" x="5976938" y="4681538"/>
          <p14:tracePt t="106348" x="5929313" y="4681538"/>
          <p14:tracePt t="106365" x="5848350" y="4672013"/>
          <p14:tracePt t="106381" x="5757863" y="4672013"/>
          <p14:tracePt t="106398" x="5638800" y="4672013"/>
          <p14:tracePt t="106415" x="5538788" y="4672013"/>
          <p14:tracePt t="106431" x="5472113" y="4672013"/>
          <p14:tracePt t="106448" x="5414963" y="4672013"/>
          <p14:tracePt t="106465" x="5343525" y="4672013"/>
          <p14:tracePt t="106481" x="5267325" y="4672013"/>
          <p14:tracePt t="106498" x="5200650" y="4672013"/>
          <p14:tracePt t="106500" x="5162550" y="4672013"/>
          <p14:tracePt t="106515" x="5095875" y="4672013"/>
          <p14:tracePt t="106531" x="5024438" y="4695825"/>
          <p14:tracePt t="106548" x="4981575" y="4714875"/>
          <p14:tracePt t="106565" x="4957763" y="4729163"/>
          <p14:tracePt t="106581" x="4943475" y="4743450"/>
          <p14:tracePt t="106598" x="4929188" y="4757738"/>
          <p14:tracePt t="106615" x="4919663" y="4767263"/>
          <p14:tracePt t="106631" x="4919663" y="4781550"/>
          <p14:tracePt t="106648" x="4919663" y="4791075"/>
          <p14:tracePt t="106699" x="4919663" y="4795838"/>
          <p14:tracePt t="106707" x="4919663" y="4800600"/>
          <p14:tracePt t="106715" x="4914900" y="4805363"/>
          <p14:tracePt t="106731" x="4905375" y="4824413"/>
          <p14:tracePt t="106748" x="4891088" y="4838700"/>
          <p14:tracePt t="106765" x="4857750" y="4862513"/>
          <p14:tracePt t="106781" x="4805363" y="4867275"/>
          <p14:tracePt t="106798" x="4772025" y="4881563"/>
          <p14:tracePt t="106815" x="4757738" y="4886325"/>
          <p14:tracePt t="107571" x="4748213" y="4881563"/>
          <p14:tracePt t="107579" x="4710113" y="4881563"/>
          <p14:tracePt t="107587" x="4619625" y="4895850"/>
          <p14:tracePt t="107598" x="4514850" y="4938713"/>
          <p14:tracePt t="107615" x="4043363" y="5072063"/>
          <p14:tracePt t="107631" x="3333750" y="5224463"/>
          <p14:tracePt t="107648" x="2724150" y="5272088"/>
          <p14:tracePt t="107665" x="2281238" y="5272088"/>
          <p14:tracePt t="107681" x="2009775" y="5272088"/>
          <p14:tracePt t="107682" x="1909763" y="5272088"/>
          <p14:tracePt t="107698" x="1843088" y="5272088"/>
          <p14:tracePt t="107715" x="1747838" y="5272088"/>
          <p14:tracePt t="107731" x="1733550" y="5272088"/>
          <p14:tracePt t="107748" x="1719263" y="5272088"/>
          <p14:tracePt t="107843" x="1704975" y="5267325"/>
          <p14:tracePt t="107851" x="1700213" y="5262563"/>
          <p14:tracePt t="107859" x="1690688" y="5243513"/>
          <p14:tracePt t="107867" x="1666875" y="5229225"/>
          <p14:tracePt t="107881" x="1652588" y="5214938"/>
          <p14:tracePt t="107898" x="1609725" y="5186363"/>
          <p14:tracePt t="107899" x="1571625" y="5181600"/>
          <p14:tracePt t="107915" x="1566863" y="5181600"/>
          <p14:tracePt t="107955" x="1581150" y="5167313"/>
          <p14:tracePt t="107963" x="1581150" y="5162550"/>
          <p14:tracePt t="107971" x="1600200" y="5143500"/>
          <p14:tracePt t="107981" x="1643063" y="5133975"/>
          <p14:tracePt t="107998" x="1800225" y="5105400"/>
          <p14:tracePt t="108015" x="2052638" y="5091113"/>
          <p14:tracePt t="108031" x="2486025" y="5053013"/>
          <p14:tracePt t="108048" x="2767013" y="5019675"/>
          <p14:tracePt t="108065" x="2886075" y="4972050"/>
          <p14:tracePt t="108155" x="2886075" y="4967288"/>
          <p14:tracePt t="108163" x="2876550" y="4967288"/>
          <p14:tracePt t="108171" x="2824163" y="4957763"/>
          <p14:tracePt t="108181" x="2786063" y="4957763"/>
          <p14:tracePt t="108198" x="2681288" y="4948238"/>
          <p14:tracePt t="108214" x="2609850" y="4938713"/>
          <p14:tracePt t="108231" x="2595563" y="4938713"/>
          <p14:tracePt t="108331" x="2605088" y="4938713"/>
          <p14:tracePt t="108339" x="2614613" y="4938713"/>
          <p14:tracePt t="108348" x="2662238" y="4938713"/>
          <p14:tracePt t="108364" x="2805113" y="4938713"/>
          <p14:tracePt t="108381" x="2981325" y="4929188"/>
          <p14:tracePt t="108398" x="3100388" y="4910138"/>
          <p14:tracePt t="108414" x="3171825" y="4895850"/>
          <p14:tracePt t="108431" x="3176588" y="4895850"/>
          <p14:tracePt t="108467" x="3181350" y="4891088"/>
          <p14:tracePt t="108523" x="3181350" y="4886325"/>
          <p14:tracePt t="108532" x="3143250" y="4876800"/>
          <p14:tracePt t="108539" x="3124200" y="4862513"/>
          <p14:tracePt t="108548" x="3095625" y="4862513"/>
          <p14:tracePt t="108564" x="3024188" y="4848225"/>
          <p14:tracePt t="108581" x="2976563" y="4848225"/>
          <p14:tracePt t="108667" x="2981325" y="4848225"/>
          <p14:tracePt t="108675" x="2990850" y="4848225"/>
          <p14:tracePt t="108683" x="3019425" y="4848225"/>
          <p14:tracePt t="108698" x="3057525" y="4848225"/>
          <p14:tracePt t="108714" x="3195638" y="4848225"/>
          <p14:tracePt t="108731" x="3271838" y="4848225"/>
          <p14:tracePt t="108748" x="3309938" y="4848225"/>
          <p14:tracePt t="108835" x="3314700" y="4843463"/>
          <p14:tracePt t="108899" x="3309938" y="4843463"/>
          <p14:tracePt t="108907" x="3305175" y="4843463"/>
          <p14:tracePt t="108995" x="3314700" y="4843463"/>
          <p14:tracePt t="109003" x="3328988" y="4843463"/>
          <p14:tracePt t="109011" x="3357563" y="4843463"/>
          <p14:tracePt t="109019" x="3414713" y="4843463"/>
          <p14:tracePt t="109031" x="3457575" y="4824413"/>
          <p14:tracePt t="109048" x="3586163" y="4814888"/>
          <p14:tracePt t="109064" x="3724275" y="4776788"/>
          <p14:tracePt t="109067" x="3790950" y="4757738"/>
          <p14:tracePt t="109081" x="3852863" y="4748213"/>
          <p14:tracePt t="109098" x="3895725" y="4743450"/>
          <p14:tracePt t="109114" x="3910013" y="4729163"/>
          <p14:tracePt t="109139" x="3919538" y="4729163"/>
          <p14:tracePt t="109148" x="3933825" y="4729163"/>
          <p14:tracePt t="109164" x="3957638" y="4729163"/>
          <p14:tracePt t="109181" x="3990975" y="4729163"/>
          <p14:tracePt t="109198" x="4024313" y="4724400"/>
          <p14:tracePt t="109231" x="4033838" y="4719638"/>
          <p14:tracePt t="109248" x="4067175" y="4714875"/>
          <p14:tracePt t="109264" x="4133850" y="4705350"/>
          <p14:tracePt t="109281" x="4214813" y="4695825"/>
          <p14:tracePt t="109298" x="4295775" y="4672013"/>
          <p14:tracePt t="109314" x="4310063" y="4662488"/>
          <p14:tracePt t="109331" x="4343400" y="4652963"/>
          <p14:tracePt t="109348" x="4386263" y="4638675"/>
          <p14:tracePt t="109364" x="4429125" y="4619625"/>
          <p14:tracePt t="109381" x="4462463" y="4605338"/>
          <p14:tracePt t="109398" x="4481513" y="4605338"/>
          <p14:tracePt t="109414" x="4491038" y="4605338"/>
          <p14:tracePt t="109431" x="4524375" y="4605338"/>
          <p14:tracePt t="109448" x="4548188" y="4605338"/>
          <p14:tracePt t="109464" x="4552950" y="4605338"/>
          <p14:tracePt t="109579" x="4562475" y="4595813"/>
          <p14:tracePt t="109587" x="4572000" y="4595813"/>
          <p14:tracePt t="109595" x="4581525" y="4591050"/>
          <p14:tracePt t="109603" x="4610100" y="4591050"/>
          <p14:tracePt t="109614" x="4648200" y="4586288"/>
          <p14:tracePt t="109631" x="4714875" y="4586288"/>
          <p14:tracePt t="109648" x="4805363" y="4586288"/>
          <p14:tracePt t="109664" x="4910138" y="4586288"/>
          <p14:tracePt t="109681" x="4981575" y="4586288"/>
          <p14:tracePt t="109682" x="5019675" y="4586288"/>
          <p14:tracePt t="109698" x="5043488" y="4586288"/>
          <p14:tracePt t="109699" x="5062538" y="4586288"/>
          <p14:tracePt t="109715" x="5076825" y="4591050"/>
          <p14:tracePt t="109731" x="5105400" y="4600575"/>
          <p14:tracePt t="109748" x="5119688" y="4600575"/>
          <p14:tracePt t="109764" x="5129213" y="4600575"/>
          <p14:tracePt t="109781" x="5143500" y="4600575"/>
          <p14:tracePt t="109798" x="5167313" y="4610100"/>
          <p14:tracePt t="109814" x="5238750" y="4629150"/>
          <p14:tracePt t="109831" x="5334000" y="4652963"/>
          <p14:tracePt t="109848" x="5400675" y="4652963"/>
          <p14:tracePt t="109864" x="5443538" y="4657725"/>
          <p14:tracePt t="109881" x="5448300" y="4657725"/>
          <p14:tracePt t="109947" x="5453063" y="4672013"/>
          <p14:tracePt t="109955" x="5453063" y="4676775"/>
          <p14:tracePt t="109964" x="5457825" y="4691063"/>
          <p14:tracePt t="109981" x="5467350" y="4738688"/>
          <p14:tracePt t="109998" x="5467350" y="4762500"/>
          <p14:tracePt t="110014" x="5467350" y="4805363"/>
          <p14:tracePt t="110031" x="5462588" y="4838700"/>
          <p14:tracePt t="110048" x="5429250" y="4848225"/>
          <p14:tracePt t="110064" x="5405438" y="4857750"/>
          <p14:tracePt t="110081" x="5348288" y="4862513"/>
          <p14:tracePt t="110083" x="5291138" y="4862513"/>
          <p14:tracePt t="110098" x="5253038" y="4862513"/>
          <p14:tracePt t="110114" x="5091113" y="4848225"/>
          <p14:tracePt t="110131" x="5019675" y="4843463"/>
          <p14:tracePt t="110148" x="5010150" y="4838700"/>
          <p14:tracePt t="110164" x="5000625" y="4824413"/>
          <p14:tracePt t="110181" x="5000625" y="4814888"/>
          <p14:tracePt t="110198" x="5000625" y="4805363"/>
          <p14:tracePt t="110214" x="5000625" y="4795838"/>
          <p14:tracePt t="110231" x="5005388" y="4781550"/>
          <p14:tracePt t="110248" x="5053013" y="4752975"/>
          <p14:tracePt t="110264" x="5143500" y="4743450"/>
          <p14:tracePt t="110281" x="5338763" y="4710113"/>
          <p14:tracePt t="110298" x="5500688" y="4710113"/>
          <p14:tracePt t="110300" x="5605463" y="4710113"/>
          <p14:tracePt t="110314" x="5767388" y="4710113"/>
          <p14:tracePt t="110331" x="5872163" y="4710113"/>
          <p14:tracePt t="110348" x="5976938" y="4714875"/>
          <p14:tracePt t="110364" x="6072188" y="4729163"/>
          <p14:tracePt t="110381" x="6124575" y="4738688"/>
          <p14:tracePt t="110398" x="6172200" y="4738688"/>
          <p14:tracePt t="110414" x="6191250" y="4743450"/>
          <p14:tracePt t="110431" x="6200775" y="4743450"/>
          <p14:tracePt t="110464" x="6205538" y="4743450"/>
          <p14:tracePt t="110481" x="6215063" y="4743450"/>
          <p14:tracePt t="110498" x="6229350" y="4743450"/>
          <p14:tracePt t="110500" x="6234113" y="4743450"/>
          <p14:tracePt t="110514" x="6243638" y="4743450"/>
          <p14:tracePt t="110859" x="6257925" y="4743450"/>
          <p14:tracePt t="110867" x="6276975" y="4743450"/>
          <p14:tracePt t="110875" x="6305550" y="4752975"/>
          <p14:tracePt t="110883" x="6410325" y="4772025"/>
          <p14:tracePt t="110898" x="6515100" y="4791075"/>
          <p14:tracePt t="110914" x="6700838" y="4819650"/>
          <p14:tracePt t="110931" x="6705600" y="4819650"/>
          <p14:tracePt t="111171" x="6705600" y="4814888"/>
          <p14:tracePt t="111179" x="6691313" y="4814888"/>
          <p14:tracePt t="111187" x="6638925" y="4805363"/>
          <p14:tracePt t="111198" x="6596063" y="4776788"/>
          <p14:tracePt t="111214" x="6462713" y="4748213"/>
          <p14:tracePt t="111231" x="6372225" y="4729163"/>
          <p14:tracePt t="111248" x="6343650" y="4714875"/>
          <p14:tracePt t="111264" x="6334125" y="4710113"/>
          <p14:tracePt t="111363" x="6319838" y="4719638"/>
          <p14:tracePt t="111379" x="6305550" y="4724400"/>
          <p14:tracePt t="111395" x="6305550" y="4729163"/>
          <p14:tracePt t="111411" x="6300788" y="4733925"/>
          <p14:tracePt t="111515" x="6300788" y="4743450"/>
          <p14:tracePt t="111523" x="6353175" y="4743450"/>
          <p14:tracePt t="111532" x="6415088" y="4743450"/>
          <p14:tracePt t="111548" x="6557963" y="4752975"/>
          <p14:tracePt t="111564" x="6677025" y="4752975"/>
          <p14:tracePt t="111581" x="6715125" y="4752975"/>
          <p14:tracePt t="111597" x="6734175" y="4743450"/>
          <p14:tracePt t="111614" x="6748463" y="4695825"/>
          <p14:tracePt t="111631" x="6772275" y="4624388"/>
          <p14:tracePt t="111648" x="6772275" y="4543425"/>
          <p14:tracePt t="111664" x="6719888" y="4467225"/>
          <p14:tracePt t="111681" x="6619875" y="4414838"/>
          <p14:tracePt t="111697" x="6519863" y="4391025"/>
          <p14:tracePt t="111714" x="6443663" y="4391025"/>
          <p14:tracePt t="111715" x="6415088" y="4391025"/>
          <p14:tracePt t="111731" x="6362700" y="4391025"/>
          <p14:tracePt t="111747" x="6315075" y="4400550"/>
          <p14:tracePt t="111764" x="6276975" y="4433888"/>
          <p14:tracePt t="111781" x="6238875" y="4581525"/>
          <p14:tracePt t="111798" x="6210300" y="4738688"/>
          <p14:tracePt t="111814" x="6200775" y="4852988"/>
          <p14:tracePt t="111831" x="6200775" y="4919663"/>
          <p14:tracePt t="111847" x="6210300" y="4953000"/>
          <p14:tracePt t="111864" x="6257925" y="4957763"/>
          <p14:tracePt t="111881" x="6315075" y="4957763"/>
          <p14:tracePt t="111897" x="6381750" y="4957763"/>
          <p14:tracePt t="111899" x="6424613" y="4948238"/>
          <p14:tracePt t="111914" x="6457950" y="4929188"/>
          <p14:tracePt t="111931" x="6567488" y="4862513"/>
          <p14:tracePt t="111948" x="6624638" y="4805363"/>
          <p14:tracePt t="111964" x="6643688" y="4752975"/>
          <p14:tracePt t="111981" x="6643688" y="4729163"/>
          <p14:tracePt t="111998" x="6643688" y="4705350"/>
          <p14:tracePt t="112014" x="6643688" y="4700588"/>
          <p14:tracePt t="112059" x="6634163" y="4700588"/>
          <p14:tracePt t="112067" x="6596063" y="4700588"/>
          <p14:tracePt t="112081" x="6553200" y="4714875"/>
          <p14:tracePt t="112098" x="6467475" y="4738688"/>
          <p14:tracePt t="112114" x="6424613" y="4757738"/>
          <p14:tracePt t="112131" x="6386513" y="4800600"/>
          <p14:tracePt t="112148" x="6386513" y="4810125"/>
          <p14:tracePt t="112164" x="6396038" y="4843463"/>
          <p14:tracePt t="112181" x="6457950" y="4881563"/>
          <p14:tracePt t="112197" x="6519863" y="4891088"/>
          <p14:tracePt t="112214" x="6577013" y="4895850"/>
          <p14:tracePt t="112231" x="6624638" y="4895850"/>
          <p14:tracePt t="112247" x="6648450" y="4895850"/>
          <p14:tracePt t="112264" x="6657975" y="4881563"/>
          <p14:tracePt t="112281" x="6667500" y="4876800"/>
          <p14:tracePt t="112531" x="6667500" y="4872038"/>
          <p14:tracePt t="112539" x="6672263" y="4867275"/>
          <p14:tracePt t="112547" x="6672263" y="4862513"/>
          <p14:tracePt t="112564" x="6681788" y="4829175"/>
          <p14:tracePt t="112581" x="6705600" y="4776788"/>
          <p14:tracePt t="112597" x="6715125" y="4719638"/>
          <p14:tracePt t="112614" x="6729413" y="4667250"/>
          <p14:tracePt t="112631" x="6734175" y="4633913"/>
          <p14:tracePt t="112647" x="6748463" y="4600575"/>
          <p14:tracePt t="112664" x="6753225" y="4581525"/>
          <p14:tracePt t="112681" x="6753225" y="4567238"/>
          <p14:tracePt t="112697" x="6753225" y="4562475"/>
          <p14:tracePt t="149027" x="6753225" y="4557713"/>
          <p14:tracePt t="149035" x="6729413" y="4514850"/>
          <p14:tracePt t="149044" x="6677025" y="4419600"/>
          <p14:tracePt t="149060" x="6372225" y="3952875"/>
          <p14:tracePt t="149077" x="6238875" y="3771900"/>
          <p14:tracePt t="149094" x="6238875" y="3762375"/>
          <p14:tracePt t="149227" x="6229350" y="3767138"/>
          <p14:tracePt t="149243" x="6224588" y="3776663"/>
          <p14:tracePt t="149251" x="6219825" y="3781425"/>
          <p14:tracePt t="149260" x="6181725" y="3814763"/>
          <p14:tracePt t="149277" x="6057900" y="3886200"/>
          <p14:tracePt t="149294" x="5886450" y="3933825"/>
          <p14:tracePt t="149310" x="5705475" y="3976688"/>
          <p14:tracePt t="149327" x="5486400" y="4029075"/>
          <p14:tracePt t="149344" x="5343525" y="4048125"/>
          <p14:tracePt t="149360" x="5086350" y="4124325"/>
          <p14:tracePt t="149362" x="4972050" y="4157663"/>
          <p14:tracePt t="149377" x="4881563" y="4186238"/>
          <p14:tracePt t="149394" x="4724400" y="4214813"/>
          <p14:tracePt t="149396" x="4667250" y="4233863"/>
          <p14:tracePt t="149410" x="4519613" y="4295775"/>
          <p14:tracePt t="149427" x="4395788" y="4329113"/>
          <p14:tracePt t="149444" x="4300538" y="4367213"/>
          <p14:tracePt t="149460" x="4229100" y="4391025"/>
          <p14:tracePt t="149477" x="4195763" y="4405313"/>
          <p14:tracePt t="149494" x="4167188" y="4419600"/>
          <p14:tracePt t="149510" x="4152900" y="4429125"/>
          <p14:tracePt t="149595" x="4148138" y="4438650"/>
          <p14:tracePt t="149611" x="4143375" y="4452938"/>
          <p14:tracePt t="149619" x="4129088" y="4467225"/>
          <p14:tracePt t="149627" x="4114800" y="4481513"/>
          <p14:tracePt t="149644" x="4105275" y="4500563"/>
          <p14:tracePt t="149660" x="4105275" y="4524375"/>
          <p14:tracePt t="149677" x="4086225" y="4538663"/>
          <p14:tracePt t="149694" x="4057650" y="4572000"/>
          <p14:tracePt t="149710" x="4010025" y="4586288"/>
          <p14:tracePt t="149727" x="3986213" y="4624388"/>
          <p14:tracePt t="149744" x="3962400" y="4643438"/>
          <p14:tracePt t="149760" x="3929063" y="4667250"/>
          <p14:tracePt t="149777" x="3881438" y="4724400"/>
          <p14:tracePt t="149794" x="3767138" y="4800600"/>
          <p14:tracePt t="149795" x="3695700" y="4848225"/>
          <p14:tracePt t="149810" x="3548063" y="4929188"/>
          <p14:tracePt t="149827" x="3443288" y="5005388"/>
          <p14:tracePt t="149844" x="3395663" y="5048250"/>
          <p14:tracePt t="149860" x="3352800" y="5081588"/>
          <p14:tracePt t="149877" x="3338513" y="5100638"/>
          <p14:tracePt t="149894" x="3314700" y="5133975"/>
          <p14:tracePt t="149910" x="3295650" y="5148263"/>
          <p14:tracePt t="149927" x="3276600" y="5157788"/>
          <p14:tracePt t="149944" x="3257550" y="5172075"/>
          <p14:tracePt t="149960" x="3252788" y="5191125"/>
          <p14:tracePt t="149977" x="3243263" y="5200650"/>
          <p14:tracePt t="149994" x="3233738" y="5210175"/>
          <p14:tracePt t="150010" x="3228975" y="5233988"/>
          <p14:tracePt t="150027" x="3219450" y="5243513"/>
          <p14:tracePt t="150044" x="3186113" y="5267325"/>
          <p14:tracePt t="150060" x="3162300" y="5281613"/>
          <p14:tracePt t="150077" x="3157538" y="5281613"/>
          <p14:tracePt t="150094" x="3152775" y="5291138"/>
          <p14:tracePt t="150123" x="3148013" y="5295900"/>
          <p14:tracePt t="150131" x="3143250" y="5300663"/>
          <p14:tracePt t="150144" x="3138488" y="5305425"/>
          <p14:tracePt t="150163" x="3133725" y="5310188"/>
          <p14:tracePt t="150177" x="3133725" y="5314950"/>
          <p14:tracePt t="150194" x="3162300" y="5329238"/>
          <p14:tracePt t="150195" x="3219450" y="5329238"/>
          <p14:tracePt t="150210" x="3362325" y="5348288"/>
          <p14:tracePt t="150227" x="3552825" y="5357813"/>
          <p14:tracePt t="150244" x="3962400" y="5395913"/>
          <p14:tracePt t="150260" x="4800600" y="5448300"/>
          <p14:tracePt t="150277" x="5662613" y="5500688"/>
          <p14:tracePt t="150294" x="6196013" y="5529263"/>
          <p14:tracePt t="150310" x="6610350" y="5529263"/>
          <p14:tracePt t="150327" x="6862763" y="5529263"/>
          <p14:tracePt t="150344" x="7091363" y="5510213"/>
          <p14:tracePt t="150360" x="7286625" y="5438775"/>
          <p14:tracePt t="150377" x="7400925" y="5381625"/>
          <p14:tracePt t="150394" x="7453313" y="5343525"/>
          <p14:tracePt t="150395" x="7458075" y="5338763"/>
          <p14:tracePt t="150410" x="7467600" y="5334000"/>
          <p14:tracePt t="150427" x="7467600" y="5329238"/>
          <p14:tracePt t="150444" x="7467600" y="5319713"/>
          <p14:tracePt t="150460" x="7467600" y="5314950"/>
          <p14:tracePt t="150477" x="7467600" y="5300663"/>
          <p14:tracePt t="150494" x="7467600" y="5295900"/>
          <p14:tracePt t="150510" x="7467600" y="5291138"/>
          <p14:tracePt t="150527" x="7467600" y="5281613"/>
          <p14:tracePt t="150544" x="7467600" y="5276850"/>
          <p14:tracePt t="150577" x="7472363" y="5267325"/>
          <p14:tracePt t="150594" x="7477125" y="5253038"/>
          <p14:tracePt t="150596" x="7481888" y="5253038"/>
          <p14:tracePt t="150610" x="7500938" y="5233988"/>
          <p14:tracePt t="150627" x="7500938" y="5224463"/>
          <p14:tracePt t="150644" x="7439025" y="5224463"/>
          <p14:tracePt t="150660" x="7186613" y="5224463"/>
          <p14:tracePt t="150677" x="6762750" y="5233988"/>
          <p14:tracePt t="150694" x="6272213" y="5291138"/>
          <p14:tracePt t="150710" x="5762625" y="5334000"/>
          <p14:tracePt t="150727" x="5214938" y="5348288"/>
          <p14:tracePt t="150744" x="4662488" y="5362575"/>
          <p14:tracePt t="150760" x="4090988" y="5362575"/>
          <p14:tracePt t="150777" x="3648075" y="5362575"/>
          <p14:tracePt t="150794" x="3333750" y="5362575"/>
          <p14:tracePt t="150810" x="2981325" y="5362575"/>
          <p14:tracePt t="150827" x="2876550" y="5391150"/>
          <p14:tracePt t="150844" x="2838450" y="5405438"/>
          <p14:tracePt t="150860" x="2824163" y="5414963"/>
          <p14:tracePt t="150877" x="2809875" y="5424488"/>
          <p14:tracePt t="150894" x="2781300" y="5438775"/>
          <p14:tracePt t="150910" x="2752725" y="5453063"/>
          <p14:tracePt t="150927" x="2728913" y="5457825"/>
          <p14:tracePt t="150944" x="2724150" y="5467350"/>
          <p14:tracePt t="150960" x="2714625" y="5467350"/>
          <p14:tracePt t="150977" x="2690813" y="5467350"/>
          <p14:tracePt t="150994" x="2624138" y="5467350"/>
          <p14:tracePt t="150995" x="2586038" y="5467350"/>
          <p14:tracePt t="151010" x="2533650" y="5467350"/>
          <p14:tracePt t="151027" x="2528888" y="5467350"/>
          <p14:tracePt t="151075" x="2533650" y="5467350"/>
          <p14:tracePt t="151083" x="2538413" y="5467350"/>
          <p14:tracePt t="151094" x="2552700" y="5467350"/>
          <p14:tracePt t="151110" x="2586038" y="5462588"/>
          <p14:tracePt t="151127" x="2638425" y="5438775"/>
          <p14:tracePt t="151144" x="2714625" y="5438775"/>
          <p14:tracePt t="151160" x="2752725" y="5434013"/>
          <p14:tracePt t="151177" x="2814638" y="5424488"/>
          <p14:tracePt t="151194" x="2838450" y="5419725"/>
          <p14:tracePt t="151210" x="2862263" y="5410200"/>
          <p14:tracePt t="151227" x="2867025" y="5405438"/>
          <p14:tracePt t="151244" x="2886075" y="5405438"/>
          <p14:tracePt t="151260" x="2919413" y="5405438"/>
          <p14:tracePt t="151277" x="2967038" y="5405438"/>
          <p14:tracePt t="151294" x="3076575" y="5405438"/>
          <p14:tracePt t="151310" x="3181350" y="5405438"/>
          <p14:tracePt t="151327" x="3309938" y="5405438"/>
          <p14:tracePt t="151344" x="3386138" y="5405438"/>
          <p14:tracePt t="151360" x="3448050" y="5405438"/>
          <p14:tracePt t="151377" x="3471863" y="5405438"/>
          <p14:tracePt t="151443" x="3476625" y="5400675"/>
          <p14:tracePt t="151475" x="3476625" y="5391150"/>
          <p14:tracePt t="151491" x="3476625" y="5386388"/>
          <p14:tracePt t="151499" x="3462338" y="5376863"/>
          <p14:tracePt t="151507" x="3443288" y="5372100"/>
          <p14:tracePt t="151515" x="3433763" y="5367338"/>
          <p14:tracePt t="151527" x="3409950" y="5353050"/>
          <p14:tracePt t="151543" x="3367088" y="5338763"/>
          <p14:tracePt t="151560" x="3338513" y="5324475"/>
          <p14:tracePt t="151577" x="3333750" y="5319713"/>
          <p14:tracePt t="151612" x="3333750" y="5314950"/>
          <p14:tracePt t="151627" x="3352800" y="5314950"/>
          <p14:tracePt t="151635" x="3400425" y="5314950"/>
          <p14:tracePt t="151643" x="3452813" y="5314950"/>
          <p14:tracePt t="151660" x="3605213" y="5314950"/>
          <p14:tracePt t="151677" x="3748088" y="5314950"/>
          <p14:tracePt t="151693" x="3786188" y="5314950"/>
          <p14:tracePt t="151710" x="3790950" y="5314950"/>
          <p14:tracePt t="151763" x="3786188" y="5314950"/>
          <p14:tracePt t="151771" x="3771900" y="5314950"/>
          <p14:tracePt t="151779" x="3752850" y="5319713"/>
          <p14:tracePt t="151793" x="3729038" y="5319713"/>
          <p14:tracePt t="151810" x="3700463" y="5319713"/>
          <p14:tracePt t="151899" x="3719513" y="5319713"/>
          <p14:tracePt t="151907" x="3748088" y="5319713"/>
          <p14:tracePt t="151915" x="3767138" y="5319713"/>
          <p14:tracePt t="151927" x="3838575" y="5319713"/>
          <p14:tracePt t="151943" x="3943350" y="5319713"/>
          <p14:tracePt t="151960" x="3990975" y="5319713"/>
          <p14:tracePt t="151977" x="3995738" y="5319713"/>
          <p14:tracePt t="152043" x="3981450" y="5319713"/>
          <p14:tracePt t="152051" x="3952875" y="5319713"/>
          <p14:tracePt t="152060" x="3905250" y="5319713"/>
          <p14:tracePt t="152077" x="3886200" y="5319713"/>
          <p14:tracePt t="152093" x="3881438" y="5319713"/>
          <p14:tracePt t="152110" x="3890963" y="5319713"/>
          <p14:tracePt t="152127" x="3981450" y="5343525"/>
          <p14:tracePt t="152143" x="4262438" y="5386388"/>
          <p14:tracePt t="152160" x="4605338" y="5438775"/>
          <p14:tracePt t="152177" x="4919663" y="5486400"/>
          <p14:tracePt t="152193" x="5076825" y="5514975"/>
          <p14:tracePt t="152210" x="5086350" y="5514975"/>
          <p14:tracePt t="152227" x="5095875" y="5514975"/>
          <p14:tracePt t="152243" x="5067300" y="5505450"/>
          <p14:tracePt t="152260" x="4886325" y="5495925"/>
          <p14:tracePt t="152277" x="4729163" y="5476875"/>
          <p14:tracePt t="152294" x="4524375" y="5434013"/>
          <p14:tracePt t="152310" x="4329113" y="5405438"/>
          <p14:tracePt t="152327" x="4291013" y="5405438"/>
          <p14:tracePt t="152355" x="4291013" y="5400675"/>
          <p14:tracePt t="152371" x="4300538" y="5386388"/>
          <p14:tracePt t="152379" x="4310063" y="5386388"/>
          <p14:tracePt t="152393" x="4357688" y="5386388"/>
          <p14:tracePt t="152410" x="4476750" y="5386388"/>
          <p14:tracePt t="152412" x="4538663" y="5386388"/>
          <p14:tracePt t="152427" x="4676775" y="5386388"/>
          <p14:tracePt t="152443" x="4781550" y="5386388"/>
          <p14:tracePt t="152460" x="4829175" y="5386388"/>
          <p14:tracePt t="152477" x="4857750" y="5386388"/>
          <p14:tracePt t="152493" x="4881563" y="5386388"/>
          <p14:tracePt t="152510" x="4919663" y="5381625"/>
          <p14:tracePt t="152527" x="4972050" y="5372100"/>
          <p14:tracePt t="152543" x="5019675" y="5357813"/>
          <p14:tracePt t="152560" x="5029200" y="5357813"/>
          <p14:tracePt t="152577" x="5053013" y="5357813"/>
          <p14:tracePt t="152579" x="5062538" y="5353050"/>
          <p14:tracePt t="152595" x="5072063" y="5353050"/>
          <p14:tracePt t="152611" x="5081588" y="5353050"/>
          <p14:tracePt t="152627" x="5124450" y="5353050"/>
          <p14:tracePt t="152643" x="5176838" y="5353050"/>
          <p14:tracePt t="152660" x="5224463" y="5353050"/>
          <p14:tracePt t="152677" x="5262563" y="5353050"/>
          <p14:tracePt t="152883" x="5267325" y="5353050"/>
          <p14:tracePt t="152891" x="5295900" y="5348288"/>
          <p14:tracePt t="152899" x="5314950" y="5348288"/>
          <p14:tracePt t="152910" x="5362575" y="5348288"/>
          <p14:tracePt t="152927" x="5443538" y="5348288"/>
          <p14:tracePt t="152943" x="5486400" y="5348288"/>
          <p14:tracePt t="152960" x="5491163" y="5348288"/>
          <p14:tracePt t="157427"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4FDD0E3A-B235-4E0D-BC53-5194CCA30ED2}"/>
              </a:ext>
            </a:extLst>
          </p:cNvPr>
          <p:cNvSpPr>
            <a:spLocks noGrp="1" noChangeArrowheads="1"/>
          </p:cNvSpPr>
          <p:nvPr>
            <p:ph type="title"/>
          </p:nvPr>
        </p:nvSpPr>
        <p:spPr/>
        <p:txBody>
          <a:bodyPr/>
          <a:lstStyle/>
          <a:p>
            <a:pPr eaLnBrk="1" hangingPunct="1"/>
            <a:r>
              <a:rPr lang="zh-CN" altLang="en-US" sz="3600"/>
              <a:t>嵌入式系统开始走向繁荣</a:t>
            </a:r>
          </a:p>
        </p:txBody>
      </p:sp>
      <p:sp>
        <p:nvSpPr>
          <p:cNvPr id="64514" name="Rectangle 3">
            <a:extLst>
              <a:ext uri="{FF2B5EF4-FFF2-40B4-BE49-F238E27FC236}">
                <a16:creationId xmlns:a16="http://schemas.microsoft.com/office/drawing/2014/main" id="{92B057FF-CBAF-4CD1-B311-BE761DD392A3}"/>
              </a:ext>
            </a:extLst>
          </p:cNvPr>
          <p:cNvSpPr>
            <a:spLocks noGrp="1" noChangeArrowheads="1"/>
          </p:cNvSpPr>
          <p:nvPr>
            <p:ph idx="1"/>
          </p:nvPr>
        </p:nvSpPr>
        <p:spPr/>
        <p:txBody>
          <a:bodyPr/>
          <a:lstStyle/>
          <a:p>
            <a:pPr lvl="1" algn="just" eaLnBrk="1" hangingPunct="1">
              <a:spcBef>
                <a:spcPct val="40000"/>
              </a:spcBef>
              <a:buSzPct val="80000"/>
            </a:pPr>
            <a:r>
              <a:rPr lang="zh-CN" altLang="en-US" sz="2400" b="1"/>
              <a:t>微处理器的广泛应用形成了一个广阔的嵌入式应用市场，计算机厂家除了要继续以整机方式向用户提供工业控制计算机系统外，开始大量地以插件方式向用户提供</a:t>
            </a:r>
            <a:r>
              <a:rPr lang="en-US" altLang="zh-CN" sz="2400" b="1"/>
              <a:t>OEM</a:t>
            </a:r>
            <a:r>
              <a:rPr lang="zh-CN" altLang="en-US" sz="2400" b="1"/>
              <a:t>产品，再由用户根据自己的需要构成专用的工业控制微型计算机，嵌入到自己的系统设备中。</a:t>
            </a:r>
          </a:p>
          <a:p>
            <a:pPr lvl="1" algn="just" eaLnBrk="1" hangingPunct="1">
              <a:spcBef>
                <a:spcPct val="40000"/>
              </a:spcBef>
              <a:buSzPct val="80000"/>
            </a:pPr>
            <a:r>
              <a:rPr lang="zh-CN" altLang="en-US" sz="2400" b="1"/>
              <a:t>为了灵活兼容，形成了标准化、模块化的单板机系列。流行的单板计算机有</a:t>
            </a:r>
            <a:r>
              <a:rPr lang="en-US" altLang="zh-CN" sz="2400" b="1"/>
              <a:t>Intel</a:t>
            </a:r>
            <a:r>
              <a:rPr lang="zh-CN" altLang="en-US" sz="2400" b="1"/>
              <a:t>公司的</a:t>
            </a:r>
            <a:r>
              <a:rPr lang="en-US" altLang="zh-CN" sz="2400" b="1"/>
              <a:t>iSBC</a:t>
            </a:r>
            <a:r>
              <a:rPr lang="zh-CN" altLang="en-US" sz="2400" b="1"/>
              <a:t>系列、</a:t>
            </a:r>
            <a:r>
              <a:rPr lang="en-US" altLang="zh-CN" sz="2400" b="1"/>
              <a:t>Zilog</a:t>
            </a:r>
            <a:r>
              <a:rPr lang="zh-CN" altLang="en-US" sz="2400" b="1"/>
              <a:t>公司的</a:t>
            </a:r>
            <a:r>
              <a:rPr lang="en-US" altLang="zh-CN" sz="2400" b="1"/>
              <a:t>MCB</a:t>
            </a:r>
            <a:r>
              <a:rPr lang="zh-CN" altLang="en-US" sz="2400" b="1"/>
              <a:t>等。</a:t>
            </a:r>
          </a:p>
          <a:p>
            <a:pPr lvl="1" algn="just" eaLnBrk="1" hangingPunct="1">
              <a:spcBef>
                <a:spcPct val="40000"/>
              </a:spcBef>
              <a:buSzPct val="80000"/>
            </a:pPr>
            <a:r>
              <a:rPr lang="zh-CN" altLang="en-US" sz="2400" b="1"/>
              <a:t>由于兼容的要求，这就导致了工业控制微机系统总线的诞生。</a:t>
            </a:r>
          </a:p>
        </p:txBody>
      </p:sp>
      <p:pic>
        <p:nvPicPr>
          <p:cNvPr id="2" name="音频 1">
            <a:hlinkClick r:id="" action="ppaction://media"/>
            <a:extLst>
              <a:ext uri="{FF2B5EF4-FFF2-40B4-BE49-F238E27FC236}">
                <a16:creationId xmlns:a16="http://schemas.microsoft.com/office/drawing/2014/main" id="{9E3C7FBB-263F-48EA-B2E4-5882FFBFD0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9213"/>
    </mc:Choice>
    <mc:Fallback>
      <p:transition spd="slow" advTm="139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EA78B7A6-26C8-47EE-B58F-770D79DA1DFA}"/>
              </a:ext>
            </a:extLst>
          </p:cNvPr>
          <p:cNvSpPr>
            <a:spLocks noGrp="1" noChangeArrowheads="1"/>
          </p:cNvSpPr>
          <p:nvPr>
            <p:ph type="title"/>
          </p:nvPr>
        </p:nvSpPr>
        <p:spPr/>
        <p:txBody>
          <a:bodyPr/>
          <a:lstStyle/>
          <a:p>
            <a:pPr eaLnBrk="1" hangingPunct="1"/>
            <a:r>
              <a:rPr lang="zh-CN" altLang="en-US" sz="3600"/>
              <a:t>嵌入式系统开始走向繁荣</a:t>
            </a:r>
          </a:p>
        </p:txBody>
      </p:sp>
      <p:sp>
        <p:nvSpPr>
          <p:cNvPr id="66562" name="Rectangle 3">
            <a:extLst>
              <a:ext uri="{FF2B5EF4-FFF2-40B4-BE49-F238E27FC236}">
                <a16:creationId xmlns:a16="http://schemas.microsoft.com/office/drawing/2014/main" id="{E580B299-E272-4DF4-8525-1461F0EFDF64}"/>
              </a:ext>
            </a:extLst>
          </p:cNvPr>
          <p:cNvSpPr>
            <a:spLocks noGrp="1" noChangeArrowheads="1"/>
          </p:cNvSpPr>
          <p:nvPr>
            <p:ph idx="1"/>
          </p:nvPr>
        </p:nvSpPr>
        <p:spPr>
          <a:xfrm>
            <a:off x="381000" y="1600200"/>
            <a:ext cx="8229600" cy="4525963"/>
          </a:xfrm>
        </p:spPr>
        <p:txBody>
          <a:bodyPr/>
          <a:lstStyle/>
          <a:p>
            <a:pPr lvl="1" algn="just" eaLnBrk="1" hangingPunct="1">
              <a:lnSpc>
                <a:spcPct val="90000"/>
              </a:lnSpc>
              <a:spcBef>
                <a:spcPct val="40000"/>
              </a:spcBef>
              <a:buSzPct val="80000"/>
            </a:pPr>
            <a:r>
              <a:rPr lang="en-US" altLang="zh-CN" b="1"/>
              <a:t>1976</a:t>
            </a:r>
            <a:r>
              <a:rPr lang="zh-CN" altLang="en-US" b="1"/>
              <a:t>年</a:t>
            </a:r>
            <a:r>
              <a:rPr lang="en-US" altLang="zh-CN" b="1"/>
              <a:t>Intel</a:t>
            </a:r>
            <a:r>
              <a:rPr lang="zh-CN" altLang="en-US" b="1"/>
              <a:t>推出</a:t>
            </a:r>
            <a:r>
              <a:rPr lang="en-US" altLang="zh-CN" b="1"/>
              <a:t>Multibus</a:t>
            </a:r>
            <a:r>
              <a:rPr lang="zh-CN" altLang="en-US" b="1"/>
              <a:t>，</a:t>
            </a:r>
            <a:r>
              <a:rPr lang="en-US" altLang="zh-CN" b="1"/>
              <a:t>1983</a:t>
            </a:r>
            <a:r>
              <a:rPr lang="zh-CN" altLang="en-US" b="1"/>
              <a:t>年扩展为带宽达</a:t>
            </a:r>
            <a:r>
              <a:rPr lang="en-US" altLang="zh-CN" b="1"/>
              <a:t>40MB/S</a:t>
            </a:r>
            <a:r>
              <a:rPr lang="zh-CN" altLang="en-US" b="1"/>
              <a:t>的</a:t>
            </a:r>
            <a:r>
              <a:rPr lang="en-US" altLang="zh-CN" b="1"/>
              <a:t>MultibusⅡ</a:t>
            </a:r>
            <a:r>
              <a:rPr lang="zh-CN" altLang="en-US" b="1"/>
              <a:t>。</a:t>
            </a:r>
          </a:p>
          <a:p>
            <a:pPr lvl="1" algn="just" eaLnBrk="1" hangingPunct="1">
              <a:lnSpc>
                <a:spcPct val="90000"/>
              </a:lnSpc>
              <a:spcBef>
                <a:spcPct val="40000"/>
              </a:spcBef>
              <a:buSzPct val="80000"/>
            </a:pPr>
            <a:r>
              <a:rPr lang="en-US" altLang="zh-CN" b="1"/>
              <a:t>1978</a:t>
            </a:r>
            <a:r>
              <a:rPr lang="zh-CN" altLang="en-US" b="1"/>
              <a:t>年</a:t>
            </a:r>
            <a:r>
              <a:rPr lang="en-US" altLang="zh-CN" b="1"/>
              <a:t>Prolog</a:t>
            </a:r>
            <a:r>
              <a:rPr lang="zh-CN" altLang="en-US" b="1"/>
              <a:t>设计简单的</a:t>
            </a:r>
            <a:r>
              <a:rPr lang="en-US" altLang="zh-CN" b="1"/>
              <a:t>STD</a:t>
            </a:r>
            <a:r>
              <a:rPr lang="zh-CN" altLang="en-US" b="1"/>
              <a:t>总线广泛用于小型嵌入式系统。</a:t>
            </a:r>
          </a:p>
          <a:p>
            <a:pPr lvl="1" algn="just" eaLnBrk="1" hangingPunct="1">
              <a:lnSpc>
                <a:spcPct val="90000"/>
              </a:lnSpc>
              <a:spcBef>
                <a:spcPct val="40000"/>
              </a:spcBef>
              <a:buSzPct val="80000"/>
            </a:pPr>
            <a:r>
              <a:rPr lang="en-US" altLang="zh-CN" b="1"/>
              <a:t>1981</a:t>
            </a:r>
            <a:r>
              <a:rPr lang="zh-CN" altLang="en-US" b="1"/>
              <a:t>年</a:t>
            </a:r>
            <a:r>
              <a:rPr lang="en-US" altLang="zh-CN" b="1"/>
              <a:t>Motorola</a:t>
            </a:r>
            <a:r>
              <a:rPr lang="zh-CN" altLang="en-US" b="1"/>
              <a:t>推出的</a:t>
            </a:r>
            <a:r>
              <a:rPr lang="en-US" altLang="zh-CN" b="1"/>
              <a:t>VME_Bus</a:t>
            </a:r>
            <a:r>
              <a:rPr lang="zh-CN" altLang="en-US" b="1"/>
              <a:t>则与</a:t>
            </a:r>
            <a:r>
              <a:rPr lang="en-US" altLang="zh-CN" b="1"/>
              <a:t>MultibusⅡ</a:t>
            </a:r>
            <a:r>
              <a:rPr lang="zh-CN" altLang="en-US" b="1"/>
              <a:t>瓜分高端市场。</a:t>
            </a:r>
          </a:p>
          <a:p>
            <a:pPr lvl="1" algn="just" eaLnBrk="1" hangingPunct="1">
              <a:lnSpc>
                <a:spcPct val="90000"/>
              </a:lnSpc>
              <a:spcBef>
                <a:spcPct val="40000"/>
              </a:spcBef>
              <a:buSzPct val="80000"/>
            </a:pPr>
            <a:r>
              <a:rPr lang="zh-CN" altLang="en-US" b="1"/>
              <a:t>目前在工业控制领域，嵌入式</a:t>
            </a:r>
            <a:r>
              <a:rPr lang="en-US" altLang="zh-CN" b="1"/>
              <a:t>PC</a:t>
            </a:r>
            <a:r>
              <a:rPr lang="zh-CN" altLang="en-US" b="1"/>
              <a:t>、</a:t>
            </a:r>
            <a:r>
              <a:rPr lang="en-US" altLang="zh-CN" b="1"/>
              <a:t>PC104</a:t>
            </a:r>
            <a:r>
              <a:rPr lang="zh-CN" altLang="en-US" b="1"/>
              <a:t>、</a:t>
            </a:r>
            <a:r>
              <a:rPr lang="en-US" altLang="zh-CN" b="1"/>
              <a:t>CPCI</a:t>
            </a:r>
            <a:r>
              <a:rPr lang="zh-CN" altLang="en-US" b="1"/>
              <a:t>（</a:t>
            </a:r>
            <a:r>
              <a:rPr lang="en-US" altLang="zh-CN" b="1"/>
              <a:t>Compact PCI</a:t>
            </a:r>
            <a:r>
              <a:rPr lang="zh-CN" altLang="en-US" b="1"/>
              <a:t>）总线已广泛应用到工业控制领域。</a:t>
            </a:r>
          </a:p>
        </p:txBody>
      </p:sp>
      <p:pic>
        <p:nvPicPr>
          <p:cNvPr id="2" name="音频 1">
            <a:hlinkClick r:id="" action="ppaction://media"/>
            <a:extLst>
              <a:ext uri="{FF2B5EF4-FFF2-40B4-BE49-F238E27FC236}">
                <a16:creationId xmlns:a16="http://schemas.microsoft.com/office/drawing/2014/main" id="{17EEAAB8-9EEB-41CE-A348-716560CE71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736"/>
    </mc:Choice>
    <mc:Fallback>
      <p:transition spd="slow" advTm="83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61F82512-522D-4E09-840C-61C7F2B0EAF8}"/>
              </a:ext>
            </a:extLst>
          </p:cNvPr>
          <p:cNvSpPr>
            <a:spLocks noGrp="1" noChangeArrowheads="1"/>
          </p:cNvSpPr>
          <p:nvPr>
            <p:ph type="title"/>
          </p:nvPr>
        </p:nvSpPr>
        <p:spPr/>
        <p:txBody>
          <a:bodyPr/>
          <a:lstStyle/>
          <a:p>
            <a:pPr eaLnBrk="1" hangingPunct="1"/>
            <a:r>
              <a:rPr lang="zh-CN" altLang="en-US" sz="3600"/>
              <a:t>嵌入式系统开始走向繁荣</a:t>
            </a:r>
          </a:p>
        </p:txBody>
      </p:sp>
      <p:sp>
        <p:nvSpPr>
          <p:cNvPr id="68610" name="Rectangle 3">
            <a:extLst>
              <a:ext uri="{FF2B5EF4-FFF2-40B4-BE49-F238E27FC236}">
                <a16:creationId xmlns:a16="http://schemas.microsoft.com/office/drawing/2014/main" id="{012519D0-CECC-4E3D-A012-D0EC85BCCCF5}"/>
              </a:ext>
            </a:extLst>
          </p:cNvPr>
          <p:cNvSpPr>
            <a:spLocks noGrp="1" noChangeArrowheads="1"/>
          </p:cNvSpPr>
          <p:nvPr>
            <p:ph idx="1"/>
          </p:nvPr>
        </p:nvSpPr>
        <p:spPr/>
        <p:txBody>
          <a:bodyPr/>
          <a:lstStyle/>
          <a:p>
            <a:pPr eaLnBrk="1" hangingPunct="1"/>
            <a:r>
              <a:rPr lang="zh-CN" altLang="en-US"/>
              <a:t>单片机、</a:t>
            </a:r>
            <a:r>
              <a:rPr lang="en-US" altLang="zh-CN"/>
              <a:t>DSP</a:t>
            </a:r>
            <a:r>
              <a:rPr lang="zh-CN" altLang="en-US"/>
              <a:t>出现</a:t>
            </a:r>
          </a:p>
          <a:p>
            <a:pPr lvl="1" algn="just" eaLnBrk="1" hangingPunct="1">
              <a:lnSpc>
                <a:spcPct val="90000"/>
              </a:lnSpc>
              <a:spcBef>
                <a:spcPct val="40000"/>
              </a:spcBef>
              <a:buSzPct val="80000"/>
            </a:pPr>
            <a:r>
              <a:rPr lang="zh-CN" altLang="en-US" b="1"/>
              <a:t>随着微电子工艺水平的提高</a:t>
            </a:r>
            <a:r>
              <a:rPr lang="en-US" altLang="zh-CN" b="1"/>
              <a:t>, </a:t>
            </a:r>
            <a:r>
              <a:rPr lang="zh-CN" altLang="en-US" b="1"/>
              <a:t>集成电路设计制造商开始把嵌入式应用所需要的微处理器、</a:t>
            </a:r>
            <a:r>
              <a:rPr lang="en-US" altLang="zh-CN" b="1"/>
              <a:t>I/O</a:t>
            </a:r>
            <a:r>
              <a:rPr lang="zh-CN" altLang="en-US" b="1"/>
              <a:t>接口、</a:t>
            </a:r>
            <a:r>
              <a:rPr lang="en-US" altLang="zh-CN" b="1"/>
              <a:t>A/D</a:t>
            </a:r>
            <a:r>
              <a:rPr lang="zh-CN" altLang="en-US" b="1"/>
              <a:t>、</a:t>
            </a:r>
            <a:r>
              <a:rPr lang="en-US" altLang="zh-CN" b="1"/>
              <a:t>D/A</a:t>
            </a:r>
            <a:r>
              <a:rPr lang="zh-CN" altLang="en-US" b="1"/>
              <a:t>转换、串行接口以及</a:t>
            </a:r>
            <a:r>
              <a:rPr lang="en-US" altLang="zh-CN" b="1"/>
              <a:t>RAM</a:t>
            </a:r>
            <a:r>
              <a:rPr lang="zh-CN" altLang="en-US" b="1"/>
              <a:t>、</a:t>
            </a:r>
            <a:r>
              <a:rPr lang="en-US" altLang="zh-CN" b="1"/>
              <a:t>ROM</a:t>
            </a:r>
            <a:r>
              <a:rPr lang="zh-CN" altLang="en-US" b="1"/>
              <a:t>通通集成到一个</a:t>
            </a:r>
            <a:r>
              <a:rPr lang="en-US" altLang="zh-CN" b="1"/>
              <a:t>VLSI</a:t>
            </a:r>
            <a:r>
              <a:rPr lang="zh-CN" altLang="en-US" b="1"/>
              <a:t>中</a:t>
            </a:r>
            <a:r>
              <a:rPr lang="en-US" altLang="zh-CN" b="1"/>
              <a:t>, </a:t>
            </a:r>
            <a:r>
              <a:rPr lang="zh-CN" altLang="en-US" b="1"/>
              <a:t>制造出</a:t>
            </a:r>
            <a:r>
              <a:rPr lang="zh-CN" altLang="en-US" b="1">
                <a:solidFill>
                  <a:srgbClr val="800000"/>
                </a:solidFill>
              </a:rPr>
              <a:t>面向</a:t>
            </a:r>
            <a:r>
              <a:rPr lang="en-US" altLang="zh-CN" b="1">
                <a:solidFill>
                  <a:srgbClr val="800000"/>
                </a:solidFill>
              </a:rPr>
              <a:t>I/O</a:t>
            </a:r>
            <a:r>
              <a:rPr lang="zh-CN" altLang="en-US" b="1">
                <a:solidFill>
                  <a:srgbClr val="800000"/>
                </a:solidFill>
              </a:rPr>
              <a:t>设计的微控制器，就是我们俗称的单片机</a:t>
            </a:r>
            <a:r>
              <a:rPr lang="zh-CN" altLang="en-US" b="1"/>
              <a:t>。 </a:t>
            </a:r>
          </a:p>
          <a:p>
            <a:pPr lvl="1" algn="just" eaLnBrk="1" hangingPunct="1">
              <a:lnSpc>
                <a:spcPct val="90000"/>
              </a:lnSpc>
              <a:spcBef>
                <a:spcPct val="40000"/>
              </a:spcBef>
              <a:buSzPct val="80000"/>
            </a:pPr>
            <a:r>
              <a:rPr lang="zh-CN" altLang="en-US" b="1"/>
              <a:t>专门用于高速实时信号处理的数字信号处理器</a:t>
            </a:r>
            <a:r>
              <a:rPr lang="en-US" altLang="zh-CN" b="1"/>
              <a:t>DSP</a:t>
            </a:r>
            <a:r>
              <a:rPr lang="zh-CN" altLang="en-US" b="1"/>
              <a:t>。</a:t>
            </a:r>
          </a:p>
          <a:p>
            <a:pPr eaLnBrk="1" hangingPunct="1">
              <a:buFontTx/>
              <a:buNone/>
            </a:pPr>
            <a:endParaRPr lang="en-US" altLang="zh-CN"/>
          </a:p>
        </p:txBody>
      </p:sp>
      <p:pic>
        <p:nvPicPr>
          <p:cNvPr id="3" name="音频 2">
            <a:hlinkClick r:id="" action="ppaction://media"/>
            <a:extLst>
              <a:ext uri="{FF2B5EF4-FFF2-40B4-BE49-F238E27FC236}">
                <a16:creationId xmlns:a16="http://schemas.microsoft.com/office/drawing/2014/main" id="{4542F251-D142-4E8A-8868-8BA905C7EA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039"/>
    </mc:Choice>
    <mc:Fallback>
      <p:transition spd="slow" advTm="82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15C00A28-2944-496F-B860-92BC7AE5878A}"/>
              </a:ext>
            </a:extLst>
          </p:cNvPr>
          <p:cNvSpPr>
            <a:spLocks noGrp="1" noChangeArrowheads="1"/>
          </p:cNvSpPr>
          <p:nvPr>
            <p:ph type="title"/>
          </p:nvPr>
        </p:nvSpPr>
        <p:spPr/>
        <p:txBody>
          <a:bodyPr/>
          <a:lstStyle/>
          <a:p>
            <a:pPr eaLnBrk="1" hangingPunct="1"/>
            <a:r>
              <a:rPr lang="zh-CN" altLang="en-US" sz="3600"/>
              <a:t>嵌入式系统开始走向繁荣</a:t>
            </a:r>
          </a:p>
        </p:txBody>
      </p:sp>
      <p:sp>
        <p:nvSpPr>
          <p:cNvPr id="70658" name="Rectangle 3">
            <a:extLst>
              <a:ext uri="{FF2B5EF4-FFF2-40B4-BE49-F238E27FC236}">
                <a16:creationId xmlns:a16="http://schemas.microsoft.com/office/drawing/2014/main" id="{E240C8F0-260C-48E3-B4AF-A5682048C216}"/>
              </a:ext>
            </a:extLst>
          </p:cNvPr>
          <p:cNvSpPr>
            <a:spLocks noGrp="1" noChangeArrowheads="1"/>
          </p:cNvSpPr>
          <p:nvPr>
            <p:ph idx="1"/>
          </p:nvPr>
        </p:nvSpPr>
        <p:spPr>
          <a:xfrm>
            <a:off x="762000" y="1371600"/>
            <a:ext cx="7772400" cy="4419600"/>
          </a:xfrm>
        </p:spPr>
        <p:txBody>
          <a:bodyPr/>
          <a:lstStyle/>
          <a:p>
            <a:pPr eaLnBrk="1" hangingPunct="1">
              <a:lnSpc>
                <a:spcPct val="90000"/>
              </a:lnSpc>
            </a:pPr>
            <a:r>
              <a:rPr lang="zh-CN" altLang="en-US" sz="2800"/>
              <a:t>软件技术的进步使嵌入式系统日臻完善</a:t>
            </a:r>
          </a:p>
          <a:p>
            <a:pPr lvl="1" algn="just" eaLnBrk="1" hangingPunct="1">
              <a:lnSpc>
                <a:spcPct val="90000"/>
              </a:lnSpc>
              <a:spcBef>
                <a:spcPct val="40000"/>
              </a:spcBef>
              <a:buSzPct val="80000"/>
            </a:pPr>
            <a:r>
              <a:rPr lang="zh-CN" altLang="en-US" sz="2400" b="1"/>
              <a:t>在微处理器出现的初期，为了保障嵌入式软件的时间、空间效率，软件只能用</a:t>
            </a:r>
            <a:r>
              <a:rPr lang="zh-CN" altLang="en-US" sz="2400" b="1">
                <a:solidFill>
                  <a:srgbClr val="CC0000"/>
                </a:solidFill>
              </a:rPr>
              <a:t>汇编语言</a:t>
            </a:r>
            <a:r>
              <a:rPr lang="zh-CN" altLang="en-US" sz="2400" b="1"/>
              <a:t>编写。</a:t>
            </a:r>
          </a:p>
          <a:p>
            <a:pPr lvl="1" algn="just" eaLnBrk="1" hangingPunct="1">
              <a:lnSpc>
                <a:spcPct val="90000"/>
              </a:lnSpc>
              <a:spcBef>
                <a:spcPct val="40000"/>
              </a:spcBef>
              <a:buSzPct val="80000"/>
            </a:pPr>
            <a:r>
              <a:rPr lang="zh-CN" altLang="en-US" sz="2400" b="1"/>
              <a:t>由于微电子技术的进步，对软件的时空效率的要求不再那么苛刻了，嵌入式计算机的软件开始使用</a:t>
            </a:r>
            <a:r>
              <a:rPr lang="en-US" altLang="zh-CN" sz="2400" b="1">
                <a:solidFill>
                  <a:srgbClr val="CC0000"/>
                </a:solidFill>
              </a:rPr>
              <a:t>PL/M</a:t>
            </a:r>
            <a:r>
              <a:rPr lang="zh-CN" altLang="en-US" sz="2400" b="1">
                <a:solidFill>
                  <a:srgbClr val="CC0000"/>
                </a:solidFill>
              </a:rPr>
              <a:t>、</a:t>
            </a:r>
            <a:r>
              <a:rPr lang="en-US" altLang="zh-CN" sz="2400" b="1">
                <a:solidFill>
                  <a:srgbClr val="CC0000"/>
                </a:solidFill>
              </a:rPr>
              <a:t>C</a:t>
            </a:r>
            <a:r>
              <a:rPr lang="zh-CN" altLang="en-US" sz="2400" b="1"/>
              <a:t>等高级语言。 </a:t>
            </a:r>
          </a:p>
          <a:p>
            <a:pPr lvl="1" algn="just" eaLnBrk="1" hangingPunct="1">
              <a:lnSpc>
                <a:spcPct val="90000"/>
              </a:lnSpc>
              <a:spcBef>
                <a:spcPct val="40000"/>
              </a:spcBef>
              <a:buSzPct val="80000"/>
            </a:pPr>
            <a:r>
              <a:rPr lang="zh-CN" altLang="en-US" sz="2400" b="1"/>
              <a:t>对于复杂的嵌入式系统来说除了需要高级语言开发工具外，还需要嵌入式实时操作系统的支持。</a:t>
            </a:r>
          </a:p>
        </p:txBody>
      </p:sp>
      <p:pic>
        <p:nvPicPr>
          <p:cNvPr id="2" name="音频 1">
            <a:hlinkClick r:id="" action="ppaction://media"/>
            <a:extLst>
              <a:ext uri="{FF2B5EF4-FFF2-40B4-BE49-F238E27FC236}">
                <a16:creationId xmlns:a16="http://schemas.microsoft.com/office/drawing/2014/main" id="{A93770F6-D58C-45FB-8DED-BBBD556C2A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329"/>
    </mc:Choice>
    <mc:Fallback>
      <p:transition spd="slow" advTm="90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A9B2F815-B89F-43D0-807D-7E0EF1334108}"/>
              </a:ext>
            </a:extLst>
          </p:cNvPr>
          <p:cNvSpPr>
            <a:spLocks noGrp="1" noChangeArrowheads="1"/>
          </p:cNvSpPr>
          <p:nvPr>
            <p:ph type="title"/>
          </p:nvPr>
        </p:nvSpPr>
        <p:spPr/>
        <p:txBody>
          <a:bodyPr/>
          <a:lstStyle/>
          <a:p>
            <a:pPr eaLnBrk="1" hangingPunct="1"/>
            <a:r>
              <a:rPr lang="zh-CN" altLang="en-US" sz="3600"/>
              <a:t>嵌入式系统开始走向繁荣</a:t>
            </a:r>
          </a:p>
        </p:txBody>
      </p:sp>
      <p:sp>
        <p:nvSpPr>
          <p:cNvPr id="72706" name="Rectangle 3">
            <a:extLst>
              <a:ext uri="{FF2B5EF4-FFF2-40B4-BE49-F238E27FC236}">
                <a16:creationId xmlns:a16="http://schemas.microsoft.com/office/drawing/2014/main" id="{D96D9F64-1E60-47D4-86C5-AA996A9B1B76}"/>
              </a:ext>
            </a:extLst>
          </p:cNvPr>
          <p:cNvSpPr>
            <a:spLocks noGrp="1" noChangeArrowheads="1"/>
          </p:cNvSpPr>
          <p:nvPr>
            <p:ph idx="1"/>
          </p:nvPr>
        </p:nvSpPr>
        <p:spPr>
          <a:xfrm>
            <a:off x="381000" y="1066800"/>
            <a:ext cx="8153400" cy="5486400"/>
          </a:xfrm>
        </p:spPr>
        <p:txBody>
          <a:bodyPr/>
          <a:lstStyle/>
          <a:p>
            <a:pPr lvl="1" algn="just" eaLnBrk="1" hangingPunct="1">
              <a:spcBef>
                <a:spcPct val="40000"/>
              </a:spcBef>
              <a:buSzPct val="80000"/>
            </a:pPr>
            <a:r>
              <a:rPr lang="en-US" altLang="zh-CN" sz="2400" b="1" dirty="0"/>
              <a:t>80</a:t>
            </a:r>
            <a:r>
              <a:rPr lang="zh-CN" altLang="en-US" sz="2400" b="1" dirty="0"/>
              <a:t>年代初开始出现了一批软件公司，推出商品化的嵌入式实时操作系统和各种开发工具</a:t>
            </a:r>
            <a:r>
              <a:rPr lang="zh-CN" altLang="en-US" sz="2400" dirty="0"/>
              <a:t>。</a:t>
            </a:r>
          </a:p>
          <a:p>
            <a:pPr lvl="2" algn="just" eaLnBrk="1" hangingPunct="1">
              <a:spcBef>
                <a:spcPct val="40000"/>
              </a:spcBef>
              <a:buSzPct val="80000"/>
            </a:pPr>
            <a:r>
              <a:rPr lang="en-US" altLang="zh-CN" b="1" dirty="0"/>
              <a:t>Ready System</a:t>
            </a:r>
            <a:r>
              <a:rPr lang="en-US" altLang="zh-CN" dirty="0"/>
              <a:t>(</a:t>
            </a:r>
            <a:r>
              <a:rPr lang="zh-CN" altLang="en-US" dirty="0"/>
              <a:t>后来的</a:t>
            </a:r>
            <a:r>
              <a:rPr lang="en-US" altLang="zh-CN" dirty="0" err="1"/>
              <a:t>Microtec</a:t>
            </a:r>
            <a:r>
              <a:rPr lang="en-US" altLang="zh-CN" dirty="0"/>
              <a:t> Research</a:t>
            </a:r>
            <a:r>
              <a:rPr lang="zh-CN" altLang="en-US" dirty="0"/>
              <a:t>、后来又被</a:t>
            </a:r>
            <a:r>
              <a:rPr lang="en-US" altLang="zh-CN" dirty="0"/>
              <a:t>Mentor Graphic</a:t>
            </a:r>
            <a:r>
              <a:rPr lang="zh-CN" altLang="en-US" dirty="0"/>
              <a:t>收购</a:t>
            </a:r>
            <a:r>
              <a:rPr lang="en-US" altLang="zh-CN" dirty="0"/>
              <a:t>)</a:t>
            </a:r>
            <a:r>
              <a:rPr lang="zh-CN" altLang="en-US" dirty="0"/>
              <a:t>公司</a:t>
            </a:r>
            <a:r>
              <a:rPr lang="en-US" altLang="zh-CN" dirty="0"/>
              <a:t>:VRTX</a:t>
            </a:r>
            <a:r>
              <a:rPr lang="zh-CN" altLang="en-US" dirty="0"/>
              <a:t>操作系统及</a:t>
            </a:r>
            <a:r>
              <a:rPr lang="en-US" altLang="zh-CN" dirty="0"/>
              <a:t>Xray, Spectra</a:t>
            </a:r>
            <a:r>
              <a:rPr lang="zh-CN" altLang="en-US" dirty="0"/>
              <a:t>工具</a:t>
            </a:r>
          </a:p>
          <a:p>
            <a:pPr lvl="2" algn="just" eaLnBrk="1" hangingPunct="1">
              <a:spcBef>
                <a:spcPct val="40000"/>
              </a:spcBef>
              <a:buSzPct val="80000"/>
            </a:pPr>
            <a:r>
              <a:rPr lang="en-US" altLang="zh-CN" b="1" dirty="0"/>
              <a:t>Integrated System Incorporation </a:t>
            </a:r>
            <a:r>
              <a:rPr lang="en-US" altLang="zh-CN" dirty="0"/>
              <a:t>(ISI</a:t>
            </a:r>
            <a:r>
              <a:rPr lang="zh-CN" altLang="en-US" dirty="0"/>
              <a:t>，后被</a:t>
            </a:r>
            <a:r>
              <a:rPr lang="en-US" altLang="zh-CN" dirty="0" err="1"/>
              <a:t>WindRiver</a:t>
            </a:r>
            <a:r>
              <a:rPr lang="zh-CN" altLang="en-US" dirty="0"/>
              <a:t>公司合并</a:t>
            </a:r>
            <a:r>
              <a:rPr lang="en-US" altLang="zh-CN" dirty="0"/>
              <a:t>):</a:t>
            </a:r>
            <a:r>
              <a:rPr lang="en-US" altLang="zh-CN" dirty="0" err="1"/>
              <a:t>pSOS</a:t>
            </a:r>
            <a:r>
              <a:rPr lang="zh-CN" altLang="en-US" dirty="0"/>
              <a:t>操作系统及</a:t>
            </a:r>
            <a:r>
              <a:rPr lang="en-US" altLang="zh-CN" dirty="0" err="1"/>
              <a:t>pRISM</a:t>
            </a:r>
            <a:r>
              <a:rPr lang="zh-CN" altLang="en-US" dirty="0"/>
              <a:t>工具</a:t>
            </a:r>
          </a:p>
          <a:p>
            <a:pPr lvl="2" algn="just" eaLnBrk="1" hangingPunct="1">
              <a:spcBef>
                <a:spcPct val="40000"/>
              </a:spcBef>
              <a:buSzPct val="80000"/>
            </a:pPr>
            <a:r>
              <a:rPr lang="en-US" altLang="zh-CN" b="1" dirty="0" err="1"/>
              <a:t>WindRiver</a:t>
            </a:r>
            <a:r>
              <a:rPr lang="zh-CN" altLang="en-US" dirty="0"/>
              <a:t>公司</a:t>
            </a:r>
            <a:r>
              <a:rPr lang="en-US" altLang="zh-CN" dirty="0"/>
              <a:t>:VxWorks</a:t>
            </a:r>
            <a:r>
              <a:rPr lang="zh-CN" altLang="en-US" dirty="0"/>
              <a:t>操作系统及</a:t>
            </a:r>
            <a:r>
              <a:rPr lang="en-US" altLang="zh-CN" dirty="0"/>
              <a:t>Tornado</a:t>
            </a:r>
            <a:r>
              <a:rPr lang="zh-CN" altLang="en-US" dirty="0"/>
              <a:t>工具</a:t>
            </a:r>
          </a:p>
          <a:p>
            <a:pPr lvl="2" algn="just" eaLnBrk="1" hangingPunct="1">
              <a:spcBef>
                <a:spcPct val="40000"/>
              </a:spcBef>
              <a:buSzPct val="80000"/>
            </a:pPr>
            <a:r>
              <a:rPr lang="en-US" altLang="zh-CN" b="1" dirty="0"/>
              <a:t>QNX</a:t>
            </a:r>
            <a:r>
              <a:rPr lang="zh-CN" altLang="en-US" dirty="0"/>
              <a:t>公司</a:t>
            </a:r>
            <a:r>
              <a:rPr lang="en-US" altLang="zh-CN" dirty="0"/>
              <a:t>:QNX</a:t>
            </a:r>
            <a:r>
              <a:rPr lang="zh-CN" altLang="en-US" dirty="0"/>
              <a:t>操作系统及工具</a:t>
            </a:r>
          </a:p>
          <a:p>
            <a:pPr lvl="1" algn="just" eaLnBrk="1" hangingPunct="1">
              <a:spcBef>
                <a:spcPct val="40000"/>
              </a:spcBef>
              <a:buSzPct val="80000"/>
            </a:pPr>
            <a:r>
              <a:rPr lang="zh-CN" altLang="en-US" sz="2400" b="1" dirty="0"/>
              <a:t>商用嵌入式实时操作系统和开发工具的出现和推广应用，使</a:t>
            </a:r>
            <a:r>
              <a:rPr lang="zh-CN" altLang="en-US" sz="2400" b="1" dirty="0">
                <a:solidFill>
                  <a:srgbClr val="800000"/>
                </a:solidFill>
              </a:rPr>
              <a:t>嵌入式系统的开发从作坊式向分工协作规模化的方向发展</a:t>
            </a:r>
            <a:r>
              <a:rPr lang="zh-CN" altLang="en-US" sz="2400" b="1" dirty="0"/>
              <a:t>，促使嵌入式应用扩展到更广阔的领域</a:t>
            </a:r>
            <a:r>
              <a:rPr lang="zh-CN" altLang="en-US" sz="2400" dirty="0"/>
              <a:t>。</a:t>
            </a:r>
          </a:p>
        </p:txBody>
      </p:sp>
      <p:pic>
        <p:nvPicPr>
          <p:cNvPr id="2" name="音频 1">
            <a:hlinkClick r:id="" action="ppaction://media"/>
            <a:extLst>
              <a:ext uri="{FF2B5EF4-FFF2-40B4-BE49-F238E27FC236}">
                <a16:creationId xmlns:a16="http://schemas.microsoft.com/office/drawing/2014/main" id="{9466DB1F-73F3-49D4-9CBE-831828880E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4163"/>
    </mc:Choice>
    <mc:Fallback>
      <p:transition spd="slow" advTm="184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30" x="8081963" y="5329238"/>
          <p14:tracePt t="183694"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CMPUTER3">
            <a:extLst>
              <a:ext uri="{FF2B5EF4-FFF2-40B4-BE49-F238E27FC236}">
                <a16:creationId xmlns:a16="http://schemas.microsoft.com/office/drawing/2014/main" id="{DDDC0BE4-F1C8-44AF-BBF5-ED8FCE337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771900"/>
            <a:ext cx="2286000"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1" name="Picture 3" descr="CDROM1">
            <a:extLst>
              <a:ext uri="{FF2B5EF4-FFF2-40B4-BE49-F238E27FC236}">
                <a16:creationId xmlns:a16="http://schemas.microsoft.com/office/drawing/2014/main" id="{9C61CFA1-2E9D-48E9-AF2E-3EBB3335DB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552700"/>
            <a:ext cx="26670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2" name="AutoShape 4">
            <a:extLst>
              <a:ext uri="{FF2B5EF4-FFF2-40B4-BE49-F238E27FC236}">
                <a16:creationId xmlns:a16="http://schemas.microsoft.com/office/drawing/2014/main" id="{B636278D-3081-4CFB-976C-D2889F66B351}"/>
              </a:ext>
            </a:extLst>
          </p:cNvPr>
          <p:cNvSpPr>
            <a:spLocks noChangeArrowheads="1"/>
          </p:cNvSpPr>
          <p:nvPr/>
        </p:nvSpPr>
        <p:spPr bwMode="auto">
          <a:xfrm>
            <a:off x="3276600" y="2324100"/>
            <a:ext cx="4953000" cy="1066800"/>
          </a:xfrm>
          <a:prstGeom prst="curvedDownArrow">
            <a:avLst>
              <a:gd name="adj1" fmla="val 38390"/>
              <a:gd name="adj2" fmla="val 203426"/>
              <a:gd name="adj3" fmla="val 33329"/>
            </a:avLst>
          </a:prstGeom>
          <a:solidFill>
            <a:schemeClr val="accent1"/>
          </a:solidFill>
          <a:ln w="9525">
            <a:solidFill>
              <a:schemeClr val="tx1"/>
            </a:solidFill>
            <a:miter lim="800000"/>
            <a:headEnd/>
            <a:tailEnd/>
          </a:ln>
        </p:spPr>
        <p:txBody>
          <a:bodyPr wrap="none" anchor="ctr"/>
          <a:lstStyle/>
          <a:p>
            <a:endParaRPr lang="zh-CN" altLang="en-US"/>
          </a:p>
        </p:txBody>
      </p:sp>
      <p:sp>
        <p:nvSpPr>
          <p:cNvPr id="44037" name="WordArt 5">
            <a:extLst>
              <a:ext uri="{FF2B5EF4-FFF2-40B4-BE49-F238E27FC236}">
                <a16:creationId xmlns:a16="http://schemas.microsoft.com/office/drawing/2014/main" id="{7936FCFE-C201-4619-B043-74106A567155}"/>
              </a:ext>
            </a:extLst>
          </p:cNvPr>
          <p:cNvSpPr>
            <a:spLocks noChangeArrowheads="1" noChangeShapeType="1" noTextEdit="1"/>
          </p:cNvSpPr>
          <p:nvPr/>
        </p:nvSpPr>
        <p:spPr bwMode="auto">
          <a:xfrm>
            <a:off x="957263" y="2349500"/>
            <a:ext cx="1743075" cy="5619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4400" b="1">
                <a:solidFill>
                  <a:schemeClr val="accent2"/>
                </a:solidFill>
                <a:latin typeface="宋体" panose="02010600030101010101" pitchFamily="2" charset="-122"/>
              </a:rPr>
              <a:t>软件</a:t>
            </a:r>
          </a:p>
        </p:txBody>
      </p:sp>
      <p:sp>
        <p:nvSpPr>
          <p:cNvPr id="160774" name="WordArt 6">
            <a:extLst>
              <a:ext uri="{FF2B5EF4-FFF2-40B4-BE49-F238E27FC236}">
                <a16:creationId xmlns:a16="http://schemas.microsoft.com/office/drawing/2014/main" id="{219A7811-D5DB-450C-8F43-B6818E8A8EAF}"/>
              </a:ext>
            </a:extLst>
          </p:cNvPr>
          <p:cNvSpPr>
            <a:spLocks noChangeArrowheads="1" noChangeShapeType="1" noTextEdit="1"/>
          </p:cNvSpPr>
          <p:nvPr/>
        </p:nvSpPr>
        <p:spPr bwMode="auto">
          <a:xfrm>
            <a:off x="1066800" y="4495800"/>
            <a:ext cx="5081588" cy="1066800"/>
          </a:xfrm>
          <a:prstGeom prst="rect">
            <a:avLst/>
          </a:prstGeom>
        </p:spPr>
        <p:txBody>
          <a:bodyPr wrap="none" fromWordArt="1">
            <a:prstTxWarp prst="textPlain">
              <a:avLst>
                <a:gd name="adj" fmla="val 44315"/>
              </a:avLst>
            </a:prstTxWarp>
          </a:bodyPr>
          <a:lstStyle/>
          <a:p>
            <a:pPr>
              <a:defRPr/>
            </a:pPr>
            <a:r>
              <a:rPr lang="zh-CN" altLang="en-US" sz="2800" b="1" kern="10">
                <a:ln w="9525">
                  <a:noFill/>
                  <a:round/>
                </a:ln>
                <a:solidFill>
                  <a:schemeClr val="accent2"/>
                </a:solidFill>
                <a:latin typeface="楷体_GB2312"/>
                <a:ea typeface="楷体_GB2312"/>
              </a:rPr>
              <a:t>应用程序可按用户</a:t>
            </a:r>
          </a:p>
          <a:p>
            <a:pPr>
              <a:defRPr/>
            </a:pPr>
            <a:r>
              <a:rPr lang="zh-CN" altLang="en-US" sz="2800" b="1" kern="10">
                <a:ln w="9525">
                  <a:noFill/>
                  <a:round/>
                </a:ln>
                <a:solidFill>
                  <a:schemeClr val="accent2"/>
                </a:solidFill>
                <a:latin typeface="楷体_GB2312"/>
                <a:ea typeface="楷体_GB2312"/>
              </a:rPr>
              <a:t>需要随时改变</a:t>
            </a:r>
            <a:r>
              <a:rPr lang="en-US" altLang="zh-CN" sz="2800" b="1" kern="10">
                <a:ln w="9525">
                  <a:noFill/>
                  <a:round/>
                </a:ln>
                <a:solidFill>
                  <a:schemeClr val="accent2"/>
                </a:solidFill>
                <a:latin typeface="楷体_GB2312"/>
                <a:ea typeface="楷体_GB2312"/>
              </a:rPr>
              <a:t>, </a:t>
            </a:r>
          </a:p>
          <a:p>
            <a:pPr>
              <a:defRPr/>
            </a:pPr>
            <a:r>
              <a:rPr lang="zh-CN" altLang="en-US" sz="2800" b="1" kern="10">
                <a:ln w="9525">
                  <a:noFill/>
                  <a:round/>
                </a:ln>
                <a:solidFill>
                  <a:schemeClr val="accent2"/>
                </a:solidFill>
                <a:latin typeface="楷体_GB2312"/>
                <a:ea typeface="楷体_GB2312"/>
              </a:rPr>
              <a:t>即重新编制。</a:t>
            </a:r>
          </a:p>
        </p:txBody>
      </p:sp>
      <p:pic>
        <p:nvPicPr>
          <p:cNvPr id="160775" name="Picture 7" descr="FLPYDSKS">
            <a:extLst>
              <a:ext uri="{FF2B5EF4-FFF2-40B4-BE49-F238E27FC236}">
                <a16:creationId xmlns:a16="http://schemas.microsoft.com/office/drawing/2014/main" id="{EAF88CA2-C8E5-45EE-B16E-196758E56A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2628900"/>
            <a:ext cx="13573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Rectangle 8">
            <a:extLst>
              <a:ext uri="{FF2B5EF4-FFF2-40B4-BE49-F238E27FC236}">
                <a16:creationId xmlns:a16="http://schemas.microsoft.com/office/drawing/2014/main" id="{8AF3D198-0B01-4324-A6C8-63DEDE0BA213}"/>
              </a:ext>
            </a:extLst>
          </p:cNvPr>
          <p:cNvSpPr>
            <a:spLocks noChangeArrowheads="1"/>
          </p:cNvSpPr>
          <p:nvPr/>
        </p:nvSpPr>
        <p:spPr bwMode="auto">
          <a:xfrm>
            <a:off x="914400" y="304800"/>
            <a:ext cx="7685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zh-CN" altLang="en-US" sz="4000" b="1">
                <a:solidFill>
                  <a:srgbClr val="A50021"/>
                </a:solidFill>
              </a:rPr>
              <a:t>通用计算机－看得见的计算机</a:t>
            </a:r>
          </a:p>
        </p:txBody>
      </p:sp>
      <p:pic>
        <p:nvPicPr>
          <p:cNvPr id="2" name="音频 1">
            <a:hlinkClick r:id="" action="ppaction://media"/>
            <a:extLst>
              <a:ext uri="{FF2B5EF4-FFF2-40B4-BE49-F238E27FC236}">
                <a16:creationId xmlns:a16="http://schemas.microsoft.com/office/drawing/2014/main" id="{9DD315AD-A09A-4D41-ABE8-0024CD76B24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929"/>
    </mc:Choice>
    <mc:Fallback>
      <p:transition spd="slow" advTm="45929"/>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44037"/>
                                        </p:tgtEl>
                                        <p:attrNameLst>
                                          <p:attrName>style.visibility</p:attrName>
                                        </p:attrNameLst>
                                      </p:cBhvr>
                                      <p:to>
                                        <p:strVal val="visible"/>
                                      </p:to>
                                    </p:set>
                                    <p:anim calcmode="lin" valueType="num">
                                      <p:cBhvr additive="base">
                                        <p:cTn id="10" dur="500" fill="hold"/>
                                        <p:tgtEl>
                                          <p:spTgt spid="44037"/>
                                        </p:tgtEl>
                                        <p:attrNameLst>
                                          <p:attrName>ppt_x</p:attrName>
                                        </p:attrNameLst>
                                      </p:cBhvr>
                                      <p:tavLst>
                                        <p:tav tm="0">
                                          <p:val>
                                            <p:strVal val="0-#ppt_w/2"/>
                                          </p:val>
                                        </p:tav>
                                        <p:tav tm="100000">
                                          <p:val>
                                            <p:strVal val="#ppt_x"/>
                                          </p:val>
                                        </p:tav>
                                      </p:tavLst>
                                    </p:anim>
                                    <p:anim calcmode="lin" valueType="num">
                                      <p:cBhvr additive="base">
                                        <p:cTn id="11" dur="500" fill="hold"/>
                                        <p:tgtEl>
                                          <p:spTgt spid="44037"/>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2" presetClass="entr" presetSubtype="8" fill="hold" nodeType="afterEffect">
                                  <p:stCondLst>
                                    <p:cond delay="0"/>
                                  </p:stCondLst>
                                  <p:childTnLst>
                                    <p:set>
                                      <p:cBhvr>
                                        <p:cTn id="14" dur="1" fill="hold">
                                          <p:stCondLst>
                                            <p:cond delay="0"/>
                                          </p:stCondLst>
                                        </p:cTn>
                                        <p:tgtEl>
                                          <p:spTgt spid="160774"/>
                                        </p:tgtEl>
                                        <p:attrNameLst>
                                          <p:attrName>style.visibility</p:attrName>
                                        </p:attrNameLst>
                                      </p:cBhvr>
                                      <p:to>
                                        <p:strVal val="visible"/>
                                      </p:to>
                                    </p:set>
                                    <p:anim calcmode="lin" valueType="num">
                                      <p:cBhvr additive="base">
                                        <p:cTn id="15" dur="500" fill="hold"/>
                                        <p:tgtEl>
                                          <p:spTgt spid="160774"/>
                                        </p:tgtEl>
                                        <p:attrNameLst>
                                          <p:attrName>ppt_x</p:attrName>
                                        </p:attrNameLst>
                                      </p:cBhvr>
                                      <p:tavLst>
                                        <p:tav tm="0">
                                          <p:val>
                                            <p:strVal val="0-#ppt_w/2"/>
                                          </p:val>
                                        </p:tav>
                                        <p:tav tm="100000">
                                          <p:val>
                                            <p:strVal val="#ppt_x"/>
                                          </p:val>
                                        </p:tav>
                                      </p:tavLst>
                                    </p:anim>
                                    <p:anim calcmode="lin" valueType="num">
                                      <p:cBhvr additive="base">
                                        <p:cTn id="16" dur="500" fill="hold"/>
                                        <p:tgtEl>
                                          <p:spTgt spid="160774"/>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160770"/>
                                        </p:tgtEl>
                                        <p:attrNameLst>
                                          <p:attrName>style.visibility</p:attrName>
                                        </p:attrNameLst>
                                      </p:cBhvr>
                                      <p:to>
                                        <p:strVal val="visible"/>
                                      </p:to>
                                    </p:set>
                                    <p:anim calcmode="lin" valueType="num">
                                      <p:cBhvr additive="base">
                                        <p:cTn id="21" dur="500" fill="hold"/>
                                        <p:tgtEl>
                                          <p:spTgt spid="160770"/>
                                        </p:tgtEl>
                                        <p:attrNameLst>
                                          <p:attrName>ppt_x</p:attrName>
                                        </p:attrNameLst>
                                      </p:cBhvr>
                                      <p:tavLst>
                                        <p:tav tm="0">
                                          <p:val>
                                            <p:strVal val="1+#ppt_w/2"/>
                                          </p:val>
                                        </p:tav>
                                        <p:tav tm="100000">
                                          <p:val>
                                            <p:strVal val="#ppt_x"/>
                                          </p:val>
                                        </p:tav>
                                      </p:tavLst>
                                    </p:anim>
                                    <p:anim calcmode="lin" valueType="num">
                                      <p:cBhvr additive="base">
                                        <p:cTn id="22" dur="500" fill="hold"/>
                                        <p:tgtEl>
                                          <p:spTgt spid="16077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
                            </p:stCondLst>
                            <p:childTnLst>
                              <p:par>
                                <p:cTn id="24" presetID="2" presetClass="entr" presetSubtype="8" fill="hold" nodeType="afterEffect">
                                  <p:stCondLst>
                                    <p:cond delay="0"/>
                                  </p:stCondLst>
                                  <p:childTnLst>
                                    <p:set>
                                      <p:cBhvr>
                                        <p:cTn id="25" dur="1" fill="hold">
                                          <p:stCondLst>
                                            <p:cond delay="0"/>
                                          </p:stCondLst>
                                        </p:cTn>
                                        <p:tgtEl>
                                          <p:spTgt spid="160771"/>
                                        </p:tgtEl>
                                        <p:attrNameLst>
                                          <p:attrName>style.visibility</p:attrName>
                                        </p:attrNameLst>
                                      </p:cBhvr>
                                      <p:to>
                                        <p:strVal val="visible"/>
                                      </p:to>
                                    </p:set>
                                    <p:anim calcmode="lin" valueType="num">
                                      <p:cBhvr additive="base">
                                        <p:cTn id="26" dur="500" fill="hold"/>
                                        <p:tgtEl>
                                          <p:spTgt spid="160771"/>
                                        </p:tgtEl>
                                        <p:attrNameLst>
                                          <p:attrName>ppt_x</p:attrName>
                                        </p:attrNameLst>
                                      </p:cBhvr>
                                      <p:tavLst>
                                        <p:tav tm="0">
                                          <p:val>
                                            <p:strVal val="0-#ppt_w/2"/>
                                          </p:val>
                                        </p:tav>
                                        <p:tav tm="100000">
                                          <p:val>
                                            <p:strVal val="#ppt_x"/>
                                          </p:val>
                                        </p:tav>
                                      </p:tavLst>
                                    </p:anim>
                                    <p:anim calcmode="lin" valueType="num">
                                      <p:cBhvr additive="base">
                                        <p:cTn id="27" dur="500" fill="hold"/>
                                        <p:tgtEl>
                                          <p:spTgt spid="160771"/>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1000"/>
                            </p:stCondLst>
                            <p:childTnLst>
                              <p:par>
                                <p:cTn id="29" presetID="2" presetClass="entr" presetSubtype="8" fill="hold" nodeType="afterEffect">
                                  <p:stCondLst>
                                    <p:cond delay="0"/>
                                  </p:stCondLst>
                                  <p:childTnLst>
                                    <p:set>
                                      <p:cBhvr>
                                        <p:cTn id="30" dur="1" fill="hold">
                                          <p:stCondLst>
                                            <p:cond delay="0"/>
                                          </p:stCondLst>
                                        </p:cTn>
                                        <p:tgtEl>
                                          <p:spTgt spid="160775"/>
                                        </p:tgtEl>
                                        <p:attrNameLst>
                                          <p:attrName>style.visibility</p:attrName>
                                        </p:attrNameLst>
                                      </p:cBhvr>
                                      <p:to>
                                        <p:strVal val="visible"/>
                                      </p:to>
                                    </p:set>
                                    <p:anim calcmode="lin" valueType="num">
                                      <p:cBhvr additive="base">
                                        <p:cTn id="31" dur="500" fill="hold"/>
                                        <p:tgtEl>
                                          <p:spTgt spid="160775"/>
                                        </p:tgtEl>
                                        <p:attrNameLst>
                                          <p:attrName>ppt_x</p:attrName>
                                        </p:attrNameLst>
                                      </p:cBhvr>
                                      <p:tavLst>
                                        <p:tav tm="0">
                                          <p:val>
                                            <p:strVal val="0-#ppt_w/2"/>
                                          </p:val>
                                        </p:tav>
                                        <p:tav tm="100000">
                                          <p:val>
                                            <p:strVal val="#ppt_x"/>
                                          </p:val>
                                        </p:tav>
                                      </p:tavLst>
                                    </p:anim>
                                    <p:anim calcmode="lin" valueType="num">
                                      <p:cBhvr additive="base">
                                        <p:cTn id="32" dur="500" fill="hold"/>
                                        <p:tgtEl>
                                          <p:spTgt spid="160775"/>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500"/>
                            </p:stCondLst>
                            <p:childTnLst>
                              <p:par>
                                <p:cTn id="34" presetID="17" presetClass="entr" presetSubtype="8" fill="hold" grpId="0" nodeType="afterEffect">
                                  <p:stCondLst>
                                    <p:cond delay="0"/>
                                  </p:stCondLst>
                                  <p:childTnLst>
                                    <p:set>
                                      <p:cBhvr>
                                        <p:cTn id="35" dur="1" fill="hold">
                                          <p:stCondLst>
                                            <p:cond delay="0"/>
                                          </p:stCondLst>
                                        </p:cTn>
                                        <p:tgtEl>
                                          <p:spTgt spid="160772"/>
                                        </p:tgtEl>
                                        <p:attrNameLst>
                                          <p:attrName>style.visibility</p:attrName>
                                        </p:attrNameLst>
                                      </p:cBhvr>
                                      <p:to>
                                        <p:strVal val="visible"/>
                                      </p:to>
                                    </p:set>
                                    <p:anim calcmode="lin" valueType="num">
                                      <p:cBhvr>
                                        <p:cTn id="36" dur="500" fill="hold"/>
                                        <p:tgtEl>
                                          <p:spTgt spid="160772"/>
                                        </p:tgtEl>
                                        <p:attrNameLst>
                                          <p:attrName>ppt_x</p:attrName>
                                        </p:attrNameLst>
                                      </p:cBhvr>
                                      <p:tavLst>
                                        <p:tav tm="0">
                                          <p:val>
                                            <p:strVal val="#ppt_x-#ppt_w/2"/>
                                          </p:val>
                                        </p:tav>
                                        <p:tav tm="100000">
                                          <p:val>
                                            <p:strVal val="#ppt_x"/>
                                          </p:val>
                                        </p:tav>
                                      </p:tavLst>
                                    </p:anim>
                                    <p:anim calcmode="lin" valueType="num">
                                      <p:cBhvr>
                                        <p:cTn id="37" dur="500" fill="hold"/>
                                        <p:tgtEl>
                                          <p:spTgt spid="160772"/>
                                        </p:tgtEl>
                                        <p:attrNameLst>
                                          <p:attrName>ppt_y</p:attrName>
                                        </p:attrNameLst>
                                      </p:cBhvr>
                                      <p:tavLst>
                                        <p:tav tm="0">
                                          <p:val>
                                            <p:strVal val="#ppt_y"/>
                                          </p:val>
                                        </p:tav>
                                        <p:tav tm="100000">
                                          <p:val>
                                            <p:strVal val="#ppt_y"/>
                                          </p:val>
                                        </p:tav>
                                      </p:tavLst>
                                    </p:anim>
                                    <p:anim calcmode="lin" valueType="num">
                                      <p:cBhvr>
                                        <p:cTn id="38" dur="500" fill="hold"/>
                                        <p:tgtEl>
                                          <p:spTgt spid="160772"/>
                                        </p:tgtEl>
                                        <p:attrNameLst>
                                          <p:attrName>ppt_w</p:attrName>
                                        </p:attrNameLst>
                                      </p:cBhvr>
                                      <p:tavLst>
                                        <p:tav tm="0">
                                          <p:val>
                                            <p:fltVal val="0"/>
                                          </p:val>
                                        </p:tav>
                                        <p:tav tm="100000">
                                          <p:val>
                                            <p:strVal val="#ppt_w"/>
                                          </p:val>
                                        </p:tav>
                                      </p:tavLst>
                                    </p:anim>
                                    <p:anim calcmode="lin" valueType="num">
                                      <p:cBhvr>
                                        <p:cTn id="39" dur="500" fill="hold"/>
                                        <p:tgtEl>
                                          <p:spTgt spid="1607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2"/>
                </p:tgtEl>
              </p:cMediaNode>
            </p:audio>
          </p:childTnLst>
        </p:cTn>
      </p:par>
    </p:tnLst>
    <p:bldLst>
      <p:bldP spid="1607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4CEE65DB-30FA-4E2C-9731-E5072E6F27D3}"/>
              </a:ext>
            </a:extLst>
          </p:cNvPr>
          <p:cNvSpPr>
            <a:spLocks noGrp="1" noChangeArrowheads="1"/>
          </p:cNvSpPr>
          <p:nvPr>
            <p:ph type="title"/>
          </p:nvPr>
        </p:nvSpPr>
        <p:spPr/>
        <p:txBody>
          <a:bodyPr/>
          <a:lstStyle/>
          <a:p>
            <a:pPr eaLnBrk="1" hangingPunct="1"/>
            <a:r>
              <a:rPr lang="zh-CN" altLang="en-US"/>
              <a:t>嵌入式系统定义</a:t>
            </a:r>
          </a:p>
        </p:txBody>
      </p:sp>
      <p:sp>
        <p:nvSpPr>
          <p:cNvPr id="161795" name="Rectangle 3">
            <a:extLst>
              <a:ext uri="{FF2B5EF4-FFF2-40B4-BE49-F238E27FC236}">
                <a16:creationId xmlns:a16="http://schemas.microsoft.com/office/drawing/2014/main" id="{412E0456-7571-43B2-A235-FA354FD78AD2}"/>
              </a:ext>
            </a:extLst>
          </p:cNvPr>
          <p:cNvSpPr>
            <a:spLocks noGrp="1" noChangeArrowheads="1"/>
          </p:cNvSpPr>
          <p:nvPr>
            <p:ph idx="1"/>
          </p:nvPr>
        </p:nvSpPr>
        <p:spPr/>
        <p:txBody>
          <a:bodyPr/>
          <a:lstStyle/>
          <a:p>
            <a:pPr eaLnBrk="1" hangingPunct="1">
              <a:lnSpc>
                <a:spcPct val="90000"/>
              </a:lnSpc>
            </a:pPr>
            <a:r>
              <a:rPr lang="zh-CN" altLang="en-US" sz="2800">
                <a:latin typeface="楷体_GB2312" pitchFamily="49" charset="-122"/>
                <a:ea typeface="楷体_GB2312" pitchFamily="49" charset="-122"/>
              </a:rPr>
              <a:t>看不见的计算机，一般不能被用户编程</a:t>
            </a:r>
            <a:r>
              <a:rPr lang="en-US" altLang="zh-CN" sz="2800">
                <a:latin typeface="楷体_GB2312" pitchFamily="49" charset="-122"/>
                <a:ea typeface="楷体_GB2312" pitchFamily="49" charset="-122"/>
              </a:rPr>
              <a:t>, </a:t>
            </a:r>
            <a:r>
              <a:rPr lang="zh-CN" altLang="en-US" sz="2800">
                <a:latin typeface="楷体_GB2312" pitchFamily="49" charset="-122"/>
                <a:ea typeface="楷体_GB2312" pitchFamily="49" charset="-122"/>
              </a:rPr>
              <a:t>它有一些专用的</a:t>
            </a:r>
            <a:r>
              <a:rPr lang="en-US" altLang="zh-CN" sz="2800">
                <a:latin typeface="楷体_GB2312" pitchFamily="49" charset="-122"/>
                <a:ea typeface="楷体_GB2312" pitchFamily="49" charset="-122"/>
              </a:rPr>
              <a:t>I/O</a:t>
            </a:r>
            <a:r>
              <a:rPr lang="zh-CN" altLang="en-US" sz="2800">
                <a:latin typeface="楷体_GB2312" pitchFamily="49" charset="-122"/>
                <a:ea typeface="楷体_GB2312" pitchFamily="49" charset="-122"/>
              </a:rPr>
              <a:t>设备</a:t>
            </a:r>
            <a:r>
              <a:rPr lang="en-US" altLang="zh-CN" sz="2800">
                <a:latin typeface="楷体_GB2312" pitchFamily="49" charset="-122"/>
                <a:ea typeface="楷体_GB2312" pitchFamily="49" charset="-122"/>
              </a:rPr>
              <a:t>, </a:t>
            </a:r>
            <a:r>
              <a:rPr lang="zh-CN" altLang="en-US" sz="2800">
                <a:latin typeface="楷体_GB2312" pitchFamily="49" charset="-122"/>
                <a:ea typeface="楷体_GB2312" pitchFamily="49" charset="-122"/>
              </a:rPr>
              <a:t>对用户的接口是应用专用的。 </a:t>
            </a:r>
          </a:p>
          <a:p>
            <a:pPr eaLnBrk="1" hangingPunct="1">
              <a:lnSpc>
                <a:spcPct val="90000"/>
              </a:lnSpc>
            </a:pPr>
            <a:r>
              <a:rPr lang="en-US" altLang="zh-CN" sz="2800"/>
              <a:t>An embedded system is a computer system contained within some larger device or product with the intent purpose of providing monitoring and control services to that device.</a:t>
            </a:r>
          </a:p>
          <a:p>
            <a:pPr eaLnBrk="1" hangingPunct="1">
              <a:lnSpc>
                <a:spcPct val="90000"/>
              </a:lnSpc>
            </a:pPr>
            <a:r>
              <a:rPr lang="en-US" altLang="zh-CN" sz="2800">
                <a:latin typeface="Arial" panose="020B0604020202020204" pitchFamily="34" charset="0"/>
              </a:rPr>
              <a:t>“</a:t>
            </a:r>
            <a:r>
              <a:rPr lang="en-US" altLang="zh-CN" sz="2800"/>
              <a:t>Any sort of device which includes a programmable computer but itself is not intended to be a general-purpose computer.</a:t>
            </a:r>
            <a:r>
              <a:rPr lang="en-US" altLang="zh-CN" sz="2800">
                <a:latin typeface="Arial" panose="020B0604020202020204" pitchFamily="34" charset="0"/>
              </a:rPr>
              <a:t>”</a:t>
            </a:r>
            <a:endParaRPr lang="en-US" altLang="zh-CN" sz="2800"/>
          </a:p>
          <a:p>
            <a:pPr eaLnBrk="1" hangingPunct="1">
              <a:lnSpc>
                <a:spcPct val="90000"/>
              </a:lnSpc>
            </a:pPr>
            <a:r>
              <a:rPr lang="zh-CN" altLang="en-US" sz="2800">
                <a:solidFill>
                  <a:srgbClr val="A50021"/>
                </a:solidFill>
                <a:ea typeface="楷体_GB2312" pitchFamily="49" charset="-122"/>
              </a:rPr>
              <a:t>通常将嵌入式计算机系统简称为嵌入式系统。</a:t>
            </a:r>
          </a:p>
        </p:txBody>
      </p:sp>
      <p:pic>
        <p:nvPicPr>
          <p:cNvPr id="2" name="音频 1">
            <a:hlinkClick r:id="" action="ppaction://media"/>
            <a:extLst>
              <a:ext uri="{FF2B5EF4-FFF2-40B4-BE49-F238E27FC236}">
                <a16:creationId xmlns:a16="http://schemas.microsoft.com/office/drawing/2014/main" id="{8DF1EB33-0B4C-4B9A-AEC6-ADDD186DED9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414"/>
    </mc:Choice>
    <mc:Fallback>
      <p:transition spd="slow" advTm="92414"/>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61795">
                                            <p:txEl>
                                              <p:pRg st="0" end="0"/>
                                            </p:txEl>
                                          </p:spTgt>
                                        </p:tgtEl>
                                        <p:attrNameLst>
                                          <p:attrName>style.visibility</p:attrName>
                                        </p:attrNameLst>
                                      </p:cBhvr>
                                      <p:to>
                                        <p:strVal val="visible"/>
                                      </p:to>
                                    </p:set>
                                    <p:animEffect transition="in" filter="wipe(left)">
                                      <p:cBhvr>
                                        <p:cTn id="10" dur="500"/>
                                        <p:tgtEl>
                                          <p:spTgt spid="161795">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1795">
                                            <p:txEl>
                                              <p:pRg st="1" end="1"/>
                                            </p:txEl>
                                          </p:spTgt>
                                        </p:tgtEl>
                                        <p:attrNameLst>
                                          <p:attrName>style.visibility</p:attrName>
                                        </p:attrNameLst>
                                      </p:cBhvr>
                                      <p:to>
                                        <p:strVal val="visible"/>
                                      </p:to>
                                    </p:set>
                                    <p:animEffect transition="in" filter="wipe(left)">
                                      <p:cBhvr>
                                        <p:cTn id="15" dur="500"/>
                                        <p:tgtEl>
                                          <p:spTgt spid="161795">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1795">
                                            <p:txEl>
                                              <p:pRg st="2" end="2"/>
                                            </p:txEl>
                                          </p:spTgt>
                                        </p:tgtEl>
                                        <p:attrNameLst>
                                          <p:attrName>style.visibility</p:attrName>
                                        </p:attrNameLst>
                                      </p:cBhvr>
                                      <p:to>
                                        <p:strVal val="visible"/>
                                      </p:to>
                                    </p:set>
                                    <p:animEffect transition="in" filter="wipe(left)">
                                      <p:cBhvr>
                                        <p:cTn id="20" dur="500"/>
                                        <p:tgtEl>
                                          <p:spTgt spid="161795">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1795">
                                            <p:txEl>
                                              <p:pRg st="3" end="3"/>
                                            </p:txEl>
                                          </p:spTgt>
                                        </p:tgtEl>
                                        <p:attrNameLst>
                                          <p:attrName>style.visibility</p:attrName>
                                        </p:attrNameLst>
                                      </p:cBhvr>
                                      <p:to>
                                        <p:strVal val="visible"/>
                                      </p:to>
                                    </p:set>
                                    <p:animEffect transition="in" filter="wipe(left)">
                                      <p:cBhvr>
                                        <p:cTn id="25" dur="500"/>
                                        <p:tgtEl>
                                          <p:spTgt spid="161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2"/>
                </p:tgtEl>
              </p:cMediaNode>
            </p:audio>
          </p:childTnLst>
        </p:cTn>
      </p:par>
    </p:tnLst>
    <p:bldLst>
      <p:bldP spid="16179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5B7D6964-DC6C-4C16-8CF7-D944B6094828}"/>
              </a:ext>
            </a:extLst>
          </p:cNvPr>
          <p:cNvSpPr>
            <a:spLocks noGrp="1" noChangeArrowheads="1"/>
          </p:cNvSpPr>
          <p:nvPr>
            <p:ph type="title"/>
          </p:nvPr>
        </p:nvSpPr>
        <p:spPr/>
        <p:txBody>
          <a:bodyPr/>
          <a:lstStyle/>
          <a:p>
            <a:pPr eaLnBrk="1" hangingPunct="1"/>
            <a:r>
              <a:rPr lang="zh-CN" altLang="en-US"/>
              <a:t>嵌入式系统定义</a:t>
            </a:r>
          </a:p>
        </p:txBody>
      </p:sp>
      <p:sp>
        <p:nvSpPr>
          <p:cNvPr id="162819" name="Rectangle 3">
            <a:extLst>
              <a:ext uri="{FF2B5EF4-FFF2-40B4-BE49-F238E27FC236}">
                <a16:creationId xmlns:a16="http://schemas.microsoft.com/office/drawing/2014/main" id="{6FAB3B48-1BA3-4FB3-95F4-2A60458F5EE6}"/>
              </a:ext>
            </a:extLst>
          </p:cNvPr>
          <p:cNvSpPr>
            <a:spLocks noGrp="1" noChangeArrowheads="1"/>
          </p:cNvSpPr>
          <p:nvPr>
            <p:ph idx="1"/>
          </p:nvPr>
        </p:nvSpPr>
        <p:spPr/>
        <p:txBody>
          <a:bodyPr/>
          <a:lstStyle/>
          <a:p>
            <a:pPr eaLnBrk="1" hangingPunct="1"/>
            <a:r>
              <a:rPr lang="en-US" altLang="zh-CN"/>
              <a:t>IEEE: </a:t>
            </a:r>
            <a:r>
              <a:rPr lang="en-US" altLang="zh-CN">
                <a:latin typeface="Arial" panose="020B0604020202020204" pitchFamily="34" charset="0"/>
              </a:rPr>
              <a:t>“</a:t>
            </a:r>
            <a:r>
              <a:rPr lang="en-US" altLang="zh-CN"/>
              <a:t>Device used to control</a:t>
            </a:r>
            <a:r>
              <a:rPr lang="zh-CN" altLang="en-US"/>
              <a:t>，</a:t>
            </a:r>
            <a:r>
              <a:rPr lang="en-US" altLang="zh-CN"/>
              <a:t>monitor</a:t>
            </a:r>
            <a:r>
              <a:rPr lang="zh-CN" altLang="en-US"/>
              <a:t>，</a:t>
            </a:r>
            <a:r>
              <a:rPr lang="en-US" altLang="zh-CN"/>
              <a:t>or assist the operation of equipment</a:t>
            </a:r>
            <a:r>
              <a:rPr lang="zh-CN" altLang="en-US"/>
              <a:t>，</a:t>
            </a:r>
            <a:r>
              <a:rPr lang="en-US" altLang="zh-CN"/>
              <a:t>machinery or plants</a:t>
            </a:r>
            <a:r>
              <a:rPr lang="en-US" altLang="zh-CN">
                <a:latin typeface="Arial" panose="020B0604020202020204" pitchFamily="34" charset="0"/>
              </a:rPr>
              <a:t>”</a:t>
            </a:r>
            <a:r>
              <a:rPr lang="en-US" altLang="zh-CN"/>
              <a:t>.</a:t>
            </a:r>
          </a:p>
          <a:p>
            <a:pPr eaLnBrk="1" hangingPunct="1"/>
            <a:r>
              <a:rPr lang="zh-CN" altLang="en-US"/>
              <a:t>嵌入式系统是以应用为中心、以计算机技术为基础、软件硬件可裁剪、适应应用系统对功能、可靠性、成本、体积、功耗严格要求的专用计算机系统。</a:t>
            </a:r>
          </a:p>
        </p:txBody>
      </p:sp>
      <p:pic>
        <p:nvPicPr>
          <p:cNvPr id="4" name="音频 3">
            <a:hlinkClick r:id="" action="ppaction://media"/>
            <a:extLst>
              <a:ext uri="{FF2B5EF4-FFF2-40B4-BE49-F238E27FC236}">
                <a16:creationId xmlns:a16="http://schemas.microsoft.com/office/drawing/2014/main" id="{1D7CEF85-763D-4BE7-99A1-74BE2C8F93D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6631"/>
    </mc:Choice>
    <mc:Fallback>
      <p:transition spd="slow" advTm="13663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62819">
                                            <p:txEl>
                                              <p:pRg st="0" end="0"/>
                                            </p:txEl>
                                          </p:spTgt>
                                        </p:tgtEl>
                                        <p:attrNameLst>
                                          <p:attrName>style.visibility</p:attrName>
                                        </p:attrNameLst>
                                      </p:cBhvr>
                                      <p:to>
                                        <p:strVal val="visible"/>
                                      </p:to>
                                    </p:set>
                                    <p:animEffect transition="in" filter="wipe(left)">
                                      <p:cBhvr>
                                        <p:cTn id="10" dur="500"/>
                                        <p:tgtEl>
                                          <p:spTgt spid="162819">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2819">
                                            <p:txEl>
                                              <p:pRg st="1" end="1"/>
                                            </p:txEl>
                                          </p:spTgt>
                                        </p:tgtEl>
                                        <p:attrNameLst>
                                          <p:attrName>style.visibility</p:attrName>
                                        </p:attrNameLst>
                                      </p:cBhvr>
                                      <p:to>
                                        <p:strVal val="visible"/>
                                      </p:to>
                                    </p:set>
                                    <p:animEffect transition="in" filter="wipe(left)">
                                      <p:cBhvr>
                                        <p:cTn id="15" dur="500"/>
                                        <p:tgtEl>
                                          <p:spTgt spid="1628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4"/>
                </p:tgtEl>
              </p:cMediaNode>
            </p:audio>
          </p:childTnLst>
        </p:cTn>
      </p:par>
    </p:tnLst>
    <p:bldLst>
      <p:bldP spid="162819" grpId="0" build="p"/>
    </p:bldLst>
  </p:timing>
  <p:extLst>
    <p:ext uri="{3A86A75C-4F4B-4683-9AE1-C65F6400EC91}">
      <p14:laserTraceLst xmlns:p14="http://schemas.microsoft.com/office/powerpoint/2010/main">
        <p14:tracePtLst>
          <p14:tracePt t="553" x="7762875" y="5305425"/>
          <p14:tracePt t="7242" x="7748588" y="5286375"/>
          <p14:tracePt t="7250" x="7715250" y="5262563"/>
          <p14:tracePt t="7259" x="7534275" y="5157788"/>
          <p14:tracePt t="7272" x="7239000" y="5029200"/>
          <p14:tracePt t="7289" x="6772275" y="4895850"/>
          <p14:tracePt t="7305" x="6615113" y="4862513"/>
          <p14:tracePt t="7322" x="6610350" y="4852988"/>
          <p14:tracePt t="7339" x="6596063" y="4743450"/>
          <p14:tracePt t="7355" x="6467475" y="4395788"/>
          <p14:tracePt t="7372" x="6219825" y="3895725"/>
          <p14:tracePt t="7389" x="5986463" y="3490913"/>
          <p14:tracePt t="7405" x="5753100" y="3067050"/>
          <p14:tracePt t="7422" x="5543550" y="2690813"/>
          <p14:tracePt t="7439" x="5386388" y="2466975"/>
          <p14:tracePt t="7455" x="5276850" y="2409825"/>
          <p14:tracePt t="7472" x="5167313" y="2381250"/>
          <p14:tracePt t="7489" x="5062538" y="2390775"/>
          <p14:tracePt t="7490" x="5038725" y="2400300"/>
          <p14:tracePt t="7506" x="4981575" y="2400300"/>
          <p14:tracePt t="7522" x="4910138" y="2381250"/>
          <p14:tracePt t="7539" x="4810125" y="2305050"/>
          <p14:tracePt t="7555" x="4657725" y="2205038"/>
          <p14:tracePt t="7572" x="4476750" y="2057400"/>
          <p14:tracePt t="7589" x="4371975" y="1962150"/>
          <p14:tracePt t="7605" x="4243388" y="1852613"/>
          <p14:tracePt t="7622" x="4033838" y="1666875"/>
          <p14:tracePt t="7639" x="3843338" y="1495425"/>
          <p14:tracePt t="7655" x="3643313" y="1376363"/>
          <p14:tracePt t="7672" x="3495675" y="1300163"/>
          <p14:tracePt t="7674" x="3452813" y="1281113"/>
          <p14:tracePt t="7689" x="3438525" y="1276350"/>
          <p14:tracePt t="7705" x="3429000" y="1276350"/>
          <p14:tracePt t="7707" x="3414713" y="1276350"/>
          <p14:tracePt t="7722" x="3381375" y="1276350"/>
          <p14:tracePt t="7739" x="3319463" y="1323975"/>
          <p14:tracePt t="7755" x="3238500" y="1371600"/>
          <p14:tracePt t="7772" x="3152775" y="1390650"/>
          <p14:tracePt t="7789" x="3081338" y="1414463"/>
          <p14:tracePt t="7805" x="3019425" y="1447800"/>
          <p14:tracePt t="7822" x="2952750" y="1495425"/>
          <p14:tracePt t="7839" x="2909888" y="1533525"/>
          <p14:tracePt t="7855" x="2867025" y="1552575"/>
          <p14:tracePt t="7872" x="2828925" y="1581150"/>
          <p14:tracePt t="7889" x="2786063" y="1609725"/>
          <p14:tracePt t="7905" x="2733675" y="1647825"/>
          <p14:tracePt t="7922" x="2600325" y="1728788"/>
          <p14:tracePt t="7939" x="2514600" y="1776413"/>
          <p14:tracePt t="7955" x="2447925" y="1833563"/>
          <p14:tracePt t="7972" x="2390775" y="1847850"/>
          <p14:tracePt t="7989" x="2371725" y="1881188"/>
          <p14:tracePt t="8006" x="2366963" y="1905000"/>
          <p14:tracePt t="8022" x="2352675" y="1938338"/>
          <p14:tracePt t="8039" x="2352675" y="1957388"/>
          <p14:tracePt t="8055" x="2347913" y="1981200"/>
          <p14:tracePt t="8072" x="2347913" y="2000250"/>
          <p14:tracePt t="8089" x="2347913" y="2024063"/>
          <p14:tracePt t="8105" x="2347913" y="2047875"/>
          <p14:tracePt t="8107" x="2347913" y="2052638"/>
          <p14:tracePt t="8122" x="2347913" y="2085975"/>
          <p14:tracePt t="8139" x="2347913" y="2119313"/>
          <p14:tracePt t="8155" x="2371725" y="2143125"/>
          <p14:tracePt t="8172" x="2400300" y="2176463"/>
          <p14:tracePt t="8189" x="2452688" y="2214563"/>
          <p14:tracePt t="8205" x="2509838" y="2243138"/>
          <p14:tracePt t="8222" x="2609850" y="2252663"/>
          <p14:tracePt t="8239" x="2690813" y="2252663"/>
          <p14:tracePt t="8255" x="2747963" y="2252663"/>
          <p14:tracePt t="8272" x="2800350" y="2228850"/>
          <p14:tracePt t="8289" x="2809875" y="2219325"/>
          <p14:tracePt t="8290" x="2814638" y="2209800"/>
          <p14:tracePt t="8305" x="2819400" y="2205038"/>
          <p14:tracePt t="8322" x="2852738" y="2162175"/>
          <p14:tracePt t="8339" x="2857500" y="2109788"/>
          <p14:tracePt t="8355" x="2881313" y="2076450"/>
          <p14:tracePt t="8372" x="2886075" y="2057400"/>
          <p14:tracePt t="8389" x="2895600" y="2028825"/>
          <p14:tracePt t="8405" x="2895600" y="2019300"/>
          <p14:tracePt t="8422" x="2890838" y="1976438"/>
          <p14:tracePt t="8439" x="2867025" y="1962150"/>
          <p14:tracePt t="8455" x="2838450" y="1928813"/>
          <p14:tracePt t="8472" x="2767013" y="1890713"/>
          <p14:tracePt t="8474" x="2733675" y="1871663"/>
          <p14:tracePt t="8489" x="2690813" y="1857375"/>
          <p14:tracePt t="8505" x="2571750" y="1828800"/>
          <p14:tracePt t="8522" x="2424113" y="1819275"/>
          <p14:tracePt t="8539" x="2366963" y="1819275"/>
          <p14:tracePt t="8555" x="2347913" y="1819275"/>
          <p14:tracePt t="8572" x="2343150" y="1819275"/>
          <p14:tracePt t="8605" x="2333625" y="1819275"/>
          <p14:tracePt t="8622" x="2319338" y="1824038"/>
          <p14:tracePt t="8639" x="2314575" y="1847850"/>
          <p14:tracePt t="8655" x="2314575" y="1895475"/>
          <p14:tracePt t="8672" x="2314575" y="1933575"/>
          <p14:tracePt t="8689" x="2333625" y="1981200"/>
          <p14:tracePt t="8691" x="2347913" y="1990725"/>
          <p14:tracePt t="8705" x="2352675" y="2005013"/>
          <p14:tracePt t="8722" x="2400300" y="2052638"/>
          <p14:tracePt t="8739" x="2424113" y="2071688"/>
          <p14:tracePt t="8755" x="2486025" y="2085975"/>
          <p14:tracePt t="8772" x="2600325" y="2095500"/>
          <p14:tracePt t="8789" x="2714625" y="2095500"/>
          <p14:tracePt t="8805" x="2819400" y="2095500"/>
          <p14:tracePt t="8822" x="2900363" y="2085975"/>
          <p14:tracePt t="8839" x="2933700" y="2047875"/>
          <p14:tracePt t="8855" x="2943225" y="2043113"/>
          <p14:tracePt t="8875" x="2943225" y="2033588"/>
          <p14:tracePt t="8898" x="2943225" y="2028825"/>
          <p14:tracePt t="8907" x="2924175" y="2009775"/>
          <p14:tracePt t="8922" x="2819400" y="1990725"/>
          <p14:tracePt t="8939" x="2657475" y="1928813"/>
          <p14:tracePt t="8955" x="2514600" y="1909763"/>
          <p14:tracePt t="8972" x="2414588" y="1909763"/>
          <p14:tracePt t="8989" x="2395538" y="1909763"/>
          <p14:tracePt t="9005" x="2390775" y="1909763"/>
          <p14:tracePt t="9067" x="2386013" y="1909763"/>
          <p14:tracePt t="9082" x="2386013" y="1914525"/>
          <p14:tracePt t="9090" x="2405063" y="1943100"/>
          <p14:tracePt t="9098" x="2409825" y="1947863"/>
          <p14:tracePt t="9107" x="2424113" y="1962150"/>
          <p14:tracePt t="9122" x="2466975" y="2009775"/>
          <p14:tracePt t="9139" x="2486025" y="2014538"/>
          <p14:tracePt t="9155" x="2495550" y="2024063"/>
          <p14:tracePt t="9626" x="2505075" y="2024063"/>
          <p14:tracePt t="9634" x="2519363" y="2024063"/>
          <p14:tracePt t="9643" x="2557463" y="2033588"/>
          <p14:tracePt t="9655" x="2647950" y="2043113"/>
          <p14:tracePt t="9672" x="2828925" y="2076450"/>
          <p14:tracePt t="9689" x="2981325" y="2085975"/>
          <p14:tracePt t="9705" x="3176588" y="2133600"/>
          <p14:tracePt t="9707" x="3267075" y="2147888"/>
          <p14:tracePt t="9722" x="3419475" y="2157413"/>
          <p14:tracePt t="9739" x="3481388" y="2171700"/>
          <p14:tracePt t="9755" x="3495675" y="2171700"/>
          <p14:tracePt t="9794" x="3505200" y="2171700"/>
          <p14:tracePt t="9802" x="3509963" y="2171700"/>
          <p14:tracePt t="9810" x="3524250" y="2171700"/>
          <p14:tracePt t="9822" x="3533775" y="2171700"/>
          <p14:tracePt t="9839" x="3552825" y="2162175"/>
          <p14:tracePt t="9855" x="3567113" y="2162175"/>
          <p14:tracePt t="9954" x="3571875" y="2162175"/>
          <p14:tracePt t="9962" x="3576638" y="2162175"/>
          <p14:tracePt t="10010" x="3581400" y="2162175"/>
          <p14:tracePt t="10018" x="3595688" y="2157413"/>
          <p14:tracePt t="10026" x="3600450" y="2157413"/>
          <p14:tracePt t="10038" x="3605213" y="2157413"/>
          <p14:tracePt t="10055" x="3614738" y="2157413"/>
          <p14:tracePt t="10072" x="3619500" y="2157413"/>
          <p14:tracePt t="10089" x="3624263" y="2157413"/>
          <p14:tracePt t="10138" x="3633788" y="2157413"/>
          <p14:tracePt t="10146" x="3638550" y="2157413"/>
          <p14:tracePt t="10155" x="3643313" y="2157413"/>
          <p14:tracePt t="10172" x="3652838" y="2152650"/>
          <p14:tracePt t="10188" x="3686175" y="2152650"/>
          <p14:tracePt t="10205" x="3695700" y="2152650"/>
          <p14:tracePt t="10266" x="3705225" y="2152650"/>
          <p14:tracePt t="10274" x="3709988" y="2152650"/>
          <p14:tracePt t="10282" x="3719513" y="2152650"/>
          <p14:tracePt t="10290" x="3733800" y="2152650"/>
          <p14:tracePt t="10305" x="3738563" y="2152650"/>
          <p14:tracePt t="10322" x="3776663" y="2152650"/>
          <p14:tracePt t="10338" x="3786188" y="2152650"/>
          <p14:tracePt t="10355" x="3805238" y="2152650"/>
          <p14:tracePt t="10372" x="3819525" y="2152650"/>
          <p14:tracePt t="10388" x="3862388" y="2152650"/>
          <p14:tracePt t="10405" x="3910013" y="2152650"/>
          <p14:tracePt t="10422" x="3938588" y="2152650"/>
          <p14:tracePt t="10438" x="3981450" y="2152650"/>
          <p14:tracePt t="10455" x="4029075" y="2152650"/>
          <p14:tracePt t="10472" x="4086225" y="2162175"/>
          <p14:tracePt t="10488" x="4133850" y="2162175"/>
          <p14:tracePt t="10505" x="4176713" y="2162175"/>
          <p14:tracePt t="10507" x="4205288" y="2162175"/>
          <p14:tracePt t="10522" x="4224338" y="2162175"/>
          <p14:tracePt t="10538" x="4248150" y="2162175"/>
          <p14:tracePt t="10555" x="4295775" y="2162175"/>
          <p14:tracePt t="10572" x="4343400" y="2162175"/>
          <p14:tracePt t="10588" x="4429125" y="2162175"/>
          <p14:tracePt t="10605" x="4519613" y="2162175"/>
          <p14:tracePt t="10622" x="4567238" y="2162175"/>
          <p14:tracePt t="10638" x="4610100" y="2162175"/>
          <p14:tracePt t="10655" x="4638675" y="2162175"/>
          <p14:tracePt t="10672" x="4686300" y="2162175"/>
          <p14:tracePt t="10688" x="4738688" y="2162175"/>
          <p14:tracePt t="10705" x="4786313" y="2162175"/>
          <p14:tracePt t="10707" x="4814888" y="2162175"/>
          <p14:tracePt t="10722" x="4833938" y="2162175"/>
          <p14:tracePt t="10738" x="4838700" y="2162175"/>
          <p14:tracePt t="10834" x="4843463" y="2162175"/>
          <p14:tracePt t="10842" x="4848225" y="2162175"/>
          <p14:tracePt t="10850" x="4867275" y="2162175"/>
          <p14:tracePt t="10859" x="4886325" y="2162175"/>
          <p14:tracePt t="10872" x="4914900" y="2162175"/>
          <p14:tracePt t="10888" x="4948238" y="2162175"/>
          <p14:tracePt t="11122" x="4953000" y="2162175"/>
          <p14:tracePt t="11130" x="4962525" y="2162175"/>
          <p14:tracePt t="11138" x="4972050" y="2157413"/>
          <p14:tracePt t="11155" x="4991100" y="2157413"/>
          <p14:tracePt t="11172" x="5000625" y="2157413"/>
          <p14:tracePt t="11282" x="4991100" y="2157413"/>
          <p14:tracePt t="11291" x="4986338" y="2157413"/>
          <p14:tracePt t="11299" x="4967288" y="2157413"/>
          <p14:tracePt t="11306" x="4910138" y="2152650"/>
          <p14:tracePt t="11322" x="4819650" y="2152650"/>
          <p14:tracePt t="11338" x="4795838" y="2152650"/>
          <p14:tracePt t="11458" x="4795838" y="2143125"/>
          <p14:tracePt t="11466" x="4805363" y="2143125"/>
          <p14:tracePt t="11474" x="4814888" y="2143125"/>
          <p14:tracePt t="11488" x="4843463" y="2143125"/>
          <p14:tracePt t="11505" x="4933950" y="2143125"/>
          <p14:tracePt t="11522" x="5038725" y="2143125"/>
          <p14:tracePt t="11538" x="5138738" y="2143125"/>
          <p14:tracePt t="11555" x="5267325" y="2143125"/>
          <p14:tracePt t="11572" x="5429250" y="2143125"/>
          <p14:tracePt t="11588" x="5538788" y="2143125"/>
          <p14:tracePt t="11605" x="5572125" y="2143125"/>
          <p14:tracePt t="11891" x="5586413" y="2143125"/>
          <p14:tracePt t="11898" x="5614988" y="2143125"/>
          <p14:tracePt t="11906" x="5686425" y="2119313"/>
          <p14:tracePt t="11922" x="5838825" y="2119313"/>
          <p14:tracePt t="11938" x="6062663" y="2119313"/>
          <p14:tracePt t="11955" x="6291263" y="2119313"/>
          <p14:tracePt t="11972" x="6434138" y="2109788"/>
          <p14:tracePt t="11988" x="6467475" y="2100263"/>
          <p14:tracePt t="12122" x="6462713" y="2114550"/>
          <p14:tracePt t="12138" x="6438900" y="2119313"/>
          <p14:tracePt t="12146" x="6410325" y="2133600"/>
          <p14:tracePt t="12155" x="6405563" y="2133600"/>
          <p14:tracePt t="12172" x="6367463" y="2143125"/>
          <p14:tracePt t="12188" x="6338888" y="2147888"/>
          <p14:tracePt t="12205" x="6319838" y="2152650"/>
          <p14:tracePt t="12222" x="6315075" y="2152650"/>
          <p14:tracePt t="12386" x="6329363" y="2152650"/>
          <p14:tracePt t="12394" x="6334125" y="2152650"/>
          <p14:tracePt t="12405" x="6357938" y="2152650"/>
          <p14:tracePt t="12422" x="6462713" y="2152650"/>
          <p14:tracePt t="12438" x="6577013" y="2143125"/>
          <p14:tracePt t="12455" x="6719888" y="2124075"/>
          <p14:tracePt t="12472" x="6853238" y="2085975"/>
          <p14:tracePt t="12488" x="6915150" y="2076450"/>
          <p14:tracePt t="12490" x="6919913" y="2076450"/>
          <p14:tracePt t="12505" x="6929438" y="2076450"/>
          <p14:tracePt t="12570" x="6934200" y="2076450"/>
          <p14:tracePt t="12578" x="6953250" y="2076450"/>
          <p14:tracePt t="12588" x="6967538" y="2076450"/>
          <p14:tracePt t="12605" x="7015163" y="2076450"/>
          <p14:tracePt t="12622" x="7058025" y="2076450"/>
          <p14:tracePt t="12978" x="7048500" y="2076450"/>
          <p14:tracePt t="12987" x="7029450" y="2076450"/>
          <p14:tracePt t="12994" x="6991350" y="2076450"/>
          <p14:tracePt t="13005" x="6924675" y="2081213"/>
          <p14:tracePt t="13022" x="6743700" y="2109788"/>
          <p14:tracePt t="13038" x="6600825" y="2124075"/>
          <p14:tracePt t="13055" x="6372225" y="2133600"/>
          <p14:tracePt t="13072" x="6110288" y="2143125"/>
          <p14:tracePt t="13088" x="5695950" y="2157413"/>
          <p14:tracePt t="13105" x="5205413" y="2214563"/>
          <p14:tracePt t="13122" x="4414838" y="2243138"/>
          <p14:tracePt t="13138" x="3967163" y="2257425"/>
          <p14:tracePt t="13155" x="3605213" y="2295525"/>
          <p14:tracePt t="13172" x="3376613" y="2314575"/>
          <p14:tracePt t="13188" x="3238500" y="2324100"/>
          <p14:tracePt t="13205" x="3167063" y="2343150"/>
          <p14:tracePt t="13222" x="3067050" y="2366963"/>
          <p14:tracePt t="13238" x="2995613" y="2381250"/>
          <p14:tracePt t="13255" x="2895600" y="2381250"/>
          <p14:tracePt t="13271" x="2814638" y="2381250"/>
          <p14:tracePt t="13288" x="2714625" y="2381250"/>
          <p14:tracePt t="13305" x="2595563" y="2381250"/>
          <p14:tracePt t="13306" x="2557463" y="2381250"/>
          <p14:tracePt t="13321" x="2505075" y="2390775"/>
          <p14:tracePt t="13338" x="2400300" y="2390775"/>
          <p14:tracePt t="13355" x="2319338" y="2390775"/>
          <p14:tracePt t="13371" x="2205038" y="2390775"/>
          <p14:tracePt t="13388" x="2066925" y="2390775"/>
          <p14:tracePt t="13405" x="1933575" y="2419350"/>
          <p14:tracePt t="13421" x="1862138" y="2443163"/>
          <p14:tracePt t="13438" x="1838325" y="2452688"/>
          <p14:tracePt t="13455" x="1828800" y="2452688"/>
          <p14:tracePt t="13488" x="1814513" y="2462213"/>
          <p14:tracePt t="13505" x="1785938" y="2490788"/>
          <p14:tracePt t="13521" x="1771650" y="2500313"/>
          <p14:tracePt t="13555" x="1766888" y="2500313"/>
          <p14:tracePt t="13571" x="1747838" y="2509838"/>
          <p14:tracePt t="13588" x="1719263" y="2519363"/>
          <p14:tracePt t="13605" x="1657350" y="2524125"/>
          <p14:tracePt t="13621" x="1624013" y="2533650"/>
          <p14:tracePt t="13638" x="1614488" y="2538413"/>
          <p14:tracePt t="13810" x="1628775" y="2538413"/>
          <p14:tracePt t="13826" x="1638300" y="2538413"/>
          <p14:tracePt t="13834" x="1652588" y="2543175"/>
          <p14:tracePt t="13842" x="1657350" y="2547938"/>
          <p14:tracePt t="13855" x="1666875" y="2547938"/>
          <p14:tracePt t="13871" x="1681163" y="2552700"/>
          <p14:tracePt t="13888" x="1695450" y="2552700"/>
          <p14:tracePt t="14018" x="1709738" y="2552700"/>
          <p14:tracePt t="14034" x="1714500" y="2552700"/>
          <p14:tracePt t="14042" x="1719263" y="2552700"/>
          <p14:tracePt t="14058" x="1724025" y="2547938"/>
          <p14:tracePt t="14179" x="1728788" y="2547938"/>
          <p14:tracePt t="14187" x="1743075" y="2547938"/>
          <p14:tracePt t="14194" x="1747838" y="2547938"/>
          <p14:tracePt t="14205" x="1790700" y="2566988"/>
          <p14:tracePt t="14221" x="1890713" y="2619375"/>
          <p14:tracePt t="14238" x="2062163" y="2638425"/>
          <p14:tracePt t="14255" x="2228850" y="2647950"/>
          <p14:tracePt t="14271" x="2466975" y="2647950"/>
          <p14:tracePt t="14288" x="2743200" y="2647950"/>
          <p14:tracePt t="14305" x="2995613" y="2647950"/>
          <p14:tracePt t="14321" x="3209925" y="2647950"/>
          <p14:tracePt t="14323" x="3309938" y="2647950"/>
          <p14:tracePt t="14338" x="3414713" y="2647950"/>
          <p14:tracePt t="14355" x="3419475" y="2647950"/>
          <p14:tracePt t="14522" x="3433763" y="2647950"/>
          <p14:tracePt t="14531" x="3438525" y="2647950"/>
          <p14:tracePt t="14538" x="3457575" y="2647950"/>
          <p14:tracePt t="14555" x="3514725" y="2647950"/>
          <p14:tracePt t="14571" x="3709988" y="2681288"/>
          <p14:tracePt t="14588" x="3924300" y="2700338"/>
          <p14:tracePt t="14605" x="4257675" y="2709863"/>
          <p14:tracePt t="14621" x="4510088" y="2724150"/>
          <p14:tracePt t="14638" x="4714875" y="2724150"/>
          <p14:tracePt t="14655" x="4843463" y="2724150"/>
          <p14:tracePt t="14671" x="4910138" y="2724150"/>
          <p14:tracePt t="14688" x="5000625" y="2724150"/>
          <p14:tracePt t="14705" x="5033963" y="2724150"/>
          <p14:tracePt t="14707" x="5038725" y="2724150"/>
          <p14:tracePt t="14721" x="5048250" y="2724150"/>
          <p14:tracePt t="14724" x="5057775" y="2724150"/>
          <p14:tracePt t="14740" x="5062538" y="2719388"/>
          <p14:tracePt t="14755" x="5072063" y="2714625"/>
          <p14:tracePt t="14771" x="5095875" y="2705100"/>
          <p14:tracePt t="14788" x="5129213" y="2681288"/>
          <p14:tracePt t="14805" x="5167313" y="2662238"/>
          <p14:tracePt t="14821" x="5181600" y="2652713"/>
          <p14:tracePt t="14838" x="5195888" y="2638425"/>
          <p14:tracePt t="14855" x="5224463" y="2624138"/>
          <p14:tracePt t="14871" x="5281613" y="2619375"/>
          <p14:tracePt t="14888" x="5400675" y="2609850"/>
          <p14:tracePt t="14905" x="5467350" y="2609850"/>
          <p14:tracePt t="14921" x="5519738" y="2600325"/>
          <p14:tracePt t="14923" x="5534025" y="2595563"/>
          <p14:tracePt t="14938" x="5553075" y="2595563"/>
          <p14:tracePt t="14955" x="5562600" y="2590800"/>
          <p14:tracePt t="14971" x="5572125" y="2586038"/>
          <p14:tracePt t="14988" x="5591175" y="2576513"/>
          <p14:tracePt t="15005" x="5600700" y="2566988"/>
          <p14:tracePt t="15021" x="5610225" y="2562225"/>
          <p14:tracePt t="15038" x="5634038" y="2547938"/>
          <p14:tracePt t="15055" x="5686425" y="2528888"/>
          <p14:tracePt t="15071" x="5738813" y="2505075"/>
          <p14:tracePt t="15088" x="5743575" y="2500313"/>
          <p14:tracePt t="15154" x="5738813" y="2490788"/>
          <p14:tracePt t="15162" x="5734050" y="2476500"/>
          <p14:tracePt t="15171" x="5705475" y="2466975"/>
          <p14:tracePt t="15188" x="5634038" y="2452688"/>
          <p14:tracePt t="15205" x="5500688" y="2405063"/>
          <p14:tracePt t="15221" x="5381625" y="2386013"/>
          <p14:tracePt t="15238" x="5262563" y="2386013"/>
          <p14:tracePt t="15255" x="5186363" y="2376488"/>
          <p14:tracePt t="15271" x="5067300" y="2366963"/>
          <p14:tracePt t="15288" x="4938713" y="2366963"/>
          <p14:tracePt t="15305" x="4772025" y="2366963"/>
          <p14:tracePt t="15321" x="4605338" y="2347913"/>
          <p14:tracePt t="15323" x="4529138" y="2328863"/>
          <p14:tracePt t="15338" x="4310063" y="2295525"/>
          <p14:tracePt t="15355" x="4105275" y="2257425"/>
          <p14:tracePt t="15371" x="3948113" y="2247900"/>
          <p14:tracePt t="15388" x="3833813" y="2247900"/>
          <p14:tracePt t="15405" x="3743325" y="2247900"/>
          <p14:tracePt t="15421" x="3676650" y="2247900"/>
          <p14:tracePt t="15438" x="3619500" y="2247900"/>
          <p14:tracePt t="15455" x="3595688" y="2247900"/>
          <p14:tracePt t="15471" x="3576638" y="2247900"/>
          <p14:tracePt t="15505" x="3567113" y="2247900"/>
          <p14:tracePt t="15521" x="3552825" y="2247900"/>
          <p14:tracePt t="15538" x="3524250" y="2247900"/>
          <p14:tracePt t="15555" x="3500438" y="2247900"/>
          <p14:tracePt t="15571" x="3495675" y="2247900"/>
          <p14:tracePt t="15588" x="3490913" y="2262188"/>
          <p14:tracePt t="15621" x="3462338" y="2271713"/>
          <p14:tracePt t="15638" x="3452813" y="2276475"/>
          <p14:tracePt t="15655" x="3438525" y="2286000"/>
          <p14:tracePt t="15671" x="3433763" y="2295525"/>
          <p14:tracePt t="15688" x="3429000" y="2366963"/>
          <p14:tracePt t="15705" x="3429000" y="2386013"/>
          <p14:tracePt t="15707" x="3429000" y="2395538"/>
          <p14:tracePt t="15721" x="3429000" y="2405063"/>
          <p14:tracePt t="15738" x="3429000" y="2424113"/>
          <p14:tracePt t="15755" x="3429000" y="2443163"/>
          <p14:tracePt t="15786" x="3429000" y="2447925"/>
          <p14:tracePt t="15794" x="3429000" y="2462213"/>
          <p14:tracePt t="15914" x="3443288" y="2476500"/>
          <p14:tracePt t="15923" x="3448050" y="2476500"/>
          <p14:tracePt t="15930" x="3448050" y="2481263"/>
          <p14:tracePt t="15939" x="3467100" y="2486025"/>
          <p14:tracePt t="15955" x="3509963" y="2509838"/>
          <p14:tracePt t="15971" x="3571875" y="2524125"/>
          <p14:tracePt t="15988" x="3595688" y="2528888"/>
          <p14:tracePt t="16005" x="3629025" y="2538413"/>
          <p14:tracePt t="16021" x="3648075" y="2538413"/>
          <p14:tracePt t="16038" x="3709988" y="2543175"/>
          <p14:tracePt t="16055" x="3814763" y="2543175"/>
          <p14:tracePt t="16071" x="3919538" y="2571750"/>
          <p14:tracePt t="16088" x="4014788" y="2586038"/>
          <p14:tracePt t="16105" x="4100513" y="2595563"/>
          <p14:tracePt t="16106" x="4110038" y="2595563"/>
          <p14:tracePt t="16121" x="4124325" y="2605088"/>
          <p14:tracePt t="16138" x="4200525" y="2609850"/>
          <p14:tracePt t="16155" x="4262438" y="2609850"/>
          <p14:tracePt t="16171" x="4352925" y="2619375"/>
          <p14:tracePt t="16188" x="4419600" y="2619375"/>
          <p14:tracePt t="16205" x="4529138" y="2638425"/>
          <p14:tracePt t="16221" x="4605338" y="2638425"/>
          <p14:tracePt t="16238" x="4724400" y="2638425"/>
          <p14:tracePt t="16255" x="4795838" y="2638425"/>
          <p14:tracePt t="16271" x="4829175" y="2628900"/>
          <p14:tracePt t="16288" x="4838700" y="2619375"/>
          <p14:tracePt t="16305" x="4848225" y="2619375"/>
          <p14:tracePt t="16321" x="4872038" y="2614613"/>
          <p14:tracePt t="16338" x="4881563" y="2590800"/>
          <p14:tracePt t="16355" x="4891088" y="2581275"/>
          <p14:tracePt t="16371" x="4891088" y="2571750"/>
          <p14:tracePt t="16388" x="4891088" y="2562225"/>
          <p14:tracePt t="16405" x="4862513" y="2533650"/>
          <p14:tracePt t="16421" x="4819650" y="2514600"/>
          <p14:tracePt t="16438" x="4767263" y="2495550"/>
          <p14:tracePt t="16454" x="4633913" y="2486025"/>
          <p14:tracePt t="16471" x="4429125" y="2466975"/>
          <p14:tracePt t="16488" x="4176713" y="2447925"/>
          <p14:tracePt t="16505" x="3962400" y="2424113"/>
          <p14:tracePt t="16521" x="3829050" y="2414588"/>
          <p14:tracePt t="16523" x="3810000" y="2414588"/>
          <p14:tracePt t="16538" x="3743325" y="2414588"/>
          <p14:tracePt t="16554" x="3657600" y="2447925"/>
          <p14:tracePt t="16571" x="3486150" y="2519363"/>
          <p14:tracePt t="16588" x="3314700" y="2557463"/>
          <p14:tracePt t="16604" x="3176588" y="2614613"/>
          <p14:tracePt t="16621" x="3095625" y="2643188"/>
          <p14:tracePt t="16638" x="3052763" y="2662238"/>
          <p14:tracePt t="16654" x="3019425" y="2676525"/>
          <p14:tracePt t="16671" x="2947988" y="2709863"/>
          <p14:tracePt t="16688" x="2871788" y="2733675"/>
          <p14:tracePt t="16705" x="2809875" y="2738438"/>
          <p14:tracePt t="16721" x="2757488" y="2743200"/>
          <p14:tracePt t="16723" x="2714625" y="2762250"/>
          <p14:tracePt t="16738" x="2667000" y="2786063"/>
          <p14:tracePt t="16755" x="2566988" y="2809875"/>
          <p14:tracePt t="16771" x="2471738" y="2847975"/>
          <p14:tracePt t="16788" x="2405063" y="2847975"/>
          <p14:tracePt t="16805" x="2400300" y="2847975"/>
          <p14:tracePt t="16821" x="2395538" y="2852738"/>
          <p14:tracePt t="16838" x="2390775" y="2862263"/>
          <p14:tracePt t="16855" x="2386013" y="2881313"/>
          <p14:tracePt t="16871" x="2386013" y="2890838"/>
          <p14:tracePt t="16888" x="2386013" y="2905125"/>
          <p14:tracePt t="16905" x="2386013" y="2924175"/>
          <p14:tracePt t="16907" x="2386013" y="2928938"/>
          <p14:tracePt t="16921" x="2386013" y="2943225"/>
          <p14:tracePt t="16938" x="2419350" y="2986088"/>
          <p14:tracePt t="16955" x="2471738" y="3024188"/>
          <p14:tracePt t="16971" x="2514600" y="3048000"/>
          <p14:tracePt t="16988" x="2557463" y="3062288"/>
          <p14:tracePt t="17005" x="2600325" y="3062288"/>
          <p14:tracePt t="17021" x="2638425" y="3062288"/>
          <p14:tracePt t="17038" x="2714625" y="3062288"/>
          <p14:tracePt t="17055" x="2828925" y="3062288"/>
          <p14:tracePt t="17071" x="2886075" y="3062288"/>
          <p14:tracePt t="17088" x="2938463" y="3062288"/>
          <p14:tracePt t="17104" x="2967038" y="3062288"/>
          <p14:tracePt t="17106" x="2976563" y="3062288"/>
          <p14:tracePt t="17121" x="2986088" y="3062288"/>
          <p14:tracePt t="17138" x="3095625" y="3043238"/>
          <p14:tracePt t="17155" x="3205163" y="3024188"/>
          <p14:tracePt t="17171" x="3319463" y="3014663"/>
          <p14:tracePt t="17188" x="3448050" y="3014663"/>
          <p14:tracePt t="17204" x="3576638" y="3014663"/>
          <p14:tracePt t="17221" x="3705225" y="3014663"/>
          <p14:tracePt t="17238" x="3848100" y="3014663"/>
          <p14:tracePt t="17254" x="3924300" y="3014663"/>
          <p14:tracePt t="17271" x="3976688" y="3005138"/>
          <p14:tracePt t="17288" x="4010025" y="3000375"/>
          <p14:tracePt t="17305" x="4043363" y="2995613"/>
          <p14:tracePt t="17321" x="4090988" y="2962275"/>
          <p14:tracePt t="17323" x="4114800" y="2962275"/>
          <p14:tracePt t="17338" x="4181475" y="2947988"/>
          <p14:tracePt t="17354" x="4214813" y="2943225"/>
          <p14:tracePt t="17371" x="4233863" y="2938463"/>
          <p14:tracePt t="17388" x="4238625" y="2938463"/>
          <p14:tracePt t="17404" x="4248150" y="2928938"/>
          <p14:tracePt t="17421" x="4262438" y="2924175"/>
          <p14:tracePt t="17438" x="4281488" y="2914650"/>
          <p14:tracePt t="17454" x="4286250" y="2909888"/>
          <p14:tracePt t="17471" x="4291013" y="2900363"/>
          <p14:tracePt t="17488" x="4291013" y="2895600"/>
          <p14:tracePt t="17504" x="4291013" y="2890838"/>
          <p14:tracePt t="17521" x="4291013" y="2881313"/>
          <p14:tracePt t="17523" x="4286250" y="2876550"/>
          <p14:tracePt t="17538" x="4219575" y="2833688"/>
          <p14:tracePt t="17554" x="4157663" y="2795588"/>
          <p14:tracePt t="17571" x="4062413" y="2767013"/>
          <p14:tracePt t="17588" x="3938588" y="2719388"/>
          <p14:tracePt t="17604" x="3890963" y="2719388"/>
          <p14:tracePt t="17621" x="3867150" y="2719388"/>
          <p14:tracePt t="17638" x="3833813" y="2709863"/>
          <p14:tracePt t="17654" x="3800475" y="2709863"/>
          <p14:tracePt t="17671" x="3719513" y="2705100"/>
          <p14:tracePt t="17689" x="3671888" y="2705100"/>
          <p14:tracePt t="17690" x="3643313" y="2705100"/>
          <p14:tracePt t="17704" x="3614738" y="2705100"/>
          <p14:tracePt t="17721" x="3605213" y="2705100"/>
          <p14:tracePt t="17723" x="3600450" y="2705100"/>
          <p14:tracePt t="17739" x="3590925" y="2705100"/>
          <p14:tracePt t="17754" x="3552825" y="2705100"/>
          <p14:tracePt t="17771" x="3533775" y="2714625"/>
          <p14:tracePt t="17788" x="3500438" y="2747963"/>
          <p14:tracePt t="17804" x="3495675" y="2752725"/>
          <p14:tracePt t="17834" x="3490913" y="2762250"/>
          <p14:tracePt t="17842" x="3490913" y="2767013"/>
          <p14:tracePt t="17854" x="3490913" y="2776538"/>
          <p14:tracePt t="17871" x="3495675" y="2809875"/>
          <p14:tracePt t="17888" x="3505200" y="2838450"/>
          <p14:tracePt t="17904" x="3519488" y="2857500"/>
          <p14:tracePt t="17921" x="3533775" y="2881313"/>
          <p14:tracePt t="17938" x="3567113" y="2895600"/>
          <p14:tracePt t="17954" x="3609975" y="2909888"/>
          <p14:tracePt t="17971" x="3690938" y="2924175"/>
          <p14:tracePt t="17988" x="3762375" y="2938463"/>
          <p14:tracePt t="18004" x="3881438" y="2947988"/>
          <p14:tracePt t="18021" x="4010025" y="2957513"/>
          <p14:tracePt t="18038" x="4162425" y="2967038"/>
          <p14:tracePt t="18054" x="4291013" y="2976563"/>
          <p14:tracePt t="18071" x="4419600" y="2976563"/>
          <p14:tracePt t="18088" x="4562475" y="2976563"/>
          <p14:tracePt t="18104" x="4652963" y="2976563"/>
          <p14:tracePt t="18106" x="4714875" y="2976563"/>
          <p14:tracePt t="18121" x="4767263" y="2976563"/>
          <p14:tracePt t="18138" x="4852988" y="2976563"/>
          <p14:tracePt t="18154" x="4895850" y="2967038"/>
          <p14:tracePt t="18171" x="4924425" y="2967038"/>
          <p14:tracePt t="18188" x="4933950" y="2962275"/>
          <p14:tracePt t="18204" x="4943475" y="2947988"/>
          <p14:tracePt t="18221" x="4953000" y="2947988"/>
          <p14:tracePt t="18238" x="4957763" y="2947988"/>
          <p14:tracePt t="18254" x="4967288" y="2938463"/>
          <p14:tracePt t="18271" x="4986338" y="2919413"/>
          <p14:tracePt t="18288" x="4995863" y="2909888"/>
          <p14:tracePt t="18304" x="5000625" y="2900363"/>
          <p14:tracePt t="18321" x="5000625" y="2895600"/>
          <p14:tracePt t="18338" x="5000625" y="2881313"/>
          <p14:tracePt t="18354" x="4972050" y="2847975"/>
          <p14:tracePt t="18371" x="4886325" y="2814638"/>
          <p14:tracePt t="18388" x="4710113" y="2733675"/>
          <p14:tracePt t="18404" x="4514850" y="2671763"/>
          <p14:tracePt t="18421" x="4381500" y="2633663"/>
          <p14:tracePt t="18438" x="4271963" y="2605088"/>
          <p14:tracePt t="18454" x="4157663" y="2605088"/>
          <p14:tracePt t="18471" x="4067175" y="2595563"/>
          <p14:tracePt t="18488" x="3962400" y="2586038"/>
          <p14:tracePt t="18504" x="3829050" y="2576513"/>
          <p14:tracePt t="18521" x="3709988" y="2557463"/>
          <p14:tracePt t="18522" x="3657600" y="2552700"/>
          <p14:tracePt t="18538" x="3643313" y="2552700"/>
          <p14:tracePt t="18554" x="3624263" y="2543175"/>
          <p14:tracePt t="18571" x="3619500" y="2543175"/>
          <p14:tracePt t="18588" x="3600450" y="2543175"/>
          <p14:tracePt t="18604" x="3590925" y="2543175"/>
          <p14:tracePt t="18621" x="3571875" y="2543175"/>
          <p14:tracePt t="18638" x="3557588" y="2543175"/>
          <p14:tracePt t="18654" x="3543300" y="2543175"/>
          <p14:tracePt t="18671" x="3533775" y="2543175"/>
          <p14:tracePt t="18698" x="3519488" y="2543175"/>
          <p14:tracePt t="18706" x="3514725" y="2543175"/>
          <p14:tracePt t="18721" x="3509963" y="2543175"/>
          <p14:tracePt t="18738" x="3500438" y="2543175"/>
          <p14:tracePt t="18954" x="3500438" y="2538413"/>
          <p14:tracePt t="18962" x="3500438" y="2533650"/>
          <p14:tracePt t="18971" x="3524250" y="2533650"/>
          <p14:tracePt t="18988" x="3590925" y="2533650"/>
          <p14:tracePt t="19004" x="3705225" y="2533650"/>
          <p14:tracePt t="19021" x="3833813" y="2533650"/>
          <p14:tracePt t="19038" x="4029075" y="2547938"/>
          <p14:tracePt t="19054" x="4181475" y="2557463"/>
          <p14:tracePt t="19071" x="4262438" y="2566988"/>
          <p14:tracePt t="19088" x="4329113" y="2581275"/>
          <p14:tracePt t="19242" x="4333875" y="2581275"/>
          <p14:tracePt t="19250" x="4338638" y="2571750"/>
          <p14:tracePt t="19466" x="4343400" y="2571750"/>
          <p14:tracePt t="19474" x="4343400" y="2566988"/>
          <p14:tracePt t="19482" x="4348163" y="2562225"/>
          <p14:tracePt t="19978" x="4338638" y="2562225"/>
          <p14:tracePt t="20002" x="4333875" y="2562225"/>
          <p14:tracePt t="23738" x="4319588" y="2571750"/>
          <p14:tracePt t="23746" x="4310063" y="2576513"/>
          <p14:tracePt t="23754" x="4276725" y="2609850"/>
          <p14:tracePt t="23770" x="4162425" y="2786063"/>
          <p14:tracePt t="23787" x="4005263" y="2990850"/>
          <p14:tracePt t="23804" x="3752850" y="3252788"/>
          <p14:tracePt t="23820" x="3562350" y="3424238"/>
          <p14:tracePt t="23837" x="3409950" y="3548063"/>
          <p14:tracePt t="23854" x="3328988" y="3609975"/>
          <p14:tracePt t="23870" x="3286125" y="3643313"/>
          <p14:tracePt t="23887" x="3281363" y="3657600"/>
          <p14:tracePt t="23923" x="3267075" y="3657600"/>
          <p14:tracePt t="23930" x="3262313" y="3657600"/>
          <p14:tracePt t="23938" x="3257550" y="3657600"/>
          <p14:tracePt t="23954" x="3214688" y="3671888"/>
          <p14:tracePt t="23970" x="3162300" y="3700463"/>
          <p14:tracePt t="23987" x="3157538" y="3700463"/>
          <p14:tracePt t="24020" x="3138488" y="3709988"/>
          <p14:tracePt t="24037" x="3114675" y="3729038"/>
          <p14:tracePt t="24054" x="3057525" y="3776663"/>
          <p14:tracePt t="24070" x="3009900" y="3824288"/>
          <p14:tracePt t="24087" x="3000375" y="3829050"/>
          <p14:tracePt t="24194" x="3005138" y="3829050"/>
          <p14:tracePt t="24202" x="3024188" y="3824288"/>
          <p14:tracePt t="24218" x="3067050" y="3814763"/>
          <p14:tracePt t="24227" x="3086100" y="3814763"/>
          <p14:tracePt t="24237" x="3124200" y="3814763"/>
          <p14:tracePt t="24254" x="3181350" y="3814763"/>
          <p14:tracePt t="24270" x="3238500" y="3814763"/>
          <p14:tracePt t="24287" x="3324225" y="3814763"/>
          <p14:tracePt t="24304" x="3429000" y="3814763"/>
          <p14:tracePt t="24320" x="3571875" y="3805238"/>
          <p14:tracePt t="24337" x="3690938" y="3795713"/>
          <p14:tracePt t="24338" x="3738563" y="3795713"/>
          <p14:tracePt t="24354" x="3819525" y="3786188"/>
          <p14:tracePt t="24370" x="3838575" y="3786188"/>
          <p14:tracePt t="24387" x="3857625" y="3781425"/>
          <p14:tracePt t="24754" x="3843338" y="3781425"/>
          <p14:tracePt t="24762" x="3838575" y="3781425"/>
          <p14:tracePt t="24771" x="3829050" y="3781425"/>
          <p14:tracePt t="24787" x="3800475" y="3776663"/>
          <p14:tracePt t="24804" x="3790950" y="3757613"/>
          <p14:tracePt t="24820" x="3762375" y="3738563"/>
          <p14:tracePt t="24837" x="3748088" y="3705225"/>
          <p14:tracePt t="24854" x="3738563" y="3686175"/>
          <p14:tracePt t="24870" x="3729038" y="3643313"/>
          <p14:tracePt t="24887" x="3729038" y="3633788"/>
          <p14:tracePt t="24904" x="3729038" y="3595688"/>
          <p14:tracePt t="24920" x="3729038" y="3576638"/>
          <p14:tracePt t="24923" x="3729038" y="3567113"/>
          <p14:tracePt t="24937" x="3729038" y="3538538"/>
          <p14:tracePt t="24939" x="3729038" y="3524250"/>
          <p14:tracePt t="24954" x="3729038" y="3500438"/>
          <p14:tracePt t="24971" x="3729038" y="3486150"/>
          <p14:tracePt t="24987" x="3738563" y="3471863"/>
          <p14:tracePt t="25004" x="3748088" y="3443288"/>
          <p14:tracePt t="25020" x="3776663" y="3414713"/>
          <p14:tracePt t="25037" x="3810000" y="3376613"/>
          <p14:tracePt t="25054" x="3838575" y="3362325"/>
          <p14:tracePt t="25070" x="3843338" y="3352800"/>
          <p14:tracePt t="25087" x="3857625" y="3338513"/>
          <p14:tracePt t="25104" x="3890963" y="3319463"/>
          <p14:tracePt t="25120" x="3919538" y="3290888"/>
          <p14:tracePt t="25122" x="3943350" y="3276600"/>
          <p14:tracePt t="25137" x="3948113" y="3271838"/>
          <p14:tracePt t="25139" x="3971925" y="3271838"/>
          <p14:tracePt t="25154" x="3976688" y="3271838"/>
          <p14:tracePt t="25170" x="4000500" y="3267075"/>
          <p14:tracePt t="25187" x="4033838" y="3257550"/>
          <p14:tracePt t="25204" x="4105275" y="3238500"/>
          <p14:tracePt t="25220" x="4176713" y="3214688"/>
          <p14:tracePt t="25237" x="4224338" y="3214688"/>
          <p14:tracePt t="25254" x="4238625" y="3214688"/>
          <p14:tracePt t="25270" x="4243388" y="3214688"/>
          <p14:tracePt t="25307" x="4248150" y="3214688"/>
          <p14:tracePt t="25314" x="4252913" y="3214688"/>
          <p14:tracePt t="25323" x="4267200" y="3214688"/>
          <p14:tracePt t="25337" x="4267200" y="3219450"/>
          <p14:tracePt t="25354" x="4314825" y="3257550"/>
          <p14:tracePt t="25370" x="4338638" y="3271838"/>
          <p14:tracePt t="25387" x="4367213" y="3314700"/>
          <p14:tracePt t="25404" x="4410075" y="3367088"/>
          <p14:tracePt t="25420" x="4433888" y="3424238"/>
          <p14:tracePt t="25437" x="4457700" y="3467100"/>
          <p14:tracePt t="25454" x="4467225" y="3500438"/>
          <p14:tracePt t="25470" x="4481513" y="3543300"/>
          <p14:tracePt t="25487" x="4491038" y="3576638"/>
          <p14:tracePt t="25504" x="4491038" y="3600450"/>
          <p14:tracePt t="25520" x="4491038" y="3605213"/>
          <p14:tracePt t="25537" x="4491038" y="3624263"/>
          <p14:tracePt t="25538" x="4491038" y="3629025"/>
          <p14:tracePt t="25554" x="4491038" y="3633788"/>
          <p14:tracePt t="25570" x="4491038" y="3643313"/>
          <p14:tracePt t="25587" x="4471988" y="3676650"/>
          <p14:tracePt t="25604" x="4448175" y="3729038"/>
          <p14:tracePt t="25620" x="4438650" y="3738563"/>
          <p14:tracePt t="25637" x="4419600" y="3748088"/>
          <p14:tracePt t="25654" x="4405313" y="3752850"/>
          <p14:tracePt t="25670" x="4386263" y="3752850"/>
          <p14:tracePt t="25687" x="4333875" y="3752850"/>
          <p14:tracePt t="25704" x="4300538" y="3748088"/>
          <p14:tracePt t="25720" x="4281488" y="3743325"/>
          <p14:tracePt t="25737" x="4262438" y="3719513"/>
          <p14:tracePt t="25739" x="4252913" y="3714750"/>
          <p14:tracePt t="25754" x="4210050" y="3700463"/>
          <p14:tracePt t="25770" x="4176713" y="3686175"/>
          <p14:tracePt t="25787" x="4133850" y="3662363"/>
          <p14:tracePt t="25804" x="4100513" y="3652838"/>
          <p14:tracePt t="25820" x="4086225" y="3652838"/>
          <p14:tracePt t="25837" x="4071938" y="3643313"/>
          <p14:tracePt t="25854" x="4052888" y="3633788"/>
          <p14:tracePt t="25870" x="4033838" y="3605213"/>
          <p14:tracePt t="25887" x="4024313" y="3595688"/>
          <p14:tracePt t="25904" x="4024313" y="3562350"/>
          <p14:tracePt t="25920" x="4024313" y="3538538"/>
          <p14:tracePt t="25937" x="4024313" y="3519488"/>
          <p14:tracePt t="25939" x="4024313" y="3505200"/>
          <p14:tracePt t="25953" x="4067175" y="3476625"/>
          <p14:tracePt t="25970" x="4110038" y="3448050"/>
          <p14:tracePt t="25987" x="4119563" y="3438525"/>
          <p14:tracePt t="26004" x="4143375" y="3433763"/>
          <p14:tracePt t="26020" x="4152900" y="3429000"/>
          <p14:tracePt t="26037" x="4157663" y="3424238"/>
          <p14:tracePt t="26466" x="4162425" y="3424238"/>
          <p14:tracePt t="26482" x="4167188" y="3419475"/>
          <p14:tracePt t="26810" x="4171950" y="3419475"/>
          <p14:tracePt t="26818" x="4191000" y="3419475"/>
          <p14:tracePt t="26826" x="4238625" y="3429000"/>
          <p14:tracePt t="26837" x="4281488" y="3443288"/>
          <p14:tracePt t="26853" x="4414838" y="3471863"/>
          <p14:tracePt t="26870" x="4510088" y="3500438"/>
          <p14:tracePt t="26887" x="4538663" y="3514725"/>
          <p14:tracePt t="26903" x="4543425" y="3519488"/>
          <p14:tracePt t="31258" x="4543425" y="3524250"/>
          <p14:tracePt t="31266" x="4491038" y="3529013"/>
          <p14:tracePt t="31274" x="4400550" y="3543300"/>
          <p14:tracePt t="31286" x="4300538" y="3552825"/>
          <p14:tracePt t="31303" x="4095750" y="3571875"/>
          <p14:tracePt t="31320" x="3667125" y="3629025"/>
          <p14:tracePt t="31336" x="3195638" y="3700463"/>
          <p14:tracePt t="31353" x="2819400" y="3776663"/>
          <p14:tracePt t="31355" x="2714625" y="3795713"/>
          <p14:tracePt t="31370" x="2571750" y="3824288"/>
          <p14:tracePt t="31386" x="2519363" y="3838575"/>
          <p14:tracePt t="31403" x="2471738" y="3862388"/>
          <p14:tracePt t="31420" x="2419350" y="3890963"/>
          <p14:tracePt t="31436" x="2386013" y="3914775"/>
          <p14:tracePt t="31453" x="2352675" y="3919538"/>
          <p14:tracePt t="31498" x="2338388" y="3919538"/>
          <p14:tracePt t="31506" x="2324100" y="3919538"/>
          <p14:tracePt t="31520" x="2305050" y="3919538"/>
          <p14:tracePt t="31536" x="2228850" y="3919538"/>
          <p14:tracePt t="31553" x="2138363" y="3919538"/>
          <p14:tracePt t="31555" x="2100263" y="3919538"/>
          <p14:tracePt t="31570" x="1981200" y="3919538"/>
          <p14:tracePt t="31586" x="1862138" y="3938588"/>
          <p14:tracePt t="31603" x="1795463" y="3952875"/>
          <p14:tracePt t="31620" x="1719263" y="3976688"/>
          <p14:tracePt t="31636" x="1671638" y="4010025"/>
          <p14:tracePt t="31653" x="1666875" y="4014788"/>
          <p14:tracePt t="31746" x="1676400" y="4019550"/>
          <p14:tracePt t="31754" x="1681163" y="4019550"/>
          <p14:tracePt t="31762" x="1704975" y="4019550"/>
          <p14:tracePt t="31770" x="1743075" y="4019550"/>
          <p14:tracePt t="31786" x="1824038" y="4038600"/>
          <p14:tracePt t="31803" x="1909763" y="4062413"/>
          <p14:tracePt t="31820" x="1962150" y="4067175"/>
          <p14:tracePt t="31836" x="1985963" y="4076700"/>
          <p14:tracePt t="31853" x="2005013" y="4076700"/>
          <p14:tracePt t="31870" x="2038350" y="4076700"/>
          <p14:tracePt t="31886" x="2090738" y="4076700"/>
          <p14:tracePt t="31903" x="2095500" y="4076700"/>
          <p14:tracePt t="32018" x="2100263" y="4076700"/>
          <p14:tracePt t="32026" x="2105025" y="4081463"/>
          <p14:tracePt t="32036" x="2119313" y="4081463"/>
          <p14:tracePt t="32053" x="2138363" y="4086225"/>
          <p14:tracePt t="32070" x="2195513" y="4114800"/>
          <p14:tracePt t="32086" x="2262188" y="4124325"/>
          <p14:tracePt t="32103" x="2286000" y="4157663"/>
          <p14:tracePt t="32120" x="2290763" y="4157663"/>
          <p14:tracePt t="37346" x="2295525" y="4157663"/>
          <p14:tracePt t="37355" x="2300288" y="4157663"/>
          <p14:tracePt t="37363" x="2305050" y="4152900"/>
          <p14:tracePt t="37370" x="2343150" y="4138613"/>
          <p14:tracePt t="37386" x="2424113" y="4114800"/>
          <p14:tracePt t="37402" x="2509838" y="4090988"/>
          <p14:tracePt t="37419" x="2552700" y="4081463"/>
          <p14:tracePt t="37436" x="2557463" y="4076700"/>
          <p14:tracePt t="37531" x="2562225" y="4067175"/>
          <p14:tracePt t="37538" x="2590800" y="4048125"/>
          <p14:tracePt t="37546" x="2614613" y="4033838"/>
          <p14:tracePt t="37555" x="2643188" y="4019550"/>
          <p14:tracePt t="37569" x="2657475" y="4000500"/>
          <p14:tracePt t="37586" x="2695575" y="3981450"/>
          <p14:tracePt t="37619" x="2719388" y="3967163"/>
          <p14:tracePt t="37636" x="2728913" y="3948113"/>
          <p14:tracePt t="37652" x="2743200" y="3933825"/>
          <p14:tracePt t="37669" x="2752725" y="3924300"/>
          <p14:tracePt t="37686" x="2786063" y="3890963"/>
          <p14:tracePt t="37702" x="2800350" y="3876675"/>
          <p14:tracePt t="37719" x="2819400" y="3867150"/>
          <p14:tracePt t="37736" x="2828925" y="3848100"/>
          <p14:tracePt t="37803" x="2833688" y="3843338"/>
          <p14:tracePt t="37810" x="2838450" y="3838575"/>
          <p14:tracePt t="37819" x="2852738" y="3824288"/>
          <p14:tracePt t="37836" x="2862263" y="3810000"/>
          <p14:tracePt t="37852" x="2881313" y="3795713"/>
          <p14:tracePt t="37869" x="2914650" y="3776663"/>
          <p14:tracePt t="37886" x="2943225" y="3748088"/>
          <p14:tracePt t="37902" x="2971800" y="3719513"/>
          <p14:tracePt t="37919" x="3014663" y="3714750"/>
          <p14:tracePt t="37936" x="3028950" y="3709988"/>
          <p14:tracePt t="38098" x="3028950" y="3700463"/>
          <p14:tracePt t="38106" x="3019425" y="3705225"/>
          <p14:tracePt t="38114" x="3009900" y="3709988"/>
          <p14:tracePt t="38122" x="2990850" y="3738563"/>
          <p14:tracePt t="38136" x="2971800" y="3762375"/>
          <p14:tracePt t="38152" x="2933700" y="3795713"/>
          <p14:tracePt t="38154" x="2924175" y="3810000"/>
          <p14:tracePt t="38169" x="2924175" y="3824288"/>
          <p14:tracePt t="38171" x="2924175" y="3833813"/>
          <p14:tracePt t="38186" x="2905125" y="3895725"/>
          <p14:tracePt t="38202" x="2900363" y="3952875"/>
          <p14:tracePt t="38219" x="2890838" y="4014788"/>
          <p14:tracePt t="38236" x="2886075" y="4038600"/>
          <p14:tracePt t="59514" x="2886075" y="4043363"/>
          <p14:tracePt t="59522" x="2881313" y="4043363"/>
          <p14:tracePt t="59533" x="2876550" y="4033838"/>
          <p14:tracePt t="59550" x="2852738" y="4014788"/>
          <p14:tracePt t="59567" x="2833688" y="4010025"/>
          <p14:tracePt t="59794" x="2833688" y="4005263"/>
          <p14:tracePt t="59802" x="2862263" y="3990975"/>
          <p14:tracePt t="59810" x="2886075" y="3986213"/>
          <p14:tracePt t="59818" x="3014663" y="3957638"/>
          <p14:tracePt t="59833" x="3757613" y="3871913"/>
          <p14:tracePt t="59850" x="4743450" y="3852863"/>
          <p14:tracePt t="59867" x="5772150" y="3852863"/>
          <p14:tracePt t="59884" x="6886575" y="3886200"/>
          <p14:tracePt t="59900" x="7858125" y="3976688"/>
          <p14:tracePt t="59917" x="8520113" y="4024313"/>
          <p14:tracePt t="59933" x="8829675" y="4071938"/>
          <p14:tracePt t="59950" x="8996363" y="4071938"/>
          <p14:tracePt t="59967" x="9063038" y="4081463"/>
          <p14:tracePt t="59983" x="9067800" y="4081463"/>
          <p14:tracePt t="60170" x="9063038" y="4081463"/>
          <p14:tracePt t="60178" x="9058275" y="4081463"/>
          <p14:tracePt t="60187" x="9039225" y="4081463"/>
          <p14:tracePt t="60200" x="9010650" y="4081463"/>
          <p14:tracePt t="60217" x="8820150" y="4110038"/>
          <p14:tracePt t="60233" x="8591550" y="4143375"/>
          <p14:tracePt t="60236" x="8477250" y="4152900"/>
          <p14:tracePt t="60250" x="8272463" y="4171950"/>
          <p14:tracePt t="60267" x="8139113" y="4181475"/>
          <p14:tracePt t="60283" x="8072438" y="4181475"/>
          <p14:tracePt t="60300" x="8015288" y="4181475"/>
          <p14:tracePt t="60317" x="7958138" y="4181475"/>
          <p14:tracePt t="60333" x="7862888" y="4171950"/>
          <p14:tracePt t="60350" x="7815263" y="4162425"/>
          <p14:tracePt t="60367" x="7758113" y="4162425"/>
          <p14:tracePt t="60383" x="7724775" y="4162425"/>
          <p14:tracePt t="60400" x="7700963" y="4162425"/>
          <p14:tracePt t="60417" x="7686675" y="4171950"/>
          <p14:tracePt t="60578" x="7677150" y="4171950"/>
          <p14:tracePt t="60962" x="7662863" y="4171950"/>
          <p14:tracePt t="60971" x="7643813" y="4171950"/>
          <p14:tracePt t="60978" x="7605713" y="4171950"/>
          <p14:tracePt t="60986" x="7529513" y="4162425"/>
          <p14:tracePt t="61000" x="7424738" y="4162425"/>
          <p14:tracePt t="61017" x="7248525" y="4162425"/>
          <p14:tracePt t="61019" x="7110413" y="4162425"/>
          <p14:tracePt t="61034" x="6958013" y="4162425"/>
          <p14:tracePt t="61035" x="6772275" y="4162425"/>
          <p14:tracePt t="61050" x="6329363" y="4162425"/>
          <p14:tracePt t="61067" x="6010275" y="4162425"/>
          <p14:tracePt t="61084" x="5743575" y="4167188"/>
          <p14:tracePt t="61100" x="5367338" y="4200525"/>
          <p14:tracePt t="61117" x="4914900" y="4229100"/>
          <p14:tracePt t="61133" x="4419600" y="4305300"/>
          <p14:tracePt t="61150" x="3990975" y="4329113"/>
          <p14:tracePt t="61167" x="3681413" y="4329113"/>
          <p14:tracePt t="61183" x="3490913" y="4329113"/>
          <p14:tracePt t="61200" x="3328988" y="4329113"/>
          <p14:tracePt t="61202" x="3224213" y="4329113"/>
          <p14:tracePt t="61217" x="3138488" y="4329113"/>
          <p14:tracePt t="61233" x="3005138" y="4338638"/>
          <p14:tracePt t="61236" x="2986088" y="4348163"/>
          <p14:tracePt t="61250" x="2933700" y="4362450"/>
          <p14:tracePt t="61267" x="2928938" y="4362450"/>
          <p14:tracePt t="61331" x="2909888" y="4362450"/>
          <p14:tracePt t="61338" x="2900363" y="4362450"/>
          <p14:tracePt t="61350" x="2886075" y="4362450"/>
          <p14:tracePt t="61367" x="2838450" y="4362450"/>
          <p14:tracePt t="61383" x="2771775" y="4367213"/>
          <p14:tracePt t="61400" x="2719388" y="4367213"/>
          <p14:tracePt t="61417" x="2671763" y="4381500"/>
          <p14:tracePt t="61433" x="2619375" y="4400550"/>
          <p14:tracePt t="61450" x="2590800" y="4419600"/>
          <p14:tracePt t="61506" x="2590800" y="4429125"/>
          <p14:tracePt t="61514" x="2586038" y="4433888"/>
          <p14:tracePt t="61522" x="2576513" y="4467225"/>
          <p14:tracePt t="61533" x="2576513" y="4476750"/>
          <p14:tracePt t="61550" x="2576513" y="4519613"/>
          <p14:tracePt t="61567" x="2571750" y="4538663"/>
          <p14:tracePt t="62210" x="2571750" y="4543425"/>
          <p14:tracePt t="62219" x="2566988" y="4557713"/>
          <p14:tracePt t="62226" x="2552700" y="4567238"/>
          <p14:tracePt t="62235" x="2552700" y="4576763"/>
          <p14:tracePt t="62250" x="2543175" y="4586288"/>
          <p14:tracePt t="62570" x="2543175" y="4591050"/>
          <p14:tracePt t="62578" x="2547938" y="4591050"/>
          <p14:tracePt t="62586" x="2562225" y="4591050"/>
          <p14:tracePt t="62600" x="2590800" y="4586288"/>
          <p14:tracePt t="62617" x="2638425" y="4586288"/>
          <p14:tracePt t="62633" x="2662238" y="4586288"/>
          <p14:tracePt t="62635" x="2676525" y="4586288"/>
          <p14:tracePt t="62650" x="2700338" y="4586288"/>
          <p14:tracePt t="62890" x="2709863" y="4586288"/>
          <p14:tracePt t="62898" x="2733675" y="4586288"/>
          <p14:tracePt t="62906" x="2752725" y="4586288"/>
          <p14:tracePt t="62916" x="2771775" y="4586288"/>
          <p14:tracePt t="62933" x="2795588" y="4586288"/>
          <p14:tracePt t="62994" x="2809875" y="4586288"/>
          <p14:tracePt t="63003" x="2828925" y="4586288"/>
          <p14:tracePt t="63010" x="2857500" y="4586288"/>
          <p14:tracePt t="63018" x="2886075" y="4586288"/>
          <p14:tracePt t="63033" x="2924175" y="4586288"/>
          <p14:tracePt t="63050" x="3167063" y="4586288"/>
          <p14:tracePt t="63066" x="3328988" y="4586288"/>
          <p14:tracePt t="63083" x="3386138" y="4586288"/>
          <p14:tracePt t="63100" x="3409950" y="4586288"/>
          <p14:tracePt t="63250" x="3419475" y="4586288"/>
          <p14:tracePt t="63258" x="3433763" y="4581525"/>
          <p14:tracePt t="63267" x="3471863" y="4557713"/>
          <p14:tracePt t="63283" x="3557588" y="4524375"/>
          <p14:tracePt t="63300" x="3624263" y="4510088"/>
          <p14:tracePt t="63316" x="3709988" y="4476750"/>
          <p14:tracePt t="63333" x="3810000" y="4438650"/>
          <p14:tracePt t="63350" x="3895725" y="4405313"/>
          <p14:tracePt t="63366" x="3962400" y="4381500"/>
          <p14:tracePt t="63383" x="3967163" y="4381500"/>
          <p14:tracePt t="63666" x="3967163" y="4367213"/>
          <p14:tracePt t="63698" x="3938588" y="4367213"/>
          <p14:tracePt t="63706" x="3919538" y="4371975"/>
          <p14:tracePt t="63716" x="3914775" y="4376738"/>
          <p14:tracePt t="63733" x="3900488" y="4400550"/>
          <p14:tracePt t="63750" x="3895725" y="4419600"/>
          <p14:tracePt t="63766" x="3895725" y="4424363"/>
          <p14:tracePt t="63783" x="3895725" y="4443413"/>
          <p14:tracePt t="63800" x="3914775" y="4448175"/>
          <p14:tracePt t="63816" x="3957638" y="4462463"/>
          <p14:tracePt t="63833" x="4071938" y="4471988"/>
          <p14:tracePt t="63835" x="4100513" y="4476750"/>
          <p14:tracePt t="63850" x="4271963" y="4510088"/>
          <p14:tracePt t="63866" x="4376738" y="4524375"/>
          <p14:tracePt t="63883" x="4462463" y="4543425"/>
          <p14:tracePt t="63900" x="4500563" y="4543425"/>
          <p14:tracePt t="63916" x="4548188" y="4543425"/>
          <p14:tracePt t="63933" x="4614863" y="4543425"/>
          <p14:tracePt t="63950" x="4686300" y="4529138"/>
          <p14:tracePt t="63966" x="4743450" y="4524375"/>
          <p14:tracePt t="63983" x="4843463" y="4491038"/>
          <p14:tracePt t="64000" x="4895850" y="4467225"/>
          <p14:tracePt t="64002" x="4953000" y="4457700"/>
          <p14:tracePt t="64016" x="4976813" y="4443413"/>
          <p14:tracePt t="64033" x="5057775" y="4429125"/>
          <p14:tracePt t="64035" x="5100638" y="4410075"/>
          <p14:tracePt t="64050" x="5172075" y="4386263"/>
          <p14:tracePt t="64066" x="5186363" y="4386263"/>
          <p14:tracePt t="64122" x="5195888" y="4381500"/>
          <p14:tracePt t="64130" x="5200650" y="4376738"/>
          <p14:tracePt t="64138" x="5210175" y="4376738"/>
          <p14:tracePt t="64150" x="5214938" y="4371975"/>
          <p14:tracePt t="64195" x="5219700" y="4371975"/>
          <p14:tracePt t="64210" x="5229225" y="4362450"/>
          <p14:tracePt t="64219" x="5233988" y="4352925"/>
          <p14:tracePt t="64226" x="5238750" y="4348163"/>
          <p14:tracePt t="64258" x="5238750" y="4343400"/>
          <p14:tracePt t="64354" x="5233988" y="4357688"/>
          <p14:tracePt t="64362" x="5233988" y="4367213"/>
          <p14:tracePt t="64370" x="5224463" y="4395788"/>
          <p14:tracePt t="64383" x="5224463" y="4424363"/>
          <p14:tracePt t="64400" x="5224463" y="4514850"/>
          <p14:tracePt t="64416" x="5224463" y="4572000"/>
          <p14:tracePt t="64417" x="5224463" y="4576763"/>
          <p14:tracePt t="64433" x="5224463" y="4600575"/>
          <p14:tracePt t="64434" x="5224463" y="4614863"/>
          <p14:tracePt t="64450" x="5238750" y="4648200"/>
          <p14:tracePt t="64466" x="5243513" y="4667250"/>
          <p14:tracePt t="64483" x="5243513" y="4672013"/>
          <p14:tracePt t="64546" x="5257800" y="4672013"/>
          <p14:tracePt t="64562" x="5262563" y="4672013"/>
          <p14:tracePt t="64570" x="5267325" y="4662488"/>
          <p14:tracePt t="64586" x="5267325" y="4657725"/>
          <p14:tracePt t="64600" x="5281613" y="4638675"/>
          <p14:tracePt t="64666" x="5286375" y="4638675"/>
          <p14:tracePt t="64674" x="5291138" y="4638675"/>
          <p14:tracePt t="64683" x="5295900" y="4638675"/>
          <p14:tracePt t="64700" x="5305425" y="4638675"/>
          <p14:tracePt t="64716" x="5338763" y="4638675"/>
          <p14:tracePt t="64733" x="5357813" y="4638675"/>
          <p14:tracePt t="64750" x="5381625" y="4638675"/>
          <p14:tracePt t="64766" x="5429250" y="4638675"/>
          <p14:tracePt t="64783" x="5486400" y="4638675"/>
          <p14:tracePt t="64800" x="5600700" y="4629150"/>
          <p14:tracePt t="64816" x="5710238" y="4614863"/>
          <p14:tracePt t="64833" x="5838825" y="4586288"/>
          <p14:tracePt t="64834" x="5891213" y="4586288"/>
          <p14:tracePt t="64850" x="5972175" y="4567238"/>
          <p14:tracePt t="64866" x="6000750" y="4562475"/>
          <p14:tracePt t="64883" x="6010275" y="4562475"/>
          <p14:tracePt t="64900" x="6015038" y="4562475"/>
          <p14:tracePt t="64916" x="6034088" y="4562475"/>
          <p14:tracePt t="64933" x="6053138" y="4557713"/>
          <p14:tracePt t="64950" x="6076950" y="4557713"/>
          <p14:tracePt t="64966" x="6110288" y="4557713"/>
          <p14:tracePt t="64983" x="6153150" y="4557713"/>
          <p14:tracePt t="65000" x="6186488" y="4557713"/>
          <p14:tracePt t="65002" x="6205538" y="4557713"/>
          <p14:tracePt t="65016" x="6219825" y="4557713"/>
          <p14:tracePt t="65033" x="6238875" y="4557713"/>
          <p14:tracePt t="65035" x="6248400" y="4557713"/>
          <p14:tracePt t="65050" x="6257925" y="4557713"/>
          <p14:tracePt t="65066" x="6286500" y="4586288"/>
          <p14:tracePt t="65083" x="6353175" y="4672013"/>
          <p14:tracePt t="65100" x="6419850" y="4772025"/>
          <p14:tracePt t="65116" x="6496050" y="4862513"/>
          <p14:tracePt t="65133" x="6529388" y="4938713"/>
          <p14:tracePt t="65150" x="6538913" y="4976813"/>
          <p14:tracePt t="65166" x="6538913" y="4986338"/>
          <p14:tracePt t="65226" x="6548438" y="4986338"/>
          <p14:tracePt t="65242" x="6553200" y="4986338"/>
          <p14:tracePt t="65251" x="6553200" y="4981575"/>
          <p14:tracePt t="65258" x="6553200" y="4972050"/>
          <p14:tracePt t="65267" x="6557963" y="4962525"/>
          <p14:tracePt t="65283" x="6562725" y="4943475"/>
          <p14:tracePt t="65362" x="6567488" y="4938713"/>
          <p14:tracePt t="65443" x="6567488" y="4933950"/>
          <p14:tracePt t="65466" x="6567488" y="4929188"/>
          <p14:tracePt t="65482" x="6567488" y="4924425"/>
          <p14:tracePt t="65490" x="6567488" y="4919663"/>
          <p14:tracePt t="65506" x="6567488" y="4910138"/>
          <p14:tracePt t="65516" x="6567488" y="4905375"/>
          <p14:tracePt t="65533" x="6567488" y="4900613"/>
          <p14:tracePt t="65550" x="6567488" y="4876800"/>
          <p14:tracePt t="65566" x="6610350" y="4848225"/>
          <p14:tracePt t="65583" x="6677025" y="4800600"/>
          <p14:tracePt t="65600" x="6791325" y="4733925"/>
          <p14:tracePt t="65616" x="6948488" y="4705350"/>
          <p14:tracePt t="65633" x="7096125" y="4648200"/>
          <p14:tracePt t="65635" x="7200900" y="4605338"/>
          <p14:tracePt t="65650" x="7343775" y="4576763"/>
          <p14:tracePt t="65666" x="7462838" y="4548188"/>
          <p14:tracePt t="65683" x="7524750" y="4529138"/>
          <p14:tracePt t="65700" x="7572375" y="4529138"/>
          <p14:tracePt t="65716" x="7591425" y="4524375"/>
          <p14:tracePt t="65733" x="7610475" y="4524375"/>
          <p14:tracePt t="65907" x="7615238" y="4524375"/>
          <p14:tracePt t="65914" x="7629525" y="4533900"/>
          <p14:tracePt t="65923" x="7662863" y="4586288"/>
          <p14:tracePt t="65933" x="7691438" y="4638675"/>
          <p14:tracePt t="65949" x="7758113" y="4767263"/>
          <p14:tracePt t="65966" x="7824788" y="4867275"/>
          <p14:tracePt t="65983" x="7867650" y="4914900"/>
          <p14:tracePt t="66000" x="7877175" y="4933950"/>
          <p14:tracePt t="66642" x="7872413" y="4929188"/>
          <p14:tracePt t="66650" x="7867650" y="4929188"/>
          <p14:tracePt t="66658" x="7862888" y="4929188"/>
          <p14:tracePt t="103131" x="7843838" y="4929188"/>
          <p14:tracePt t="103138" x="7815263" y="4929188"/>
          <p14:tracePt t="103146" x="7720013" y="4995863"/>
          <p14:tracePt t="103163" x="7591425" y="5091113"/>
          <p14:tracePt t="103179" x="7572375" y="5119688"/>
          <p14:tracePt t="103196" x="7558088" y="5129213"/>
          <p14:tracePt t="103212" x="7491413" y="5172075"/>
          <p14:tracePt t="103229" x="7358063" y="5195888"/>
          <p14:tracePt t="103246" x="7034213" y="5229225"/>
          <p14:tracePt t="103262" x="6567488" y="5229225"/>
          <p14:tracePt t="103279" x="6096000" y="5229225"/>
          <p14:tracePt t="103296" x="5681663" y="5229225"/>
          <p14:tracePt t="103312" x="5467350" y="5229225"/>
          <p14:tracePt t="103314" x="5367338" y="5229225"/>
          <p14:tracePt t="103329" x="5310188" y="5229225"/>
          <p14:tracePt t="103346" x="5210175" y="5186363"/>
          <p14:tracePt t="103362" x="5181600" y="5176838"/>
          <p14:tracePt t="103379" x="5148263" y="5162550"/>
          <p14:tracePt t="103396" x="5114925" y="5129213"/>
          <p14:tracePt t="103412" x="5053013" y="5072063"/>
          <p14:tracePt t="103429" x="4962525" y="5029200"/>
          <p14:tracePt t="103446" x="4872038" y="4967288"/>
          <p14:tracePt t="103462" x="4810125" y="4910138"/>
          <p14:tracePt t="103479" x="4681538" y="4810125"/>
          <p14:tracePt t="103496" x="4538663" y="4686300"/>
          <p14:tracePt t="103512" x="4391025" y="4629150"/>
          <p14:tracePt t="103529" x="4195763" y="4600575"/>
          <p14:tracePt t="103531" x="4143375" y="4581525"/>
          <p14:tracePt t="103546" x="3971925" y="4538663"/>
          <p14:tracePt t="103562" x="3748088" y="4538663"/>
          <p14:tracePt t="103579" x="3581400" y="4538663"/>
          <p14:tracePt t="103596" x="3552825" y="4538663"/>
          <p14:tracePt t="103642" x="3543300" y="4538663"/>
          <p14:tracePt t="103650" x="3524250" y="4524375"/>
          <p14:tracePt t="103662" x="3524250" y="4519613"/>
          <p14:tracePt t="103679" x="3471863" y="4491038"/>
          <p14:tracePt t="103696" x="3409950" y="4462463"/>
          <p14:tracePt t="103712" x="3376613" y="4438650"/>
          <p14:tracePt t="103729" x="3319463" y="4400550"/>
          <p14:tracePt t="103730" x="3300413" y="4386263"/>
          <p14:tracePt t="103746" x="3238500" y="4348163"/>
          <p14:tracePt t="103762" x="3200400" y="4324350"/>
          <p14:tracePt t="103779" x="3157538" y="4310063"/>
          <p14:tracePt t="103796" x="3124200" y="4300538"/>
          <p14:tracePt t="103812" x="3090863" y="4271963"/>
          <p14:tracePt t="103829" x="3057525" y="4248150"/>
          <p14:tracePt t="103875" x="3062288" y="4243388"/>
          <p14:tracePt t="103882" x="3067050" y="4238625"/>
          <p14:tracePt t="103896" x="3090863" y="4238625"/>
          <p14:tracePt t="103912" x="3228975" y="4224338"/>
          <p14:tracePt t="103929" x="3448050" y="4186238"/>
          <p14:tracePt t="103931" x="3509963" y="4186238"/>
          <p14:tracePt t="103946" x="3690938" y="4186238"/>
          <p14:tracePt t="103962" x="3852863" y="4186238"/>
          <p14:tracePt t="103979" x="3952875" y="4224338"/>
          <p14:tracePt t="103996" x="3981450" y="4252913"/>
          <p14:tracePt t="104012" x="3995738" y="4267200"/>
          <p14:tracePt t="104029" x="4000500" y="4281488"/>
          <p14:tracePt t="104046" x="4000500" y="4305300"/>
          <p14:tracePt t="104062" x="4000500" y="4324350"/>
          <p14:tracePt t="104079" x="4000500" y="4357688"/>
          <p14:tracePt t="104096" x="3976688" y="4381500"/>
          <p14:tracePt t="104112" x="3957638" y="4410075"/>
          <p14:tracePt t="104129" x="3938588" y="4424363"/>
          <p14:tracePt t="104131" x="3924300" y="4429125"/>
          <p14:tracePt t="104146" x="3886200" y="4433888"/>
          <p14:tracePt t="104162" x="3838575" y="4433888"/>
          <p14:tracePt t="104179" x="3800475" y="4448175"/>
          <p14:tracePt t="104196" x="3752850" y="4448175"/>
          <p14:tracePt t="104212" x="3695700" y="4448175"/>
          <p14:tracePt t="104229" x="3595688" y="4448175"/>
          <p14:tracePt t="104246" x="3490913" y="4448175"/>
          <p14:tracePt t="104262" x="3324225" y="4448175"/>
          <p14:tracePt t="104279" x="3257550" y="4448175"/>
          <p14:tracePt t="104296" x="3209925" y="4448175"/>
          <p14:tracePt t="104312" x="3205163" y="4448175"/>
          <p14:tracePt t="104329" x="3190875" y="4448175"/>
          <p14:tracePt t="104354" x="3186113" y="4448175"/>
          <p14:tracePt t="104370" x="3195638" y="4433888"/>
          <p14:tracePt t="104379" x="3228975" y="4405313"/>
          <p14:tracePt t="104396" x="3338513" y="4367213"/>
          <p14:tracePt t="104412" x="3476625" y="4357688"/>
          <p14:tracePt t="104429" x="3586163" y="4357688"/>
          <p14:tracePt t="104446" x="3743325" y="4357688"/>
          <p14:tracePt t="104462" x="3838575" y="4367213"/>
          <p14:tracePt t="104479" x="3871913" y="4391025"/>
          <p14:tracePt t="104496" x="3900488" y="4410075"/>
          <p14:tracePt t="104512" x="3919538" y="4433888"/>
          <p14:tracePt t="104514" x="3938588" y="4457700"/>
          <p14:tracePt t="104529" x="3938588" y="4462463"/>
          <p14:tracePt t="104546" x="3938588" y="4486275"/>
          <p14:tracePt t="104562" x="3938588" y="4500563"/>
          <p14:tracePt t="104579" x="3929063" y="4505325"/>
          <p14:tracePt t="104596" x="3886200" y="4514850"/>
          <p14:tracePt t="104612" x="3876675" y="4519613"/>
          <p14:tracePt t="104658" x="3871913" y="4524375"/>
          <p14:tracePt t="104666" x="3857625" y="4529138"/>
          <p14:tracePt t="104682" x="3848100" y="4538663"/>
          <p14:tracePt t="104696" x="3838575" y="4538663"/>
          <p14:tracePt t="104712" x="3833813" y="4543425"/>
          <p14:tracePt t="104729" x="3824288" y="4543425"/>
          <p14:tracePt t="104746" x="3805238" y="4543425"/>
          <p14:tracePt t="104762" x="3790950" y="4543425"/>
          <p14:tracePt t="104779" x="3762375" y="4538663"/>
          <p14:tracePt t="104796" x="3757613" y="4538663"/>
          <p14:tracePt t="104922" x="3757613" y="4529138"/>
          <p14:tracePt t="104930" x="3757613" y="4524375"/>
          <p14:tracePt t="104938" x="3771900" y="4524375"/>
          <p14:tracePt t="104946" x="3786188" y="4514850"/>
          <p14:tracePt t="104962" x="3867150" y="4500563"/>
          <p14:tracePt t="104979" x="3924300" y="4491038"/>
          <p14:tracePt t="104996" x="3986213" y="4467225"/>
          <p14:tracePt t="105012" x="4048125" y="4462463"/>
          <p14:tracePt t="105029" x="4086225" y="4457700"/>
          <p14:tracePt t="105046" x="4119563" y="4448175"/>
          <p14:tracePt t="105090" x="4124325" y="4443413"/>
          <p14:tracePt t="119098" x="4090988" y="4457700"/>
          <p14:tracePt t="119106" x="4062413" y="4467225"/>
          <p14:tracePt t="119114" x="4005263" y="4486275"/>
          <p14:tracePt t="119128" x="3948113" y="4505325"/>
          <p14:tracePt t="119144" x="3805238" y="4524375"/>
          <p14:tracePt t="119161" x="3624263" y="4552950"/>
          <p14:tracePt t="119162" x="3548063" y="4562475"/>
          <p14:tracePt t="119178" x="3414713" y="4619625"/>
          <p14:tracePt t="119194" x="3290888" y="4667250"/>
          <p14:tracePt t="119211" x="3200400" y="4743450"/>
          <p14:tracePt t="119228" x="3119438" y="4805363"/>
          <p14:tracePt t="119244" x="3038475" y="4857750"/>
          <p14:tracePt t="119261" x="2995613" y="4900613"/>
          <p14:tracePt t="119278" x="2957513" y="4919663"/>
          <p14:tracePt t="119294" x="2905125" y="4957763"/>
          <p14:tracePt t="119311" x="2871788" y="4972050"/>
          <p14:tracePt t="119328" x="2838450" y="4986338"/>
          <p14:tracePt t="119344" x="2805113" y="4991100"/>
          <p14:tracePt t="119361" x="2771775" y="4991100"/>
          <p14:tracePt t="119363" x="2752725" y="4991100"/>
          <p14:tracePt t="119377" x="2724150" y="4991100"/>
          <p14:tracePt t="119379" x="2695575" y="4991100"/>
          <p14:tracePt t="119394" x="2605088" y="5000625"/>
          <p14:tracePt t="119411" x="2519363" y="5024438"/>
          <p14:tracePt t="119428" x="2471738" y="5053013"/>
          <p14:tracePt t="119444" x="2457450" y="5067300"/>
          <p14:tracePt t="119461" x="2447925" y="5076825"/>
          <p14:tracePt t="119478" x="2443163" y="5081588"/>
          <p14:tracePt t="119494" x="2443163" y="5086350"/>
          <p14:tracePt t="119511" x="2443163" y="5100638"/>
          <p14:tracePt t="119527" x="2443163" y="5110163"/>
          <p14:tracePt t="119544" x="2447925" y="5124450"/>
          <p14:tracePt t="119561" x="2466975" y="5138738"/>
          <p14:tracePt t="119563" x="2490788" y="5172075"/>
          <p14:tracePt t="119577" x="2514600" y="5176838"/>
          <p14:tracePt t="119594" x="2605088" y="5200650"/>
          <p14:tracePt t="119611" x="2652713" y="5224463"/>
          <p14:tracePt t="119627" x="2714625" y="5229225"/>
          <p14:tracePt t="119644" x="2724150" y="5238750"/>
          <p14:tracePt t="119661" x="2728913" y="5238750"/>
          <p14:tracePt t="119677" x="2743200" y="5238750"/>
          <p14:tracePt t="119694" x="2767013" y="5238750"/>
          <p14:tracePt t="119711" x="2805113" y="5238750"/>
          <p14:tracePt t="119728" x="2852738" y="5238750"/>
          <p14:tracePt t="119744" x="2895600" y="5243513"/>
          <p14:tracePt t="119761" x="2976563" y="5257800"/>
          <p14:tracePt t="119762" x="3014663" y="5257800"/>
          <p14:tracePt t="119777" x="3043238" y="5267325"/>
          <p14:tracePt t="119794" x="3143250" y="5291138"/>
          <p14:tracePt t="119811" x="3176588" y="5295900"/>
          <p14:tracePt t="119827" x="3209925" y="5295900"/>
          <p14:tracePt t="119844" x="3267075" y="5305425"/>
          <p14:tracePt t="119861" x="3319463" y="5305425"/>
          <p14:tracePt t="119877" x="3376613" y="5305425"/>
          <p14:tracePt t="119894" x="3433763" y="5305425"/>
          <p14:tracePt t="119911" x="3490913" y="5305425"/>
          <p14:tracePt t="119927" x="3538538" y="5305425"/>
          <p14:tracePt t="119944" x="3581400" y="5305425"/>
          <p14:tracePt t="119961" x="3614738" y="5310188"/>
          <p14:tracePt t="119962" x="3624263" y="5310188"/>
          <p14:tracePt t="119977" x="3648075" y="5314950"/>
          <p14:tracePt t="119994" x="3709988" y="5314950"/>
          <p14:tracePt t="120011" x="3781425" y="5343525"/>
          <p14:tracePt t="120027" x="3838575" y="5348288"/>
          <p14:tracePt t="120044" x="3929063" y="5348288"/>
          <p14:tracePt t="120061" x="4038600" y="5357813"/>
          <p14:tracePt t="120077" x="4162425" y="5357813"/>
          <p14:tracePt t="120094" x="4319588" y="5357813"/>
          <p14:tracePt t="120111" x="4481513" y="5367338"/>
          <p14:tracePt t="120127" x="4638675" y="5367338"/>
          <p14:tracePt t="120144" x="4729163" y="5362575"/>
          <p14:tracePt t="120161" x="4814888" y="5338763"/>
          <p14:tracePt t="120163" x="4857750" y="5314950"/>
          <p14:tracePt t="120177" x="4891088" y="5295900"/>
          <p14:tracePt t="120194" x="4957763" y="5257800"/>
          <p14:tracePt t="120211" x="4981575" y="5243513"/>
          <p14:tracePt t="120227" x="4995863" y="5238750"/>
          <p14:tracePt t="120244" x="5053013" y="5210175"/>
          <p14:tracePt t="120261" x="5148263" y="5186363"/>
          <p14:tracePt t="120277" x="5267325" y="5157788"/>
          <p14:tracePt t="120294" x="5386388" y="5138738"/>
          <p14:tracePt t="120311" x="5457825" y="5124450"/>
          <p14:tracePt t="120327" x="5495925" y="5095875"/>
          <p14:tracePt t="120344" x="5510213" y="5081588"/>
          <p14:tracePt t="120361" x="5510213" y="5067300"/>
          <p14:tracePt t="120363" x="5519738" y="5043488"/>
          <p14:tracePt t="120377" x="5519738" y="5038725"/>
          <p14:tracePt t="120394" x="5514975" y="4991100"/>
          <p14:tracePt t="120411" x="5481638" y="4957763"/>
          <p14:tracePt t="120427" x="5434013" y="4900613"/>
          <p14:tracePt t="120444" x="5367338" y="4852988"/>
          <p14:tracePt t="120461" x="5300663" y="4829175"/>
          <p14:tracePt t="120477" x="5186363" y="4772025"/>
          <p14:tracePt t="120494" x="5038725" y="4724400"/>
          <p14:tracePt t="120511" x="4976813" y="4700588"/>
          <p14:tracePt t="120527" x="4881563" y="4657725"/>
          <p14:tracePt t="120544" x="4838700" y="4638675"/>
          <p14:tracePt t="120561" x="4757738" y="4624388"/>
          <p14:tracePt t="120577" x="4638675" y="4614863"/>
          <p14:tracePt t="120579" x="4610100" y="4614863"/>
          <p14:tracePt t="120594" x="4452938" y="4614863"/>
          <p14:tracePt t="120611" x="4300538" y="4614863"/>
          <p14:tracePt t="120627" x="4148138" y="4614863"/>
          <p14:tracePt t="120644" x="4019550" y="4614863"/>
          <p14:tracePt t="120661" x="3890963" y="4595813"/>
          <p14:tracePt t="120678" x="3757613" y="4586288"/>
          <p14:tracePt t="120694" x="3629025" y="4586288"/>
          <p14:tracePt t="120711" x="3467100" y="4586288"/>
          <p14:tracePt t="120727" x="3324225" y="4586288"/>
          <p14:tracePt t="120744" x="3224213" y="4586288"/>
          <p14:tracePt t="120746" x="3171825" y="4586288"/>
          <p14:tracePt t="120761" x="3143250" y="4586288"/>
          <p14:tracePt t="120778" x="3100388" y="4586288"/>
          <p14:tracePt t="120779" x="3095625" y="4586288"/>
          <p14:tracePt t="120794" x="3057525" y="4586288"/>
          <p14:tracePt t="120811" x="3009900" y="4586288"/>
          <p14:tracePt t="120827" x="2971800" y="4586288"/>
          <p14:tracePt t="120844" x="2928938" y="4595813"/>
          <p14:tracePt t="120861" x="2895600" y="4595813"/>
          <p14:tracePt t="120877" x="2852738" y="4610100"/>
          <p14:tracePt t="120894" x="2838450" y="4614863"/>
          <p14:tracePt t="120911" x="2809875" y="4624388"/>
          <p14:tracePt t="120927" x="2786063" y="4624388"/>
          <p14:tracePt t="120944" x="2771775" y="4624388"/>
          <p14:tracePt t="120961" x="2752725" y="4657725"/>
          <p14:tracePt t="120962" x="2738438" y="4672013"/>
          <p14:tracePt t="120977" x="2733675" y="4672013"/>
          <p14:tracePt t="120994" x="2714625" y="4681538"/>
          <p14:tracePt t="121011" x="2709863" y="4695825"/>
          <p14:tracePt t="121027" x="2700338" y="4700588"/>
          <p14:tracePt t="121044" x="2681288" y="4710113"/>
          <p14:tracePt t="121061" x="2652713" y="4743450"/>
          <p14:tracePt t="121077" x="2633663" y="4772025"/>
          <p14:tracePt t="121094" x="2619375" y="4805363"/>
          <p14:tracePt t="121111" x="2614613" y="4833938"/>
          <p14:tracePt t="121127" x="2614613" y="4872038"/>
          <p14:tracePt t="121144" x="2609850" y="4895850"/>
          <p14:tracePt t="121161" x="2609850" y="4929188"/>
          <p14:tracePt t="121177" x="2609850" y="4962525"/>
          <p14:tracePt t="121179" x="2609850" y="4981575"/>
          <p14:tracePt t="121194" x="2609850" y="5014913"/>
          <p14:tracePt t="121211" x="2609850" y="5038725"/>
          <p14:tracePt t="121227" x="2609850" y="5062538"/>
          <p14:tracePt t="121244" x="2609850" y="5072063"/>
          <p14:tracePt t="121261" x="2609850" y="5081588"/>
          <p14:tracePt t="121277" x="2609850" y="5095875"/>
          <p14:tracePt t="121294" x="2609850" y="5114925"/>
          <p14:tracePt t="121311" x="2609850" y="5124450"/>
          <p14:tracePt t="121327" x="2619375" y="5157788"/>
          <p14:tracePt t="121344" x="2624138" y="5172075"/>
          <p14:tracePt t="121346" x="2647950" y="5205413"/>
          <p14:tracePt t="121361" x="2652713" y="5210175"/>
          <p14:tracePt t="121363" x="2657475" y="5214938"/>
          <p14:tracePt t="121377" x="2671763" y="5229225"/>
          <p14:tracePt t="121394" x="2714625" y="5248275"/>
          <p14:tracePt t="121411" x="2767013" y="5262563"/>
          <p14:tracePt t="121427" x="2867025" y="5276850"/>
          <p14:tracePt t="121444" x="3048000" y="5310188"/>
          <p14:tracePt t="121461" x="3200400" y="5310188"/>
          <p14:tracePt t="121477" x="3405188" y="5329238"/>
          <p14:tracePt t="121494" x="3581400" y="5329238"/>
          <p14:tracePt t="121511" x="3733800" y="5329238"/>
          <p14:tracePt t="121527" x="3876675" y="5329238"/>
          <p14:tracePt t="121544" x="3976688" y="5329238"/>
          <p14:tracePt t="121561" x="4010025" y="5329238"/>
          <p14:tracePt t="121866" x="4024313" y="5329238"/>
          <p14:tracePt t="121874" x="4029075" y="5329238"/>
          <p14:tracePt t="121882" x="4033838" y="5329238"/>
          <p14:tracePt t="121894" x="4038600" y="5329238"/>
          <p14:tracePt t="121911" x="4071938" y="5329238"/>
          <p14:tracePt t="121927" x="4095750" y="5314950"/>
          <p14:tracePt t="121944" x="4148138" y="5300663"/>
          <p14:tracePt t="121961" x="4171950" y="5295900"/>
          <p14:tracePt t="121977" x="4191000" y="5286375"/>
          <p14:tracePt t="121978" x="4195763" y="5286375"/>
          <p14:tracePt t="122026" x="4200525" y="5281613"/>
          <p14:tracePt t="122042" x="4214813" y="5276850"/>
          <p14:tracePt t="122050" x="4219575" y="5272088"/>
          <p14:tracePt t="124834" x="4219575" y="5257800"/>
          <p14:tracePt t="124842" x="4219575" y="5229225"/>
          <p14:tracePt t="124850" x="4219575" y="5210175"/>
          <p14:tracePt t="124860" x="4219575" y="5110163"/>
          <p14:tracePt t="124877" x="4210050" y="4752975"/>
          <p14:tracePt t="124894" x="4200525" y="4500563"/>
          <p14:tracePt t="124910" x="4200525" y="4276725"/>
          <p14:tracePt t="124927" x="4200525" y="4095750"/>
          <p14:tracePt t="124944" x="4200525" y="3933825"/>
          <p14:tracePt t="124960" x="4200525" y="3862388"/>
          <p14:tracePt t="124977" x="4186238" y="3814763"/>
          <p14:tracePt t="124978" x="4186238" y="3776663"/>
          <p14:tracePt t="124994" x="4157663" y="3643313"/>
          <p14:tracePt t="125010" x="4138613" y="3524250"/>
          <p14:tracePt t="125027" x="4129088" y="3481388"/>
          <p14:tracePt t="125044" x="4119563" y="3476625"/>
          <p14:tracePt t="125082" x="4114800" y="3471863"/>
          <p14:tracePt t="125090" x="4110038" y="3467100"/>
          <p14:tracePt t="125098" x="4110038" y="3462338"/>
          <p14:tracePt t="125110" x="4105275" y="3433763"/>
          <p14:tracePt t="125127" x="4081463" y="3419475"/>
          <p14:tracePt t="125266" x="4095750" y="3452813"/>
          <p14:tracePt t="125274" x="4105275" y="3462338"/>
          <p14:tracePt t="125282" x="4119563" y="3495675"/>
          <p14:tracePt t="125294" x="4133850" y="3514725"/>
          <p14:tracePt t="125310" x="4152900" y="3567113"/>
          <p14:tracePt t="125327" x="4167188" y="3576638"/>
          <p14:tracePt t="125643" x="4171950" y="3586163"/>
          <p14:tracePt t="135597"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27C0860D-8349-44F6-88D8-16C642C5C967}"/>
              </a:ext>
            </a:extLst>
          </p:cNvPr>
          <p:cNvSpPr>
            <a:spLocks noGrp="1" noChangeArrowheads="1"/>
          </p:cNvSpPr>
          <p:nvPr>
            <p:ph type="title"/>
          </p:nvPr>
        </p:nvSpPr>
        <p:spPr/>
        <p:txBody>
          <a:bodyPr/>
          <a:lstStyle/>
          <a:p>
            <a:pPr eaLnBrk="1" hangingPunct="1"/>
            <a:r>
              <a:rPr lang="zh-CN" altLang="en-US"/>
              <a:t>嵌入式系统定义</a:t>
            </a:r>
          </a:p>
        </p:txBody>
      </p:sp>
      <p:sp>
        <p:nvSpPr>
          <p:cNvPr id="50178" name="Rectangle 3">
            <a:extLst>
              <a:ext uri="{FF2B5EF4-FFF2-40B4-BE49-F238E27FC236}">
                <a16:creationId xmlns:a16="http://schemas.microsoft.com/office/drawing/2014/main" id="{75B373D8-5C83-40D6-9A54-38185A36CD3C}"/>
              </a:ext>
            </a:extLst>
          </p:cNvPr>
          <p:cNvSpPr>
            <a:spLocks noGrp="1" noChangeArrowheads="1"/>
          </p:cNvSpPr>
          <p:nvPr>
            <p:ph idx="1"/>
          </p:nvPr>
        </p:nvSpPr>
        <p:spPr/>
        <p:txBody>
          <a:bodyPr/>
          <a:lstStyle/>
          <a:p>
            <a:pPr eaLnBrk="1" hangingPunct="1"/>
            <a:r>
              <a:rPr lang="zh-CN" altLang="en-US"/>
              <a:t>嵌入式系统是将先进的计算机技术、半导体技术和电子技术与各个行业的具体应用相结合后的产物。</a:t>
            </a:r>
          </a:p>
          <a:p>
            <a:pPr eaLnBrk="1" hangingPunct="1">
              <a:buFontTx/>
              <a:buNone/>
            </a:pPr>
            <a:endParaRPr lang="zh-CN" altLang="en-US"/>
          </a:p>
          <a:p>
            <a:pPr eaLnBrk="1" hangingPunct="1">
              <a:buFontTx/>
              <a:buNone/>
            </a:pPr>
            <a:r>
              <a:rPr lang="zh-CN" altLang="en-US"/>
              <a:t>	</a:t>
            </a:r>
            <a:r>
              <a:rPr lang="zh-CN" altLang="en-US">
                <a:solidFill>
                  <a:srgbClr val="A50021"/>
                </a:solidFill>
              </a:rPr>
              <a:t>包含有计算机，但又不是通用计算机的计算机应用系统。</a:t>
            </a:r>
          </a:p>
          <a:p>
            <a:pPr eaLnBrk="1" hangingPunct="1">
              <a:buFontTx/>
              <a:buNone/>
            </a:pPr>
            <a:endParaRPr lang="en-US" altLang="zh-CN"/>
          </a:p>
        </p:txBody>
      </p:sp>
      <p:pic>
        <p:nvPicPr>
          <p:cNvPr id="2" name="音频 1">
            <a:hlinkClick r:id="" action="ppaction://media"/>
            <a:extLst>
              <a:ext uri="{FF2B5EF4-FFF2-40B4-BE49-F238E27FC236}">
                <a16:creationId xmlns:a16="http://schemas.microsoft.com/office/drawing/2014/main" id="{5E17A2FB-EED8-4E83-ACED-BE22ACB24C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303"/>
    </mc:Choice>
    <mc:Fallback>
      <p:transition spd="slow" advTm="61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97B5E7BC-83F9-4C60-BF25-4B6A2E06B3F7}"/>
              </a:ext>
            </a:extLst>
          </p:cNvPr>
          <p:cNvSpPr>
            <a:spLocks noGrp="1" noChangeArrowheads="1"/>
          </p:cNvSpPr>
          <p:nvPr>
            <p:ph type="title"/>
          </p:nvPr>
        </p:nvSpPr>
        <p:spPr>
          <a:xfrm>
            <a:off x="900113" y="260350"/>
            <a:ext cx="7772400" cy="990600"/>
          </a:xfrm>
        </p:spPr>
        <p:txBody>
          <a:bodyPr/>
          <a:lstStyle/>
          <a:p>
            <a:pPr eaLnBrk="1" hangingPunct="1"/>
            <a:r>
              <a:rPr lang="zh-CN" altLang="en-US" sz="3600"/>
              <a:t>通用计算机与嵌入式系统对比</a:t>
            </a:r>
          </a:p>
        </p:txBody>
      </p:sp>
      <p:graphicFrame>
        <p:nvGraphicFramePr>
          <p:cNvPr id="164901" name="Group 37">
            <a:extLst>
              <a:ext uri="{FF2B5EF4-FFF2-40B4-BE49-F238E27FC236}">
                <a16:creationId xmlns:a16="http://schemas.microsoft.com/office/drawing/2014/main" id="{7A420034-A1A7-45AA-ACE4-BF55871A722A}"/>
              </a:ext>
            </a:extLst>
          </p:cNvPr>
          <p:cNvGraphicFramePr>
            <a:graphicFrameLocks noGrp="1"/>
          </p:cNvGraphicFramePr>
          <p:nvPr>
            <p:ph idx="4294967295"/>
          </p:nvPr>
        </p:nvGraphicFramePr>
        <p:xfrm>
          <a:off x="685800" y="1066800"/>
          <a:ext cx="8077200" cy="4999037"/>
        </p:xfrm>
        <a:graphic>
          <a:graphicData uri="http://schemas.openxmlformats.org/drawingml/2006/table">
            <a:tbl>
              <a:tblPr/>
              <a:tblGrid>
                <a:gridCol w="1371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6578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特征</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通用计算机</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嵌入式系统</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0E0"/>
                    </a:solidFill>
                  </a:tcPr>
                </a:tc>
                <a:extLst>
                  <a:ext uri="{0D108BD9-81ED-4DB2-BD59-A6C34878D82A}">
                    <a16:rowId xmlns:a16="http://schemas.microsoft.com/office/drawing/2014/main" val="10000"/>
                  </a:ext>
                </a:extLst>
              </a:tr>
              <a:tr h="131072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660033"/>
                          </a:solidFill>
                          <a:effectLst/>
                          <a:latin typeface="楷体_GB2312" pitchFamily="49" charset="-122"/>
                          <a:ea typeface="楷体_GB2312" pitchFamily="49" charset="-122"/>
                        </a:rPr>
                        <a:t>形式和类型</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看得见的计算机。</a:t>
                      </a:r>
                      <a:endPar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按其体系结构、运算速度和结构规模等因素分为大、中、小型机和微机。</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看不见的计算机。</a:t>
                      </a:r>
                      <a:endPar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形式多样，应用领域广泛，按应用来分。</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554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660033"/>
                          </a:solidFill>
                          <a:effectLst/>
                          <a:latin typeface="楷体_GB2312" pitchFamily="49" charset="-122"/>
                          <a:ea typeface="楷体_GB2312" pitchFamily="49" charset="-122"/>
                        </a:rPr>
                        <a:t>组成</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通用处理器、标准总线和外设。</a:t>
                      </a:r>
                      <a:endPar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软件和硬件相对独立。</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面向应用的嵌入式微处理器，总线和外部接口多集成在处理器内部。</a:t>
                      </a:r>
                      <a:endPar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软件与硬件是紧密集成在一起的。</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072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660033"/>
                          </a:solidFill>
                          <a:effectLst/>
                          <a:latin typeface="楷体_GB2312" pitchFamily="49" charset="-122"/>
                          <a:ea typeface="楷体_GB2312" pitchFamily="49" charset="-122"/>
                        </a:rPr>
                        <a:t>开发方式</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开发平台和运行平台都是通用计算机</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采用交叉开发方式，开发平台一般是通用计算机，运行 平台是嵌入式系统。</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65">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660033"/>
                          </a:solidFill>
                          <a:effectLst/>
                          <a:latin typeface="楷体_GB2312" pitchFamily="49" charset="-122"/>
                          <a:ea typeface="楷体_GB2312" pitchFamily="49" charset="-122"/>
                        </a:rPr>
                        <a:t>二次开发性</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应用程序可重新编制</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Char char="•"/>
                      </a:pPr>
                      <a:r>
                        <a:rPr kumimoji="0" lang="zh-CN" altLang="en-US" sz="2000" b="0"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一般不能再编程</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 name="音频 1">
            <a:hlinkClick r:id="" action="ppaction://media"/>
            <a:extLst>
              <a:ext uri="{FF2B5EF4-FFF2-40B4-BE49-F238E27FC236}">
                <a16:creationId xmlns:a16="http://schemas.microsoft.com/office/drawing/2014/main" id="{545BE277-52A5-4AE3-82DF-2B77DF62A7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402"/>
    </mc:Choice>
    <mc:Fallback>
      <p:transition spd="slow" advTm="300402"/>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3" presetClass="entr" presetSubtype="10" fill="hold" nodeType="afterEffect">
                                  <p:stCondLst>
                                    <p:cond delay="0"/>
                                  </p:stCondLst>
                                  <p:childTnLst>
                                    <p:set>
                                      <p:cBhvr>
                                        <p:cTn id="9" dur="1" fill="hold">
                                          <p:stCondLst>
                                            <p:cond delay="0"/>
                                          </p:stCondLst>
                                        </p:cTn>
                                        <p:tgtEl>
                                          <p:spTgt spid="164901"/>
                                        </p:tgtEl>
                                        <p:attrNameLst>
                                          <p:attrName>style.visibility</p:attrName>
                                        </p:attrNameLst>
                                      </p:cBhvr>
                                      <p:to>
                                        <p:strVal val="visible"/>
                                      </p:to>
                                    </p:set>
                                    <p:animEffect transition="in" filter="blinds(horizontal)">
                                      <p:cBhvr>
                                        <p:cTn id="10" dur="500"/>
                                        <p:tgtEl>
                                          <p:spTgt spid="16490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70" x="6938963" y="5305425"/>
          <p14:tracePt t="14069" x="6910388" y="5300663"/>
          <p14:tracePt t="14078" x="6772275" y="5229225"/>
          <p14:tracePt t="14085" x="6529388" y="5124450"/>
          <p14:tracePt t="14098" x="6124575" y="4900613"/>
          <p14:tracePt t="14115" x="5291138" y="4476750"/>
          <p14:tracePt t="14131" x="4733925" y="4148138"/>
          <p14:tracePt t="14133" x="4572000" y="4029075"/>
          <p14:tracePt t="14148" x="4476750" y="3962400"/>
          <p14:tracePt t="14165" x="4400550" y="3900488"/>
          <p14:tracePt t="14221" x="4395788" y="3895725"/>
          <p14:tracePt t="14229" x="4386263" y="3890963"/>
          <p14:tracePt t="14237" x="4362450" y="3871913"/>
          <p14:tracePt t="14248" x="4338638" y="3862388"/>
          <p14:tracePt t="14265" x="4300538" y="3857625"/>
          <p14:tracePt t="14281" x="4286250" y="3848100"/>
          <p14:tracePt t="14298" x="4252913" y="3810000"/>
          <p14:tracePt t="14315" x="4219575" y="3762375"/>
          <p14:tracePt t="14331" x="4129088" y="3709988"/>
          <p14:tracePt t="14348" x="4014788" y="3643313"/>
          <p14:tracePt t="14350" x="3971925" y="3614738"/>
          <p14:tracePt t="14365" x="3843338" y="3529013"/>
          <p14:tracePt t="14381" x="3690938" y="3414713"/>
          <p14:tracePt t="14398" x="3557588" y="3286125"/>
          <p14:tracePt t="14415" x="3452813" y="3176588"/>
          <p14:tracePt t="14431" x="3419475" y="3105150"/>
          <p14:tracePt t="14448" x="3395663" y="3048000"/>
          <p14:tracePt t="14465" x="3357563" y="2952750"/>
          <p14:tracePt t="14481" x="3286125" y="2767013"/>
          <p14:tracePt t="14498" x="3190875" y="2557463"/>
          <p14:tracePt t="14515" x="3133725" y="2409825"/>
          <p14:tracePt t="14531" x="3109913" y="2347913"/>
          <p14:tracePt t="14548" x="3095625" y="2305050"/>
          <p14:tracePt t="14550" x="3062288" y="2281238"/>
          <p14:tracePt t="14565" x="3024188" y="2247900"/>
          <p14:tracePt t="14581" x="2990850" y="2224088"/>
          <p14:tracePt t="14598" x="2905125" y="2190750"/>
          <p14:tracePt t="14615" x="2871788" y="2171700"/>
          <p14:tracePt t="14631" x="2819400" y="2124075"/>
          <p14:tracePt t="14648" x="2724150" y="2038350"/>
          <p14:tracePt t="14665" x="2609850" y="1952625"/>
          <p14:tracePt t="14681" x="2505075" y="1876425"/>
          <p14:tracePt t="14698" x="2419350" y="1824038"/>
          <p14:tracePt t="14715" x="2400300" y="1824038"/>
          <p14:tracePt t="14773" x="2395538" y="1819275"/>
          <p14:tracePt t="14781" x="2395538" y="1814513"/>
          <p14:tracePt t="14789" x="2395538" y="1800225"/>
          <p14:tracePt t="14798" x="2409825" y="1781175"/>
          <p14:tracePt t="14815" x="2433638" y="1762125"/>
          <p14:tracePt t="14831" x="2447925" y="1743075"/>
          <p14:tracePt t="14848" x="2457450" y="1738313"/>
          <p14:tracePt t="14865" x="2481263" y="1733550"/>
          <p14:tracePt t="14881" x="2557463" y="1733550"/>
          <p14:tracePt t="14898" x="2647950" y="1733550"/>
          <p14:tracePt t="14915" x="2709863" y="1733550"/>
          <p14:tracePt t="14931" x="2790825" y="1752600"/>
          <p14:tracePt t="14934" x="2843213" y="1752600"/>
          <p14:tracePt t="14948" x="2919413" y="1752600"/>
          <p14:tracePt t="14950" x="2995613" y="1752600"/>
          <p14:tracePt t="14965" x="3171825" y="1752600"/>
          <p14:tracePt t="14981" x="3400425" y="1762125"/>
          <p14:tracePt t="14998" x="3705225" y="1795463"/>
          <p14:tracePt t="15015" x="3971925" y="1819275"/>
          <p14:tracePt t="15031" x="4200525" y="1838325"/>
          <p14:tracePt t="15048" x="4381500" y="1838325"/>
          <p14:tracePt t="15065" x="4548188" y="1847850"/>
          <p14:tracePt t="15081" x="4662488" y="1857375"/>
          <p14:tracePt t="15098" x="4738688" y="1857375"/>
          <p14:tracePt t="15115" x="4857750" y="1866900"/>
          <p14:tracePt t="15131" x="4986338" y="1866900"/>
          <p14:tracePt t="15148" x="5100638" y="1866900"/>
          <p14:tracePt t="15150" x="5153025" y="1866900"/>
          <p14:tracePt t="15165" x="5200650" y="1876425"/>
          <p14:tracePt t="15181" x="5262563" y="1890713"/>
          <p14:tracePt t="15198" x="5300663" y="1895475"/>
          <p14:tracePt t="15215" x="5353050" y="1895475"/>
          <p14:tracePt t="15231" x="5410200" y="1905000"/>
          <p14:tracePt t="15248" x="5481638" y="1919288"/>
          <p14:tracePt t="15265" x="5610225" y="1928813"/>
          <p14:tracePt t="15281" x="5729288" y="1938338"/>
          <p14:tracePt t="15298" x="5843588" y="1947863"/>
          <p14:tracePt t="15315" x="5976938" y="1966913"/>
          <p14:tracePt t="15331" x="6034088" y="1976438"/>
          <p14:tracePt t="15348" x="6129338" y="1990725"/>
          <p14:tracePt t="15365" x="6262688" y="2019300"/>
          <p14:tracePt t="15381" x="6372225" y="2038350"/>
          <p14:tracePt t="15398" x="6419850" y="2038350"/>
          <p14:tracePt t="15415" x="6434138" y="2038350"/>
          <p14:tracePt t="15453" x="6443663" y="2038350"/>
          <p14:tracePt t="15461" x="6457950" y="2038350"/>
          <p14:tracePt t="15469" x="6467475" y="2038350"/>
          <p14:tracePt t="15481" x="6491288" y="2038350"/>
          <p14:tracePt t="15498" x="6524625" y="2038350"/>
          <p14:tracePt t="15515" x="6538913" y="2024063"/>
          <p14:tracePt t="16181" x="6543675" y="2024063"/>
          <p14:tracePt t="16197" x="6515100" y="2024063"/>
          <p14:tracePt t="16205" x="6477000" y="2033588"/>
          <p14:tracePt t="16214" x="6410325" y="2033588"/>
          <p14:tracePt t="16231" x="6257925" y="2033588"/>
          <p14:tracePt t="16248" x="5938838" y="2033588"/>
          <p14:tracePt t="16264" x="5495925" y="2033588"/>
          <p14:tracePt t="16281" x="4943475" y="2005013"/>
          <p14:tracePt t="16298" x="4457700" y="1962150"/>
          <p14:tracePt t="16315" x="4167188" y="1943100"/>
          <p14:tracePt t="16331" x="4010025" y="1924050"/>
          <p14:tracePt t="16348" x="3938588" y="1924050"/>
          <p14:tracePt t="16350" x="3890963" y="1924050"/>
          <p14:tracePt t="16365" x="3848100" y="1924050"/>
          <p14:tracePt t="16381" x="3705225" y="1943100"/>
          <p14:tracePt t="16398" x="3614738" y="1943100"/>
          <p14:tracePt t="16415" x="3590925" y="1943100"/>
          <p14:tracePt t="16461" x="3586163" y="1943100"/>
          <p14:tracePt t="16502" x="3576638" y="1943100"/>
          <p14:tracePt t="16509" x="3571875" y="1943100"/>
          <p14:tracePt t="16526" x="3538538" y="1943100"/>
          <p14:tracePt t="16534" x="3529013" y="1943100"/>
          <p14:tracePt t="16548" x="3500438" y="1943100"/>
          <p14:tracePt t="16565" x="3467100" y="1943100"/>
          <p14:tracePt t="16566" x="3462338" y="1943100"/>
          <p14:tracePt t="16733" x="3471863" y="1943100"/>
          <p14:tracePt t="16750" x="3476625" y="1943100"/>
          <p14:tracePt t="16766" x="3486150" y="1928813"/>
          <p14:tracePt t="16782" x="3490913" y="1924050"/>
          <p14:tracePt t="16789" x="3495675" y="1924050"/>
          <p14:tracePt t="16798" x="3500438" y="1919288"/>
          <p14:tracePt t="16814" x="3509963" y="1919288"/>
          <p14:tracePt t="16831" x="3557588" y="1919288"/>
          <p14:tracePt t="16848" x="3648075" y="1919288"/>
          <p14:tracePt t="16865" x="3724275" y="1919288"/>
          <p14:tracePt t="16881" x="3814763" y="1919288"/>
          <p14:tracePt t="16898" x="3857625" y="1919288"/>
          <p14:tracePt t="16914" x="3881438" y="1919288"/>
          <p14:tracePt t="16957" x="3886200" y="1919288"/>
          <p14:tracePt t="16965" x="3890963" y="1919288"/>
          <p14:tracePt t="16981" x="3910013" y="1919288"/>
          <p14:tracePt t="16999" x="3914775" y="1919288"/>
          <p14:tracePt t="17037" x="3919538" y="1919288"/>
          <p14:tracePt t="17062" x="3924300" y="1905000"/>
          <p14:tracePt t="17069" x="3929063" y="1905000"/>
          <p14:tracePt t="17077" x="3938588" y="1905000"/>
          <p14:tracePt t="17085" x="3943350" y="1905000"/>
          <p14:tracePt t="17098" x="3962400" y="1905000"/>
          <p14:tracePt t="17114" x="3976688" y="1900238"/>
          <p14:tracePt t="17317" x="3986213" y="1900238"/>
          <p14:tracePt t="17325" x="3995738" y="1900238"/>
          <p14:tracePt t="17333" x="4000500" y="1900238"/>
          <p14:tracePt t="17348" x="4005263" y="1900238"/>
          <p14:tracePt t="17364" x="4029075" y="1900238"/>
          <p14:tracePt t="17366" x="4043363" y="1900238"/>
          <p14:tracePt t="18045" x="4048125" y="1900238"/>
          <p14:tracePt t="18453" x="4048125" y="1895475"/>
          <p14:tracePt t="18461" x="4033838" y="1876425"/>
          <p14:tracePt t="18469" x="4005263" y="1866900"/>
          <p14:tracePt t="18481" x="3995738" y="1852613"/>
          <p14:tracePt t="18498" x="3952875" y="1824038"/>
          <p14:tracePt t="18514" x="3929063" y="1800225"/>
          <p14:tracePt t="18531" x="3900488" y="1776413"/>
          <p14:tracePt t="18548" x="3895725" y="1762125"/>
          <p14:tracePt t="23877" x="3895725" y="1776413"/>
          <p14:tracePt t="23893" x="3886200" y="1781175"/>
          <p14:tracePt t="23902" x="3881438" y="1785938"/>
          <p14:tracePt t="23909" x="3867150" y="1790700"/>
          <p14:tracePt t="23918" x="3862388" y="1814513"/>
          <p14:tracePt t="23930" x="3862388" y="1819275"/>
          <p14:tracePt t="23947" x="3833813" y="1838325"/>
          <p14:tracePt t="23964" x="3829050" y="1852613"/>
          <p14:tracePt t="23980" x="3814763" y="1871663"/>
          <p14:tracePt t="23982" x="3795713" y="1895475"/>
          <p14:tracePt t="23997" x="3776663" y="1905000"/>
          <p14:tracePt t="24014" x="3738563" y="1943100"/>
          <p14:tracePt t="24030" x="3729038" y="1957388"/>
          <p14:tracePt t="24047" x="3709988" y="1962150"/>
          <p14:tracePt t="24064" x="3700463" y="1985963"/>
          <p14:tracePt t="24080" x="3681413" y="2000250"/>
          <p14:tracePt t="24097" x="3652838" y="2043113"/>
          <p14:tracePt t="24114" x="3619500" y="2057400"/>
          <p14:tracePt t="24130" x="3590925" y="2090738"/>
          <p14:tracePt t="24147" x="3562350" y="2143125"/>
          <p14:tracePt t="24164" x="3533775" y="2176463"/>
          <p14:tracePt t="24165" x="3524250" y="2200275"/>
          <p14:tracePt t="24180" x="3514725" y="2205038"/>
          <p14:tracePt t="24197" x="3495675" y="2243138"/>
          <p14:tracePt t="24214" x="3495675" y="2257425"/>
          <p14:tracePt t="24230" x="3490913" y="2266950"/>
          <p14:tracePt t="24247" x="3490913" y="2281238"/>
          <p14:tracePt t="24264" x="3490913" y="2295525"/>
          <p14:tracePt t="24280" x="3490913" y="2309813"/>
          <p14:tracePt t="24297" x="3490913" y="2333625"/>
          <p14:tracePt t="24314" x="3490913" y="2366963"/>
          <p14:tracePt t="24330" x="3500438" y="2395538"/>
          <p14:tracePt t="24347" x="3533775" y="2424113"/>
          <p14:tracePt t="24364" x="3562350" y="2452688"/>
          <p14:tracePt t="24365" x="3576638" y="2466975"/>
          <p14:tracePt t="24380" x="3581400" y="2466975"/>
          <p14:tracePt t="24397" x="3619500" y="2486025"/>
          <p14:tracePt t="24414" x="3629025" y="2486025"/>
          <p14:tracePt t="24430" x="3676650" y="2500313"/>
          <p14:tracePt t="24447" x="3724275" y="2505075"/>
          <p14:tracePt t="24464" x="3795713" y="2514600"/>
          <p14:tracePt t="24480" x="3833813" y="2519363"/>
          <p14:tracePt t="24497" x="3886200" y="2528888"/>
          <p14:tracePt t="24514" x="3924300" y="2533650"/>
          <p14:tracePt t="24530" x="3995738" y="2543175"/>
          <p14:tracePt t="24547" x="4052888" y="2557463"/>
          <p14:tracePt t="24564" x="4110038" y="2557463"/>
          <p14:tracePt t="24580" x="4148138" y="2557463"/>
          <p14:tracePt t="24582" x="4171950" y="2557463"/>
          <p14:tracePt t="24597" x="4210050" y="2557463"/>
          <p14:tracePt t="24614" x="4233863" y="2557463"/>
          <p14:tracePt t="24630" x="4262438" y="2557463"/>
          <p14:tracePt t="24647" x="4291013" y="2557463"/>
          <p14:tracePt t="24664" x="4310063" y="2557463"/>
          <p14:tracePt t="24680" x="4348163" y="2557463"/>
          <p14:tracePt t="24697" x="4391025" y="2547938"/>
          <p14:tracePt t="24714" x="4424363" y="2533650"/>
          <p14:tracePt t="24730" x="4443413" y="2524125"/>
          <p14:tracePt t="24747" x="4448175" y="2524125"/>
          <p14:tracePt t="24764" x="4471988" y="2495550"/>
          <p14:tracePt t="24780" x="4486275" y="2476500"/>
          <p14:tracePt t="24782" x="4500563" y="2452688"/>
          <p14:tracePt t="24797" x="4514850" y="2400300"/>
          <p14:tracePt t="24814" x="4514850" y="2366963"/>
          <p14:tracePt t="24830" x="4514850" y="2338388"/>
          <p14:tracePt t="24847" x="4505325" y="2286000"/>
          <p14:tracePt t="24864" x="4471988" y="2233613"/>
          <p14:tracePt t="24880" x="4386263" y="2200275"/>
          <p14:tracePt t="24897" x="4286250" y="2143125"/>
          <p14:tracePt t="24914" x="4100513" y="2071688"/>
          <p14:tracePt t="24930" x="3895725" y="2043113"/>
          <p14:tracePt t="24947" x="3743325" y="2024063"/>
          <p14:tracePt t="24949" x="3676650" y="2014538"/>
          <p14:tracePt t="24964" x="3609975" y="2014538"/>
          <p14:tracePt t="24965" x="3581400" y="2014538"/>
          <p14:tracePt t="24980" x="3552825" y="2014538"/>
          <p14:tracePt t="24997" x="3519488" y="2014538"/>
          <p14:tracePt t="25014" x="3505200" y="2019300"/>
          <p14:tracePt t="25030" x="3490913" y="2019300"/>
          <p14:tracePt t="25047" x="3471863" y="2024063"/>
          <p14:tracePt t="25064" x="3448050" y="2043113"/>
          <p14:tracePt t="25080" x="3419475" y="2066925"/>
          <p14:tracePt t="25097" x="3405188" y="2085975"/>
          <p14:tracePt t="25114" x="3386138" y="2109788"/>
          <p14:tracePt t="25130" x="3381375" y="2152650"/>
          <p14:tracePt t="25147" x="3371850" y="2176463"/>
          <p14:tracePt t="25164" x="3371850" y="2219325"/>
          <p14:tracePt t="25180" x="3371850" y="2252663"/>
          <p14:tracePt t="25197" x="3390900" y="2305050"/>
          <p14:tracePt t="25214" x="3419475" y="2333625"/>
          <p14:tracePt t="25230" x="3438525" y="2352675"/>
          <p14:tracePt t="25247" x="3462338" y="2371725"/>
          <p14:tracePt t="25264" x="3481388" y="2395538"/>
          <p14:tracePt t="25280" x="3529013" y="2419350"/>
          <p14:tracePt t="25297" x="3600450" y="2443163"/>
          <p14:tracePt t="25314" x="3705225" y="2452688"/>
          <p14:tracePt t="25330" x="3805238" y="2476500"/>
          <p14:tracePt t="25347" x="3876675" y="2509838"/>
          <p14:tracePt t="25364" x="3948113" y="2524125"/>
          <p14:tracePt t="25365" x="3967163" y="2524125"/>
          <p14:tracePt t="25380" x="3995738" y="2524125"/>
          <p14:tracePt t="25381" x="4033838" y="2524125"/>
          <p14:tracePt t="25397" x="4090988" y="2524125"/>
          <p14:tracePt t="25414" x="4162425" y="2524125"/>
          <p14:tracePt t="25430" x="4186238" y="2524125"/>
          <p14:tracePt t="25447" x="4195763" y="2524125"/>
          <p14:tracePt t="25464" x="4229100" y="2519363"/>
          <p14:tracePt t="25480" x="4233863" y="2509838"/>
          <p14:tracePt t="25497" x="4252913" y="2500313"/>
          <p14:tracePt t="25514" x="4257675" y="2495550"/>
          <p14:tracePt t="25845" x="4243388" y="2495550"/>
          <p14:tracePt t="25853" x="4214813" y="2500313"/>
          <p14:tracePt t="25861" x="4162425" y="2500313"/>
          <p14:tracePt t="25869" x="4124325" y="2500313"/>
          <p14:tracePt t="25880" x="4086225" y="2500313"/>
          <p14:tracePt t="25897" x="4005263" y="2500313"/>
          <p14:tracePt t="25913" x="3938588" y="2500313"/>
          <p14:tracePt t="25930" x="3857625" y="2509838"/>
          <p14:tracePt t="25947" x="3790950" y="2524125"/>
          <p14:tracePt t="25963" x="3719513" y="2524125"/>
          <p14:tracePt t="25980" x="3676650" y="2528888"/>
          <p14:tracePt t="25982" x="3624263" y="2538413"/>
          <p14:tracePt t="25997" x="3586163" y="2538413"/>
          <p14:tracePt t="26013" x="3533775" y="2538413"/>
          <p14:tracePt t="26030" x="3486150" y="2538413"/>
          <p14:tracePt t="26047" x="3429000" y="2538413"/>
          <p14:tracePt t="26063" x="3381375" y="2538413"/>
          <p14:tracePt t="26080" x="3305175" y="2538413"/>
          <p14:tracePt t="26097" x="3271838" y="2538413"/>
          <p14:tracePt t="26113" x="3209925" y="2552700"/>
          <p14:tracePt t="26130" x="3181350" y="2552700"/>
          <p14:tracePt t="26147" x="3167063" y="2562225"/>
          <p14:tracePt t="26164" x="3152775" y="2571750"/>
          <p14:tracePt t="26180" x="3124200" y="2576513"/>
          <p14:tracePt t="26182" x="3114675" y="2581275"/>
          <p14:tracePt t="26197" x="3081338" y="2595563"/>
          <p14:tracePt t="26214" x="3048000" y="2605088"/>
          <p14:tracePt t="26230" x="3024188" y="2609850"/>
          <p14:tracePt t="26357" x="3014663" y="2614613"/>
          <p14:tracePt t="26366" x="3009900" y="2614613"/>
          <p14:tracePt t="26374" x="3005138" y="2619375"/>
          <p14:tracePt t="26381" x="3000375" y="2624138"/>
          <p14:tracePt t="26397" x="2990850" y="2628900"/>
          <p14:tracePt t="26414" x="2986088" y="2628900"/>
          <p14:tracePt t="26477" x="2976563" y="2628900"/>
          <p14:tracePt t="26485" x="2971800" y="2628900"/>
          <p14:tracePt t="26493" x="2962275" y="2638425"/>
          <p14:tracePt t="26501" x="2938463" y="2643188"/>
          <p14:tracePt t="26513" x="2928938" y="2643188"/>
          <p14:tracePt t="26530" x="2919413" y="2643188"/>
          <p14:tracePt t="26547" x="2905125" y="2643188"/>
          <p14:tracePt t="27117" x="2914650" y="2643188"/>
          <p14:tracePt t="27125" x="2952750" y="2643188"/>
          <p14:tracePt t="27133" x="3028950" y="2643188"/>
          <p14:tracePt t="27147" x="3181350" y="2643188"/>
          <p14:tracePt t="27163" x="3462338" y="2643188"/>
          <p14:tracePt t="27180" x="3829050" y="2643188"/>
          <p14:tracePt t="27183" x="3967163" y="2643188"/>
          <p14:tracePt t="27197" x="4157663" y="2643188"/>
          <p14:tracePt t="27213" x="4267200" y="2614613"/>
          <p14:tracePt t="27230" x="4352925" y="2576513"/>
          <p14:tracePt t="27247" x="4362450" y="2552700"/>
          <p14:tracePt t="27263" x="4371975" y="2533650"/>
          <p14:tracePt t="27285" x="4376738" y="2528888"/>
          <p14:tracePt t="27297" x="4376738" y="2514600"/>
          <p14:tracePt t="27313" x="4391025" y="2505075"/>
          <p14:tracePt t="27330" x="4405313" y="2495550"/>
          <p14:tracePt t="27347" x="4410075" y="2490788"/>
          <p14:tracePt t="27366" x="4414838" y="2471738"/>
          <p14:tracePt t="27380" x="4419600" y="2471738"/>
          <p14:tracePt t="27397" x="4505325" y="2447925"/>
          <p14:tracePt t="27413" x="4638675" y="2405063"/>
          <p14:tracePt t="27430" x="4719638" y="2381250"/>
          <p14:tracePt t="27447" x="4738688" y="2381250"/>
          <p14:tracePt t="27485" x="4743450" y="2381250"/>
          <p14:tracePt t="27497" x="4748213" y="2381250"/>
          <p14:tracePt t="27513" x="4781550" y="2371725"/>
          <p14:tracePt t="27530" x="4800600" y="2371725"/>
          <p14:tracePt t="27566" x="4805363" y="2362200"/>
          <p14:tracePt t="27580" x="4824413" y="2357438"/>
          <p14:tracePt t="27597" x="4843463" y="2352675"/>
          <p14:tracePt t="27613" x="4857750" y="2347913"/>
          <p14:tracePt t="27630" x="4881563" y="2338388"/>
          <p14:tracePt t="27647" x="4895850" y="2338388"/>
          <p14:tracePt t="27733" x="4895850" y="2347913"/>
          <p14:tracePt t="27741" x="4891088" y="2352675"/>
          <p14:tracePt t="27757" x="4872038" y="2352675"/>
          <p14:tracePt t="27765" x="4843463" y="2352675"/>
          <p14:tracePt t="27780" x="4781550" y="2362200"/>
          <p14:tracePt t="27782" x="4719638" y="2362200"/>
          <p14:tracePt t="27797" x="4452938" y="2405063"/>
          <p14:tracePt t="27813" x="4181475" y="2447925"/>
          <p14:tracePt t="27830" x="3919538" y="2490788"/>
          <p14:tracePt t="27847" x="3729038" y="2519363"/>
          <p14:tracePt t="27863" x="3633788" y="2538413"/>
          <p14:tracePt t="27880" x="3571875" y="2562225"/>
          <p14:tracePt t="27897" x="3519488" y="2576513"/>
          <p14:tracePt t="27913" x="3462338" y="2600325"/>
          <p14:tracePt t="27930" x="3419475" y="2605088"/>
          <p14:tracePt t="27947" x="3376613" y="2605088"/>
          <p14:tracePt t="27963" x="3319463" y="2605088"/>
          <p14:tracePt t="27980" x="3281363" y="2605088"/>
          <p14:tracePt t="27982" x="3267075" y="2605088"/>
          <p14:tracePt t="27997" x="3243263" y="2605088"/>
          <p14:tracePt t="28013" x="3224213" y="2605088"/>
          <p14:tracePt t="28030" x="3214688" y="2605088"/>
          <p14:tracePt t="28047" x="3157538" y="2605088"/>
          <p14:tracePt t="28063" x="3076575" y="2605088"/>
          <p14:tracePt t="28080" x="2962275" y="2605088"/>
          <p14:tracePt t="28097" x="2881313" y="2605088"/>
          <p14:tracePt t="28113" x="2828925" y="2605088"/>
          <p14:tracePt t="28130" x="2790825" y="2605088"/>
          <p14:tracePt t="28163" x="2781300" y="2614613"/>
          <p14:tracePt t="28180" x="2776538" y="2624138"/>
          <p14:tracePt t="28182" x="2776538" y="2633663"/>
          <p14:tracePt t="28197" x="2843213" y="2671763"/>
          <p14:tracePt t="28213" x="2976563" y="2700338"/>
          <p14:tracePt t="28230" x="3128963" y="2719388"/>
          <p14:tracePt t="28247" x="3238500" y="2757488"/>
          <p14:tracePt t="28263" x="3257550" y="2771775"/>
          <p14:tracePt t="28397" x="3271838" y="2771775"/>
          <p14:tracePt t="28406" x="3276600" y="2747963"/>
          <p14:tracePt t="28413" x="3276600" y="2743200"/>
          <p14:tracePt t="28430" x="3286125" y="2738438"/>
          <p14:tracePt t="28447" x="3295650" y="2719388"/>
          <p14:tracePt t="28463" x="3319463" y="2695575"/>
          <p14:tracePt t="28480" x="3348038" y="2681288"/>
          <p14:tracePt t="28497" x="3371850" y="2671763"/>
          <p14:tracePt t="28513" x="3381375" y="2671763"/>
          <p14:tracePt t="28530" x="3395663" y="2657475"/>
          <p14:tracePt t="28547" x="3433763" y="2652713"/>
          <p14:tracePt t="28564" x="3467100" y="2652713"/>
          <p14:tracePt t="28565" x="3481388" y="2652713"/>
          <p14:tracePt t="28580" x="3490913" y="2652713"/>
          <p14:tracePt t="28597" x="3514725" y="2647950"/>
          <p14:tracePt t="28805" x="3524250" y="2647950"/>
          <p14:tracePt t="28813" x="3529013" y="2647950"/>
          <p14:tracePt t="28821" x="3548063" y="2647950"/>
          <p14:tracePt t="28830" x="3557588" y="2647950"/>
          <p14:tracePt t="28847" x="3586163" y="2647950"/>
          <p14:tracePt t="28863" x="3609975" y="2647950"/>
          <p14:tracePt t="29349" x="3619500" y="2647950"/>
          <p14:tracePt t="29357" x="3648075" y="2657475"/>
          <p14:tracePt t="29365" x="3714750" y="2657475"/>
          <p14:tracePt t="29380" x="3781425" y="2676525"/>
          <p14:tracePt t="29397" x="3914775" y="2690813"/>
          <p14:tracePt t="29413" x="4010025" y="2709863"/>
          <p14:tracePt t="29430" x="4067175" y="2709863"/>
          <p14:tracePt t="29446" x="4124325" y="2709863"/>
          <p14:tracePt t="29463" x="4167188" y="2709863"/>
          <p14:tracePt t="29480" x="4191000" y="2709863"/>
          <p14:tracePt t="29496" x="4248150" y="2709863"/>
          <p14:tracePt t="29513" x="4281488" y="2700338"/>
          <p14:tracePt t="29530" x="4333875" y="2671763"/>
          <p14:tracePt t="29546" x="4357688" y="2662238"/>
          <p14:tracePt t="29563" x="4376738" y="2652713"/>
          <p14:tracePt t="29580" x="4400550" y="2633663"/>
          <p14:tracePt t="29581" x="4410075" y="2619375"/>
          <p14:tracePt t="29596" x="4414838" y="2600325"/>
          <p14:tracePt t="29613" x="4443413" y="2538413"/>
          <p14:tracePt t="29630" x="4448175" y="2514600"/>
          <p14:tracePt t="29646" x="4452938" y="2500313"/>
          <p14:tracePt t="29663" x="4452938" y="2495550"/>
          <p14:tracePt t="29697" x="4452938" y="2486025"/>
          <p14:tracePt t="29713" x="4486275" y="2471738"/>
          <p14:tracePt t="29730" x="4486275" y="2452688"/>
          <p14:tracePt t="29746" x="4448175" y="2419350"/>
          <p14:tracePt t="29763" x="4391025" y="2400300"/>
          <p14:tracePt t="29765" x="4381500" y="2390775"/>
          <p14:tracePt t="29780" x="4352925" y="2386013"/>
          <p14:tracePt t="29797" x="4281488" y="2376488"/>
          <p14:tracePt t="29798" x="4252913" y="2376488"/>
          <p14:tracePt t="29813" x="4186238" y="2376488"/>
          <p14:tracePt t="29830" x="4138613" y="2376488"/>
          <p14:tracePt t="29846" x="4095750" y="2386013"/>
          <p14:tracePt t="29863" x="4081463" y="2386013"/>
          <p14:tracePt t="29880" x="4062413" y="2400300"/>
          <p14:tracePt t="29896" x="4048125" y="2414588"/>
          <p14:tracePt t="29913" x="4043363" y="2428875"/>
          <p14:tracePt t="29930" x="4033838" y="2438400"/>
          <p14:tracePt t="29946" x="4033838" y="2481263"/>
          <p14:tracePt t="29963" x="4033838" y="2524125"/>
          <p14:tracePt t="29980" x="4033838" y="2571750"/>
          <p14:tracePt t="29982" x="4057650" y="2581275"/>
          <p14:tracePt t="29996" x="4081463" y="2600325"/>
          <p14:tracePt t="30013" x="4095750" y="2628900"/>
          <p14:tracePt t="30030" x="4105275" y="2638425"/>
          <p14:tracePt t="30046" x="4138613" y="2657475"/>
          <p14:tracePt t="30063" x="4191000" y="2681288"/>
          <p14:tracePt t="30080" x="4243388" y="2709863"/>
          <p14:tracePt t="30096" x="4305300" y="2724150"/>
          <p14:tracePt t="30113" x="4338638" y="2738438"/>
          <p14:tracePt t="30130" x="4362450" y="2738438"/>
          <p14:tracePt t="30146" x="4386263" y="2738438"/>
          <p14:tracePt t="30163" x="4410075" y="2738438"/>
          <p14:tracePt t="30180" x="4429125" y="2738438"/>
          <p14:tracePt t="30196" x="4452938" y="2738438"/>
          <p14:tracePt t="30213" x="4510088" y="2738438"/>
          <p14:tracePt t="30230" x="4538663" y="2714625"/>
          <p14:tracePt t="30246" x="4562475" y="2695575"/>
          <p14:tracePt t="30263" x="4591050" y="2667000"/>
          <p14:tracePt t="30280" x="4610100" y="2657475"/>
          <p14:tracePt t="30296" x="4614863" y="2624138"/>
          <p14:tracePt t="30313" x="4619625" y="2614613"/>
          <p14:tracePt t="30330" x="4619625" y="2600325"/>
          <p14:tracePt t="30347" x="4619625" y="2576513"/>
          <p14:tracePt t="30363" x="4619625" y="2557463"/>
          <p14:tracePt t="30380" x="4619625" y="2552700"/>
          <p14:tracePt t="30717" x="4619625" y="2547938"/>
          <p14:tracePt t="30734" x="4614863" y="2547938"/>
          <p14:tracePt t="30741" x="4605338" y="2547938"/>
          <p14:tracePt t="30749" x="4581525" y="2547938"/>
          <p14:tracePt t="30763" x="4576763" y="2547938"/>
          <p14:tracePt t="31613" x="4567238" y="2547938"/>
          <p14:tracePt t="31621" x="4543425" y="2538413"/>
          <p14:tracePt t="31630" x="4524375" y="2538413"/>
          <p14:tracePt t="31646" x="4438650" y="2505075"/>
          <p14:tracePt t="31663" x="4343400" y="2471738"/>
          <p14:tracePt t="31680" x="4243388" y="2443163"/>
          <p14:tracePt t="31696" x="4133850" y="2400300"/>
          <p14:tracePt t="31713" x="3986213" y="2357438"/>
          <p14:tracePt t="31730" x="3843338" y="2309813"/>
          <p14:tracePt t="31746" x="3686175" y="2290763"/>
          <p14:tracePt t="31763" x="3519488" y="2262188"/>
          <p14:tracePt t="31765" x="3424238" y="2238375"/>
          <p14:tracePt t="31780" x="3362325" y="2228850"/>
          <p14:tracePt t="31796" x="3243263" y="2219325"/>
          <p14:tracePt t="31813" x="3152775" y="2219325"/>
          <p14:tracePt t="31830" x="3128963" y="2219325"/>
          <p14:tracePt t="31846" x="3105150" y="2219325"/>
          <p14:tracePt t="31863" x="3081338" y="2214563"/>
          <p14:tracePt t="31880" x="3062288" y="2209800"/>
          <p14:tracePt t="31896" x="3043238" y="2200275"/>
          <p14:tracePt t="31913" x="3019425" y="2195513"/>
          <p14:tracePt t="31930" x="2995613" y="2181225"/>
          <p14:tracePt t="31946" x="2986088" y="2181225"/>
          <p14:tracePt t="31973" x="2986088" y="2176463"/>
          <p14:tracePt t="31989" x="2986088" y="2171700"/>
          <p14:tracePt t="31997" x="2990850" y="2166938"/>
          <p14:tracePt t="32013" x="3005138" y="2147888"/>
          <p14:tracePt t="32030" x="3038475" y="2128838"/>
          <p14:tracePt t="32046" x="3090863" y="2114550"/>
          <p14:tracePt t="32063" x="3167063" y="2105025"/>
          <p14:tracePt t="32080" x="3224213" y="2105025"/>
          <p14:tracePt t="32096" x="3286125" y="2105025"/>
          <p14:tracePt t="32113" x="3409950" y="2105025"/>
          <p14:tracePt t="32130" x="3600450" y="2133600"/>
          <p14:tracePt t="32146" x="3757613" y="2162175"/>
          <p14:tracePt t="32163" x="3914775" y="2190750"/>
          <p14:tracePt t="32180" x="4024313" y="2209800"/>
          <p14:tracePt t="32196" x="4029075" y="2209800"/>
          <p14:tracePt t="32702" x="4062413" y="2209800"/>
          <p14:tracePt t="32709" x="4067175" y="2209800"/>
          <p14:tracePt t="32717" x="4086225" y="2209800"/>
          <p14:tracePt t="32730" x="4124325" y="2209800"/>
          <p14:tracePt t="32746" x="4238625" y="2209800"/>
          <p14:tracePt t="32763" x="4352925" y="2209800"/>
          <p14:tracePt t="32780" x="4438650" y="2209800"/>
          <p14:tracePt t="32782" x="4467225" y="2209800"/>
          <p14:tracePt t="32796" x="4495800" y="2209800"/>
          <p14:tracePt t="32813" x="4562475" y="2200275"/>
          <p14:tracePt t="32846" x="4567238" y="2195513"/>
          <p14:tracePt t="32863" x="4581525" y="2190750"/>
          <p14:tracePt t="32880" x="4624388" y="2176463"/>
          <p14:tracePt t="32896" x="4657725" y="2176463"/>
          <p14:tracePt t="32913" x="4667250" y="2176463"/>
          <p14:tracePt t="33141" x="4676775" y="2176463"/>
          <p14:tracePt t="33150" x="4681538" y="2176463"/>
          <p14:tracePt t="33157" x="4700588" y="2176463"/>
          <p14:tracePt t="33166" x="4729163" y="2176463"/>
          <p14:tracePt t="33179" x="4757738" y="2176463"/>
          <p14:tracePt t="33196" x="4795838" y="2176463"/>
          <p14:tracePt t="33213" x="4829175" y="2176463"/>
          <p14:tracePt t="33229" x="4852988" y="2162175"/>
          <p14:tracePt t="33246" x="4924425" y="2128838"/>
          <p14:tracePt t="33263" x="5010150" y="2095500"/>
          <p14:tracePt t="33279" x="5076825" y="2076450"/>
          <p14:tracePt t="33296" x="5091113" y="2071688"/>
          <p14:tracePt t="33429" x="5086350" y="2071688"/>
          <p14:tracePt t="33437" x="5072063" y="2071688"/>
          <p14:tracePt t="33446" x="5053013" y="2071688"/>
          <p14:tracePt t="33463" x="4957763" y="2071688"/>
          <p14:tracePt t="33479" x="4776788" y="2071688"/>
          <p14:tracePt t="33496" x="4624388" y="2071688"/>
          <p14:tracePt t="33513" x="4433888" y="2071688"/>
          <p14:tracePt t="33529" x="4271963" y="2071688"/>
          <p14:tracePt t="33546" x="4090988" y="2076450"/>
          <p14:tracePt t="33563" x="4010025" y="2085975"/>
          <p14:tracePt t="33579" x="3895725" y="2095500"/>
          <p14:tracePt t="33596" x="3800475" y="2095500"/>
          <p14:tracePt t="33598" x="3762375" y="2095500"/>
          <p14:tracePt t="33613" x="3695700" y="2095500"/>
          <p14:tracePt t="33629" x="3648075" y="2095500"/>
          <p14:tracePt t="33646" x="3609975" y="2109788"/>
          <p14:tracePt t="33663" x="3571875" y="2109788"/>
          <p14:tracePt t="33679" x="3524250" y="2124075"/>
          <p14:tracePt t="33696" x="3429000" y="2166938"/>
          <p14:tracePt t="33713" x="3333750" y="2181225"/>
          <p14:tracePt t="33729" x="3214688" y="2209800"/>
          <p14:tracePt t="33746" x="3157538" y="2219325"/>
          <p14:tracePt t="33763" x="3124200" y="2219325"/>
          <p14:tracePt t="33813" x="3119438" y="2219325"/>
          <p14:tracePt t="33822" x="3114675" y="2224088"/>
          <p14:tracePt t="33829" x="3109913" y="2224088"/>
          <p14:tracePt t="33846" x="3095625" y="2228850"/>
          <p14:tracePt t="33863" x="3086100" y="2233613"/>
          <p14:tracePt t="33879" x="3067050" y="2233613"/>
          <p14:tracePt t="33896" x="3019425" y="2233613"/>
          <p14:tracePt t="33913" x="2976563" y="2233613"/>
          <p14:tracePt t="33929" x="2938463" y="2233613"/>
          <p14:tracePt t="33946" x="2895600" y="2233613"/>
          <p14:tracePt t="33963" x="2890838" y="2247900"/>
          <p14:tracePt t="33979" x="2886075" y="2257425"/>
          <p14:tracePt t="33981" x="2881313" y="2262188"/>
          <p14:tracePt t="33996" x="2876550" y="2262188"/>
          <p14:tracePt t="34013" x="2867025" y="2305050"/>
          <p14:tracePt t="34030" x="2867025" y="2319338"/>
          <p14:tracePt t="34046" x="2886075" y="2324100"/>
          <p14:tracePt t="34063" x="2947988" y="2338388"/>
          <p14:tracePt t="34079" x="3052763" y="2357438"/>
          <p14:tracePt t="34096" x="3186113" y="2376488"/>
          <p14:tracePt t="34113" x="3343275" y="2405063"/>
          <p14:tracePt t="34129" x="3495675" y="2414588"/>
          <p14:tracePt t="34146" x="3671888" y="2414588"/>
          <p14:tracePt t="34163" x="3724275" y="2414588"/>
          <p14:tracePt t="34179" x="3733800" y="2414588"/>
          <p14:tracePt t="34213" x="3748088" y="2414588"/>
          <p14:tracePt t="34229" x="3790950" y="2400300"/>
          <p14:tracePt t="34246" x="3833813" y="2376488"/>
          <p14:tracePt t="34263" x="3867150" y="2343150"/>
          <p14:tracePt t="34279" x="3881438" y="2328863"/>
          <p14:tracePt t="34296" x="3881438" y="2319338"/>
          <p14:tracePt t="34313" x="3881438" y="2314575"/>
          <p14:tracePt t="34329" x="3881438" y="2305050"/>
          <p14:tracePt t="34349" x="3881438" y="2290763"/>
          <p14:tracePt t="34363" x="3881438" y="2286000"/>
          <p14:tracePt t="34379" x="3871913" y="2271713"/>
          <p14:tracePt t="34396" x="3838575" y="2247900"/>
          <p14:tracePt t="34398" x="3810000" y="2224088"/>
          <p14:tracePt t="34413" x="3719513" y="2181225"/>
          <p14:tracePt t="34429" x="3652838" y="2128838"/>
          <p14:tracePt t="34446" x="3609975" y="2100263"/>
          <p14:tracePt t="34463" x="3590925" y="2090738"/>
          <p14:tracePt t="34479" x="3552825" y="2081213"/>
          <p14:tracePt t="34496" x="3519488" y="2062163"/>
          <p14:tracePt t="34513" x="3476625" y="2033588"/>
          <p14:tracePt t="34529" x="3448050" y="2033588"/>
          <p14:tracePt t="34546" x="3405188" y="2009775"/>
          <p14:tracePt t="34563" x="3381375" y="1990725"/>
          <p14:tracePt t="34579" x="3352800" y="1985963"/>
          <p14:tracePt t="34596" x="3328988" y="1981200"/>
          <p14:tracePt t="34598" x="3319463" y="1981200"/>
          <p14:tracePt t="34613" x="3290888" y="1966913"/>
          <p14:tracePt t="34629" x="3214688" y="1966913"/>
          <p14:tracePt t="34646" x="3167063" y="1962150"/>
          <p14:tracePt t="34663" x="3105150" y="1938338"/>
          <p14:tracePt t="34679" x="3086100" y="1938338"/>
          <p14:tracePt t="34696" x="3062288" y="1938338"/>
          <p14:tracePt t="34713" x="3038475" y="1938338"/>
          <p14:tracePt t="34729" x="3019425" y="1938338"/>
          <p14:tracePt t="34746" x="2995613" y="1943100"/>
          <p14:tracePt t="34763" x="2971800" y="1957388"/>
          <p14:tracePt t="34779" x="2952750" y="1976438"/>
          <p14:tracePt t="34796" x="2943225" y="1985963"/>
          <p14:tracePt t="34797" x="2933700" y="1995488"/>
          <p14:tracePt t="34813" x="2919413" y="2005013"/>
          <p14:tracePt t="34829" x="2905125" y="2014538"/>
          <p14:tracePt t="34846" x="2895600" y="2033588"/>
          <p14:tracePt t="34863" x="2881313" y="2052638"/>
          <p14:tracePt t="34879" x="2871788" y="2085975"/>
          <p14:tracePt t="34896" x="2867025" y="2100263"/>
          <p14:tracePt t="34913" x="2867025" y="2124075"/>
          <p14:tracePt t="34929" x="2867025" y="2143125"/>
          <p14:tracePt t="34946" x="2867025" y="2147888"/>
          <p14:tracePt t="34963" x="2871788" y="2152650"/>
          <p14:tracePt t="34979" x="2876550" y="2157413"/>
          <p14:tracePt t="34996" x="2890838" y="2176463"/>
          <p14:tracePt t="34997" x="2895600" y="2181225"/>
          <p14:tracePt t="35013" x="2909888" y="2200275"/>
          <p14:tracePt t="35029" x="2947988" y="2228850"/>
          <p14:tracePt t="35046" x="2971800" y="2252663"/>
          <p14:tracePt t="35063" x="2995613" y="2271713"/>
          <p14:tracePt t="35133" x="3000375" y="2271713"/>
          <p14:tracePt t="35141" x="3009900" y="2281238"/>
          <p14:tracePt t="35149" x="3043238" y="2295525"/>
          <p14:tracePt t="35163" x="3071813" y="2295525"/>
          <p14:tracePt t="35179" x="3138488" y="2309813"/>
          <p14:tracePt t="35196" x="3224213" y="2328863"/>
          <p14:tracePt t="35198" x="3252788" y="2333625"/>
          <p14:tracePt t="35213" x="3348038" y="2352675"/>
          <p14:tracePt t="35229" x="3414713" y="2357438"/>
          <p14:tracePt t="35246" x="3462338" y="2357438"/>
          <p14:tracePt t="35263" x="3514725" y="2357438"/>
          <p14:tracePt t="35279" x="3562350" y="2357438"/>
          <p14:tracePt t="35296" x="3638550" y="2357438"/>
          <p14:tracePt t="35313" x="3705225" y="2357438"/>
          <p14:tracePt t="35329" x="3748088" y="2357438"/>
          <p14:tracePt t="35346" x="3776663" y="2347913"/>
          <p14:tracePt t="35363" x="3795713" y="2333625"/>
          <p14:tracePt t="35379" x="3819525" y="2328863"/>
          <p14:tracePt t="35396" x="3852863" y="2305050"/>
          <p14:tracePt t="35397" x="3871913" y="2290763"/>
          <p14:tracePt t="35413" x="3905250" y="2262188"/>
          <p14:tracePt t="35429" x="3943350" y="2243138"/>
          <p14:tracePt t="35446" x="3962400" y="2214563"/>
          <p14:tracePt t="35463" x="3967163" y="2200275"/>
          <p14:tracePt t="35479" x="3986213" y="2181225"/>
          <p14:tracePt t="35496" x="3990975" y="2162175"/>
          <p14:tracePt t="35513" x="4005263" y="2152650"/>
          <p14:tracePt t="35529" x="4014788" y="2128838"/>
          <p14:tracePt t="35546" x="4024313" y="2119313"/>
          <p14:tracePt t="35563" x="4043363" y="2085975"/>
          <p14:tracePt t="35579" x="4048125" y="2071688"/>
          <p14:tracePt t="35581" x="4048125" y="2066925"/>
          <p14:tracePt t="35597" x="4057650" y="2057400"/>
          <p14:tracePt t="35613" x="4057650" y="2028825"/>
          <p14:tracePt t="35629" x="4057650" y="2024063"/>
          <p14:tracePt t="35646" x="4057650" y="2014538"/>
          <p14:tracePt t="35663" x="4057650" y="2005013"/>
          <p14:tracePt t="35679" x="4057650" y="1985963"/>
          <p14:tracePt t="35696" x="4052888" y="1966913"/>
          <p14:tracePt t="35713" x="4038600" y="1943100"/>
          <p14:tracePt t="35729" x="4010025" y="1933575"/>
          <p14:tracePt t="35746" x="3986213" y="1919288"/>
          <p14:tracePt t="35763" x="3952875" y="1900238"/>
          <p14:tracePt t="35779" x="3919538" y="1885950"/>
          <p14:tracePt t="35796" x="3871913" y="1871663"/>
          <p14:tracePt t="35798" x="3829050" y="1857375"/>
          <p14:tracePt t="35813" x="3762375" y="1847850"/>
          <p14:tracePt t="35829" x="3681413" y="1843088"/>
          <p14:tracePt t="35846" x="3629025" y="1828800"/>
          <p14:tracePt t="35862" x="3571875" y="1819275"/>
          <p14:tracePt t="35879" x="3548063" y="1819275"/>
          <p14:tracePt t="35896" x="3519488" y="1819275"/>
          <p14:tracePt t="35913" x="3495675" y="1819275"/>
          <p14:tracePt t="35929" x="3443288" y="1819275"/>
          <p14:tracePt t="35946" x="3405188" y="1819275"/>
          <p14:tracePt t="35962" x="3338513" y="1819275"/>
          <p14:tracePt t="35979" x="3276600" y="1847850"/>
          <p14:tracePt t="35996" x="3233738" y="1852613"/>
          <p14:tracePt t="35998" x="3214688" y="1862138"/>
          <p14:tracePt t="36012" x="3200400" y="1866900"/>
          <p14:tracePt t="36029" x="3148013" y="1881188"/>
          <p14:tracePt t="36046" x="3128963" y="1895475"/>
          <p14:tracePt t="36062" x="3124200" y="1895475"/>
          <p14:tracePt t="36079" x="3105150" y="1900238"/>
          <p14:tracePt t="36096" x="3081338" y="1905000"/>
          <p14:tracePt t="36113" x="3057525" y="1919288"/>
          <p14:tracePt t="36129" x="3014663" y="1933575"/>
          <p14:tracePt t="36146" x="2971800" y="1947863"/>
          <p14:tracePt t="36162" x="2957513" y="1947863"/>
          <p14:tracePt t="36179" x="2943225" y="1957388"/>
          <p14:tracePt t="36196" x="2938463" y="1957388"/>
          <p14:tracePt t="36198" x="2933700" y="1962150"/>
          <p14:tracePt t="36212" x="2909888" y="1981200"/>
          <p14:tracePt t="36229" x="2857500" y="2009775"/>
          <p14:tracePt t="36246" x="2805113" y="2047875"/>
          <p14:tracePt t="36262" x="2752725" y="2071688"/>
          <p14:tracePt t="36279" x="2728913" y="2081213"/>
          <p14:tracePt t="36296" x="2719388" y="2081213"/>
          <p14:tracePt t="36317" x="2714625" y="2085975"/>
          <p14:tracePt t="36329" x="2709863" y="2085975"/>
          <p14:tracePt t="36346" x="2709863" y="2100263"/>
          <p14:tracePt t="36362" x="2705100" y="2105025"/>
          <p14:tracePt t="36379" x="2690813" y="2109788"/>
          <p14:tracePt t="36396" x="2676525" y="2114550"/>
          <p14:tracePt t="36413" x="2671763" y="2124075"/>
          <p14:tracePt t="36429" x="2667000" y="2133600"/>
          <p14:tracePt t="36446" x="2667000" y="2152650"/>
          <p14:tracePt t="36479" x="2662238" y="2157413"/>
          <p14:tracePt t="36496" x="2662238" y="2166938"/>
          <p14:tracePt t="36512" x="2662238" y="2181225"/>
          <p14:tracePt t="36529" x="2662238" y="2205038"/>
          <p14:tracePt t="36546" x="2662238" y="2209800"/>
          <p14:tracePt t="36562" x="2671763" y="2219325"/>
          <p14:tracePt t="36565" x="2686050" y="2224088"/>
          <p14:tracePt t="36653" x="2690813" y="2238375"/>
          <p14:tracePt t="36661" x="2695575" y="2243138"/>
          <p14:tracePt t="36669" x="2709863" y="2247900"/>
          <p14:tracePt t="36679" x="2714625" y="2257425"/>
          <p14:tracePt t="36696" x="2733675" y="2271713"/>
          <p14:tracePt t="36712" x="2738438" y="2271713"/>
          <p14:tracePt t="36729" x="2743200" y="2286000"/>
          <p14:tracePt t="36746" x="2762250" y="2286000"/>
          <p14:tracePt t="36762" x="2786063" y="2295525"/>
          <p14:tracePt t="36765" x="2800350" y="2309813"/>
          <p14:tracePt t="36779" x="2828925" y="2319338"/>
          <p14:tracePt t="36796" x="2890838" y="2338388"/>
          <p14:tracePt t="36798" x="2909888" y="2347913"/>
          <p14:tracePt t="36813" x="2938463" y="2352675"/>
          <p14:tracePt t="36829" x="3114675" y="2400300"/>
          <p14:tracePt t="36846" x="3167063" y="2400300"/>
          <p14:tracePt t="36862" x="3233738" y="2400300"/>
          <p14:tracePt t="36879" x="3300413" y="2400300"/>
          <p14:tracePt t="36896" x="3390900" y="2400300"/>
          <p14:tracePt t="36912" x="3476625" y="2395538"/>
          <p14:tracePt t="36929" x="3543300" y="2395538"/>
          <p14:tracePt t="36946" x="3567113" y="2395538"/>
          <p14:tracePt t="36962" x="3605213" y="2405063"/>
          <p14:tracePt t="36979" x="3609975" y="2405063"/>
          <p14:tracePt t="36996" x="3633788" y="2405063"/>
          <p14:tracePt t="36997" x="3652838" y="2405063"/>
          <p14:tracePt t="37012" x="3695700" y="2395538"/>
          <p14:tracePt t="37014" x="3714750" y="2395538"/>
          <p14:tracePt t="37029" x="3776663" y="2362200"/>
          <p14:tracePt t="37046" x="3838575" y="2338388"/>
          <p14:tracePt t="37062" x="3881438" y="2319338"/>
          <p14:tracePt t="37079" x="3924300" y="2281238"/>
          <p14:tracePt t="37096" x="3957638" y="2252663"/>
          <p14:tracePt t="37112" x="3981450" y="2219325"/>
          <p14:tracePt t="37129" x="3986213" y="2190750"/>
          <p14:tracePt t="37146" x="3990975" y="2162175"/>
          <p14:tracePt t="37162" x="4005263" y="2124075"/>
          <p14:tracePt t="37179" x="4005263" y="2095500"/>
          <p14:tracePt t="37196" x="4005263" y="2043113"/>
          <p14:tracePt t="37212" x="3967163" y="1995488"/>
          <p14:tracePt t="37214" x="3962400" y="1995488"/>
          <p14:tracePt t="37229" x="3929063" y="1971675"/>
          <p14:tracePt t="37246" x="3886200" y="1947863"/>
          <p14:tracePt t="37262" x="3867150" y="1919288"/>
          <p14:tracePt t="37279" x="3848100" y="1900238"/>
          <p14:tracePt t="37309" x="3833813" y="1900238"/>
          <p14:tracePt t="37317" x="3814763" y="1895475"/>
          <p14:tracePt t="37329" x="3790950" y="1885950"/>
          <p14:tracePt t="37346" x="3714750" y="1847850"/>
          <p14:tracePt t="37362" x="3652838" y="1824038"/>
          <p14:tracePt t="37379" x="3600450" y="1809750"/>
          <p14:tracePt t="37396" x="3543300" y="1809750"/>
          <p14:tracePt t="37398" x="3538538" y="1809750"/>
          <p14:tracePt t="37412" x="3529013" y="1809750"/>
          <p14:tracePt t="37429" x="3467100" y="1809750"/>
          <p14:tracePt t="37446" x="3390900" y="1843088"/>
          <p14:tracePt t="37462" x="3333750" y="1866900"/>
          <p14:tracePt t="37479" x="3276600" y="1905000"/>
          <p14:tracePt t="37496" x="3209925" y="1952625"/>
          <p14:tracePt t="37512" x="3186113" y="1971675"/>
          <p14:tracePt t="37529" x="3171825" y="1995488"/>
          <p14:tracePt t="37546" x="3157538" y="2014538"/>
          <p14:tracePt t="37562" x="3128963" y="2052638"/>
          <p14:tracePt t="37579" x="3105150" y="2095500"/>
          <p14:tracePt t="37596" x="3105150" y="2119313"/>
          <p14:tracePt t="37597" x="3105150" y="2124075"/>
          <p14:tracePt t="37612" x="3105150" y="2128838"/>
          <p14:tracePt t="37781" x="3105150" y="2138363"/>
          <p14:tracePt t="37798" x="3143250" y="2181225"/>
          <p14:tracePt t="37805" x="3176588" y="2195513"/>
          <p14:tracePt t="37814" x="3271838" y="2262188"/>
          <p14:tracePt t="37829" x="3443288" y="2333625"/>
          <p14:tracePt t="37846" x="3609975" y="2362200"/>
          <p14:tracePt t="37862" x="3781425" y="2390775"/>
          <p14:tracePt t="37879" x="3848100" y="2400300"/>
          <p14:tracePt t="37896" x="3852863" y="2400300"/>
          <p14:tracePt t="37957" x="3857625" y="2400300"/>
          <p14:tracePt t="37966" x="3867150" y="2400300"/>
          <p14:tracePt t="37973" x="3876675" y="2400300"/>
          <p14:tracePt t="37981" x="3881438" y="2400300"/>
          <p14:tracePt t="37996" x="3900488" y="2400300"/>
          <p14:tracePt t="38012" x="3910013" y="2400300"/>
          <p14:tracePt t="38029" x="3924300" y="2400300"/>
          <p14:tracePt t="38046" x="3938588" y="2400300"/>
          <p14:tracePt t="38062" x="4005263" y="2400300"/>
          <p14:tracePt t="38079" x="4095750" y="2386013"/>
          <p14:tracePt t="38096" x="4176713" y="2386013"/>
          <p14:tracePt t="38112" x="4214813" y="2376488"/>
          <p14:tracePt t="38129" x="4295775" y="2371725"/>
          <p14:tracePt t="38146" x="4381500" y="2371725"/>
          <p14:tracePt t="38162" x="4471988" y="2371725"/>
          <p14:tracePt t="38179" x="4576763" y="2371725"/>
          <p14:tracePt t="38196" x="4676775" y="2371725"/>
          <p14:tracePt t="38212" x="4710113" y="2371725"/>
          <p14:tracePt t="38214" x="4714875" y="2371725"/>
          <p14:tracePt t="38229" x="4724400" y="2371725"/>
          <p14:tracePt t="38246" x="4733925" y="2371725"/>
          <p14:tracePt t="38262" x="4743450" y="2371725"/>
          <p14:tracePt t="38279" x="4762500" y="2371725"/>
          <p14:tracePt t="38296" x="4772025" y="2371725"/>
          <p14:tracePt t="38312" x="4795838" y="2371725"/>
          <p14:tracePt t="38329" x="4819650" y="2371725"/>
          <p14:tracePt t="38346" x="4843463" y="2371725"/>
          <p14:tracePt t="38362" x="4857750" y="2371725"/>
          <p14:tracePt t="38379" x="4881563" y="2357438"/>
          <p14:tracePt t="38396" x="4933950" y="2343150"/>
          <p14:tracePt t="38398" x="4953000" y="2343150"/>
          <p14:tracePt t="38412" x="4972050" y="2333625"/>
          <p14:tracePt t="38429" x="4986338" y="2328863"/>
          <p14:tracePt t="38621" x="4991100" y="2328863"/>
          <p14:tracePt t="38629" x="5000625" y="2328863"/>
          <p14:tracePt t="38638" x="5005388" y="2328863"/>
          <p14:tracePt t="38646" x="5019675" y="2328863"/>
          <p14:tracePt t="38686" x="5024438" y="2328863"/>
          <p14:tracePt t="38693" x="5024438" y="2338388"/>
          <p14:tracePt t="38701" x="5014913" y="2343150"/>
          <p14:tracePt t="38712" x="5005388" y="2343150"/>
          <p14:tracePt t="38729" x="4967288" y="2371725"/>
          <p14:tracePt t="38746" x="4886325" y="2405063"/>
          <p14:tracePt t="38762" x="4814888" y="2419350"/>
          <p14:tracePt t="38779" x="4638675" y="2443163"/>
          <p14:tracePt t="38796" x="4448175" y="2443163"/>
          <p14:tracePt t="38812" x="4281488" y="2443163"/>
          <p14:tracePt t="38814" x="4181475" y="2443163"/>
          <p14:tracePt t="38829" x="3914775" y="2443163"/>
          <p14:tracePt t="38846" x="3686175" y="2462213"/>
          <p14:tracePt t="38862" x="3471863" y="2481263"/>
          <p14:tracePt t="38879" x="3319463" y="2481263"/>
          <p14:tracePt t="38896" x="3200400" y="2490788"/>
          <p14:tracePt t="38912" x="3133725" y="2500313"/>
          <p14:tracePt t="38929" x="3119438" y="2505075"/>
          <p14:tracePt t="39029" x="3109913" y="2509838"/>
          <p14:tracePt t="39037" x="3105150" y="2514600"/>
          <p14:tracePt t="39053" x="3100388" y="2519363"/>
          <p14:tracePt t="39062" x="3100388" y="2524125"/>
          <p14:tracePt t="39079" x="3100388" y="2538413"/>
          <p14:tracePt t="39095" x="3090863" y="2552700"/>
          <p14:tracePt t="39112" x="3090863" y="2562225"/>
          <p14:tracePt t="39129" x="3090863" y="2571750"/>
          <p14:tracePt t="39145" x="3100388" y="2571750"/>
          <p14:tracePt t="39162" x="3209925" y="2571750"/>
          <p14:tracePt t="39179" x="3300413" y="2571750"/>
          <p14:tracePt t="39196" x="3390900" y="2571750"/>
          <p14:tracePt t="39212" x="3495675" y="2576513"/>
          <p14:tracePt t="39229" x="3567113" y="2600325"/>
          <p14:tracePt t="39245" x="3586163" y="2614613"/>
          <p14:tracePt t="39262" x="3595688" y="2614613"/>
          <p14:tracePt t="39279" x="3614738" y="2614613"/>
          <p14:tracePt t="39296" x="3662363" y="2614613"/>
          <p14:tracePt t="39312" x="3709988" y="2614613"/>
          <p14:tracePt t="39329" x="3748088" y="2628900"/>
          <p14:tracePt t="39346" x="3786188" y="2633663"/>
          <p14:tracePt t="39362" x="3800475" y="2633663"/>
          <p14:tracePt t="39379" x="3814763" y="2633663"/>
          <p14:tracePt t="39395" x="3824288" y="2633663"/>
          <p14:tracePt t="39397" x="3829050" y="2633663"/>
          <p14:tracePt t="39412" x="3838575" y="2633663"/>
          <p14:tracePt t="39429" x="3890963" y="2647950"/>
          <p14:tracePt t="39445" x="3943350" y="2647950"/>
          <p14:tracePt t="39462" x="3981450" y="2647950"/>
          <p14:tracePt t="39479" x="4005263" y="2647950"/>
          <p14:tracePt t="39495" x="4014788" y="2647950"/>
          <p14:tracePt t="39549" x="4024313" y="2652713"/>
          <p14:tracePt t="39558" x="4029075" y="2667000"/>
          <p14:tracePt t="39565" x="4052888" y="2681288"/>
          <p14:tracePt t="39579" x="4081463" y="2686050"/>
          <p14:tracePt t="39595" x="4138613" y="2686050"/>
          <p14:tracePt t="39612" x="4195763" y="2695575"/>
          <p14:tracePt t="39613" x="4219575" y="2695575"/>
          <p14:tracePt t="39629" x="4257675" y="2695575"/>
          <p14:tracePt t="39645" x="4271963" y="2695575"/>
          <p14:tracePt t="39765" x="4276725" y="2695575"/>
          <p14:tracePt t="39773" x="4286250" y="2695575"/>
          <p14:tracePt t="39798" x="4291013" y="2695575"/>
          <p14:tracePt t="39805" x="4295775" y="2695575"/>
          <p14:tracePt t="39821" x="4305300" y="2695575"/>
          <p14:tracePt t="39829" x="4314825" y="2695575"/>
          <p14:tracePt t="39845" x="4338638" y="2695575"/>
          <p14:tracePt t="39862" x="4348163" y="2695575"/>
          <p14:tracePt t="39879" x="4352925" y="2695575"/>
          <p14:tracePt t="39941" x="4357688" y="2695575"/>
          <p14:tracePt t="39950" x="4367213" y="2690813"/>
          <p14:tracePt t="39957" x="4371975" y="2690813"/>
          <p14:tracePt t="39965" x="4381500" y="2676525"/>
          <p14:tracePt t="39979" x="4391025" y="2676525"/>
          <p14:tracePt t="39995" x="4443413" y="2676525"/>
          <p14:tracePt t="40012" x="4471988" y="2676525"/>
          <p14:tracePt t="40014" x="4495800" y="2676525"/>
          <p14:tracePt t="40029" x="4519613" y="2671763"/>
          <p14:tracePt t="40045" x="4538663" y="2662238"/>
          <p14:tracePt t="40062" x="4567238" y="2657475"/>
          <p14:tracePt t="40079" x="4614863" y="2657475"/>
          <p14:tracePt t="40095" x="4657725" y="2657475"/>
          <p14:tracePt t="40112" x="4662488" y="2657475"/>
          <p14:tracePt t="41477" x="4667250" y="2657475"/>
          <p14:tracePt t="41549" x="4672013" y="2657475"/>
          <p14:tracePt t="41557" x="4681538" y="2657475"/>
          <p14:tracePt t="41981" x="4691063" y="2657475"/>
          <p14:tracePt t="41989" x="4772025" y="2638425"/>
          <p14:tracePt t="41998" x="4862513" y="2628900"/>
          <p14:tracePt t="42012" x="4991100" y="2609850"/>
          <p14:tracePt t="42029" x="5281613" y="2609850"/>
          <p14:tracePt t="42045" x="5381625" y="2609850"/>
          <p14:tracePt t="42062" x="5562600" y="2609850"/>
          <p14:tracePt t="42079" x="5724525" y="2609850"/>
          <p14:tracePt t="42095" x="5967413" y="2586038"/>
          <p14:tracePt t="42112" x="6262688" y="2505075"/>
          <p14:tracePt t="42129" x="6648450" y="2414588"/>
          <p14:tracePt t="42145" x="6934200" y="2376488"/>
          <p14:tracePt t="42162" x="7229475" y="2376488"/>
          <p14:tracePt t="42179" x="7353300" y="2376488"/>
          <p14:tracePt t="42195" x="7377113" y="2376488"/>
          <p14:tracePt t="42212" x="7386638" y="2376488"/>
          <p14:tracePt t="42245" x="7391400" y="2371725"/>
          <p14:tracePt t="42253" x="7400925" y="2352675"/>
          <p14:tracePt t="42262" x="7400925" y="2333625"/>
          <p14:tracePt t="42279" x="7400925" y="2276475"/>
          <p14:tracePt t="42295" x="7400925" y="2200275"/>
          <p14:tracePt t="42312" x="7400925" y="2152650"/>
          <p14:tracePt t="42328" x="7400925" y="2114550"/>
          <p14:tracePt t="42345" x="7400925" y="2100263"/>
          <p14:tracePt t="42362" x="7400925" y="2076450"/>
          <p14:tracePt t="42378" x="7400925" y="2052638"/>
          <p14:tracePt t="42395" x="7400925" y="2033588"/>
          <p14:tracePt t="42397" x="7400925" y="2024063"/>
          <p14:tracePt t="42412" x="7400925" y="2009775"/>
          <p14:tracePt t="42429" x="7400925" y="1971675"/>
          <p14:tracePt t="42445" x="7396163" y="1943100"/>
          <p14:tracePt t="42462" x="7391400" y="1924050"/>
          <p14:tracePt t="42479" x="7391400" y="1890713"/>
          <p14:tracePt t="42495" x="7377113" y="1876425"/>
          <p14:tracePt t="42512" x="7372350" y="1857375"/>
          <p14:tracePt t="42528" x="7353300" y="1838325"/>
          <p14:tracePt t="42545" x="7353300" y="1833563"/>
          <p14:tracePt t="42562" x="7339013" y="1819275"/>
          <p14:tracePt t="42579" x="7329488" y="1804988"/>
          <p14:tracePt t="42595" x="7315200" y="1804988"/>
          <p14:tracePt t="42612" x="7310438" y="1795463"/>
          <p14:tracePt t="42629" x="7281863" y="1790700"/>
          <p14:tracePt t="42645" x="7248525" y="1776413"/>
          <p14:tracePt t="42662" x="7219950" y="1771650"/>
          <p14:tracePt t="42678" x="7191375" y="1757363"/>
          <p14:tracePt t="42695" x="7158038" y="1747838"/>
          <p14:tracePt t="42712" x="7138988" y="1747838"/>
          <p14:tracePt t="42728" x="7129463" y="1747838"/>
          <p14:tracePt t="42745" x="7096125" y="1747838"/>
          <p14:tracePt t="42762" x="7043738" y="1762125"/>
          <p14:tracePt t="42778" x="6991350" y="1781175"/>
          <p14:tracePt t="42795" x="6924675" y="1852613"/>
          <p14:tracePt t="42812" x="6900863" y="1924050"/>
          <p14:tracePt t="42829" x="6877050" y="2038350"/>
          <p14:tracePt t="42845" x="6877050" y="2119313"/>
          <p14:tracePt t="42862" x="6886575" y="2195513"/>
          <p14:tracePt t="42878" x="6938963" y="2276475"/>
          <p14:tracePt t="42895" x="7000875" y="2352675"/>
          <p14:tracePt t="42912" x="7043738" y="2400300"/>
          <p14:tracePt t="42928" x="7086600" y="2405063"/>
          <p14:tracePt t="42945" x="7110413" y="2414588"/>
          <p14:tracePt t="42962" x="7134225" y="2414588"/>
          <p14:tracePt t="42978" x="7191375" y="2414588"/>
          <p14:tracePt t="42995" x="7243763" y="2414588"/>
          <p14:tracePt t="42997" x="7272338" y="2414588"/>
          <p14:tracePt t="43012" x="7286625" y="2414588"/>
          <p14:tracePt t="43028" x="7319963" y="2409825"/>
          <p14:tracePt t="43045" x="7358063" y="2395538"/>
          <p14:tracePt t="43062" x="7362825" y="2366963"/>
          <p14:tracePt t="43079" x="7362825" y="2362200"/>
          <p14:tracePt t="43095" x="7362825" y="2343150"/>
          <p14:tracePt t="43112" x="7362825" y="2319338"/>
          <p14:tracePt t="43128" x="7362825" y="2281238"/>
          <p14:tracePt t="43145" x="7362825" y="2271713"/>
          <p14:tracePt t="43162" x="7353300" y="2243138"/>
          <p14:tracePt t="43178" x="7343775" y="2238375"/>
          <p14:tracePt t="93693" x="7334250" y="2228850"/>
          <p14:tracePt t="93702" x="7243763" y="2252663"/>
          <p14:tracePt t="93709" x="7053263" y="2314575"/>
          <p14:tracePt t="93723" x="6767513" y="2390775"/>
          <p14:tracePt t="93740" x="6200775" y="2547938"/>
          <p14:tracePt t="93741" x="5915025" y="2647950"/>
          <p14:tracePt t="93757" x="5372100" y="2786063"/>
          <p14:tracePt t="93773" x="4943475" y="2881313"/>
          <p14:tracePt t="93790" x="4572000" y="2947988"/>
          <p14:tracePt t="93807" x="4171950" y="3014663"/>
          <p14:tracePt t="93823" x="3614738" y="3057525"/>
          <p14:tracePt t="93840" x="2776538" y="3109913"/>
          <p14:tracePt t="93857" x="1990725" y="3143250"/>
          <p14:tracePt t="93873" x="1362075" y="3176588"/>
          <p14:tracePt t="93890" x="876300" y="3219450"/>
          <p14:tracePt t="93907" x="623888" y="3219450"/>
          <p14:tracePt t="93923" x="447675" y="3219450"/>
          <p14:tracePt t="93940" x="385763" y="3219450"/>
          <p14:tracePt t="93941" x="338138" y="3228975"/>
          <p14:tracePt t="93957" x="319088" y="3228975"/>
          <p14:tracePt t="93990" x="314325" y="3228975"/>
          <p14:tracePt t="94007" x="300038" y="3228975"/>
          <p14:tracePt t="94023" x="266700" y="3228975"/>
          <p14:tracePt t="94040" x="242888" y="3228975"/>
          <p14:tracePt t="94057" x="209550" y="3219450"/>
          <p14:tracePt t="94073" x="185738" y="3219450"/>
          <p14:tracePt t="94090" x="176213" y="3219450"/>
          <p14:tracePt t="94109" x="171450" y="3219450"/>
          <p14:tracePt t="94123" x="161925" y="3224213"/>
          <p14:tracePt t="94140" x="161925" y="3233738"/>
          <p14:tracePt t="94142" x="161925" y="3238500"/>
          <p14:tracePt t="94159" x="166688" y="3257550"/>
          <p14:tracePt t="94173" x="280988" y="3286125"/>
          <p14:tracePt t="94190" x="461963" y="3295650"/>
          <p14:tracePt t="94207" x="714375" y="3305175"/>
          <p14:tracePt t="94223" x="966788" y="3305175"/>
          <p14:tracePt t="94240" x="1109663" y="3305175"/>
          <p14:tracePt t="94257" x="1128713" y="3305175"/>
          <p14:tracePt t="94310" x="1128713" y="3300413"/>
          <p14:tracePt t="94326" x="1123950" y="3295650"/>
          <p14:tracePt t="94333" x="1114425" y="3295650"/>
          <p14:tracePt t="94342" x="1109663" y="3290888"/>
          <p14:tracePt t="94357" x="1095375" y="3290888"/>
          <p14:tracePt t="94373" x="1081088" y="3271838"/>
          <p14:tracePt t="94390" x="1076325" y="3267075"/>
          <p14:tracePt t="94407" x="1062038" y="3257550"/>
          <p14:tracePt t="94423" x="1033463" y="3257550"/>
          <p14:tracePt t="94440" x="1023938" y="3252788"/>
          <p14:tracePt t="94457" x="1014413" y="3248025"/>
          <p14:tracePt t="94473" x="1009650" y="3233738"/>
          <p14:tracePt t="94490" x="995363" y="3219450"/>
          <p14:tracePt t="94507" x="990600" y="3219450"/>
          <p14:tracePt t="94629" x="1004888" y="3219450"/>
          <p14:tracePt t="94637" x="1033463" y="3219450"/>
          <p14:tracePt t="94645" x="1071563" y="3219450"/>
          <p14:tracePt t="94657" x="1109663" y="3219450"/>
          <p14:tracePt t="94673" x="1166813" y="3219450"/>
          <p14:tracePt t="94690" x="1181100" y="3219450"/>
          <p14:tracePt t="94707" x="1185863" y="3214688"/>
          <p14:tracePt t="94723" x="1162050" y="3209925"/>
          <p14:tracePt t="94740" x="1042988" y="3209925"/>
          <p14:tracePt t="94742" x="1014413" y="3200400"/>
          <p14:tracePt t="94797" x="1019175" y="3200400"/>
          <p14:tracePt t="95485" x="1023938" y="3200400"/>
          <p14:tracePt t="95493" x="1085850" y="3200400"/>
          <p14:tracePt t="95501" x="1223963" y="3200400"/>
          <p14:tracePt t="95510" x="1385888" y="3219450"/>
          <p14:tracePt t="95523" x="1585913" y="3262313"/>
          <p14:tracePt t="95540" x="1976438" y="3314700"/>
          <p14:tracePt t="95557" x="2728913" y="3314700"/>
          <p14:tracePt t="95573" x="3171825" y="3314700"/>
          <p14:tracePt t="95590" x="3467100" y="3314700"/>
          <p14:tracePt t="95607" x="3571875" y="3309938"/>
          <p14:tracePt t="95623" x="3581400" y="3309938"/>
          <p14:tracePt t="95725" x="3586163" y="3305175"/>
          <p14:tracePt t="95741" x="3595688" y="3286125"/>
          <p14:tracePt t="95749" x="3609975" y="3286125"/>
          <p14:tracePt t="95758" x="3614738" y="3286125"/>
          <p14:tracePt t="95773" x="3724275" y="3286125"/>
          <p14:tracePt t="95790" x="3867150" y="3286125"/>
          <p14:tracePt t="95806" x="4019550" y="3276600"/>
          <p14:tracePt t="95823" x="4186238" y="3276600"/>
          <p14:tracePt t="95840" x="4291013" y="3248025"/>
          <p14:tracePt t="95856" x="4386263" y="3238500"/>
          <p14:tracePt t="95873" x="4429125" y="3233738"/>
          <p14:tracePt t="95890" x="4433888" y="3219450"/>
          <p14:tracePt t="95925" x="4448175" y="3214688"/>
          <p14:tracePt t="95933" x="4452938" y="3209925"/>
          <p14:tracePt t="95941" x="4457700" y="3205163"/>
          <p14:tracePt t="95956" x="4486275" y="3133725"/>
          <p14:tracePt t="95973" x="4495800" y="3062288"/>
          <p14:tracePt t="95990" x="4495800" y="2967038"/>
          <p14:tracePt t="96006" x="4471988" y="2924175"/>
          <p14:tracePt t="96023" x="4429125" y="2900363"/>
          <p14:tracePt t="96040" x="4362450" y="2890838"/>
          <p14:tracePt t="96056" x="4291013" y="2881313"/>
          <p14:tracePt t="96073" x="4233863" y="2881313"/>
          <p14:tracePt t="96090" x="4186238" y="2881313"/>
          <p14:tracePt t="96106" x="4119563" y="2881313"/>
          <p14:tracePt t="96123" x="4067175" y="2890838"/>
          <p14:tracePt t="96125" x="4062413" y="2890838"/>
          <p14:tracePt t="96140" x="4024313" y="2914650"/>
          <p14:tracePt t="96156" x="3995738" y="2947988"/>
          <p14:tracePt t="96157" x="3976688" y="2962275"/>
          <p14:tracePt t="96173" x="3957638" y="2995613"/>
          <p14:tracePt t="96190" x="3919538" y="3048000"/>
          <p14:tracePt t="96206" x="3881438" y="3100388"/>
          <p14:tracePt t="96223" x="3867150" y="3152775"/>
          <p14:tracePt t="96240" x="3867150" y="3190875"/>
          <p14:tracePt t="96256" x="3857625" y="3243263"/>
          <p14:tracePt t="96273" x="3857625" y="3286125"/>
          <p14:tracePt t="96290" x="3862388" y="3338513"/>
          <p14:tracePt t="96306" x="3895725" y="3390900"/>
          <p14:tracePt t="96323" x="3943350" y="3452813"/>
          <p14:tracePt t="96340" x="4000500" y="3509963"/>
          <p14:tracePt t="96342" x="4029075" y="3524250"/>
          <p14:tracePt t="96357" x="4095750" y="3567113"/>
          <p14:tracePt t="96373" x="4191000" y="3590925"/>
          <p14:tracePt t="96390" x="4271963" y="3609975"/>
          <p14:tracePt t="96407" x="4348163" y="3609975"/>
          <p14:tracePt t="96423" x="4429125" y="3614738"/>
          <p14:tracePt t="96440" x="4481513" y="3614738"/>
          <p14:tracePt t="96457" x="4538663" y="3614738"/>
          <p14:tracePt t="96473" x="4576763" y="3609975"/>
          <p14:tracePt t="96490" x="4619625" y="3586163"/>
          <p14:tracePt t="96506" x="4657725" y="3557588"/>
          <p14:tracePt t="96523" x="4676775" y="3524250"/>
          <p14:tracePt t="96540" x="4695825" y="3490913"/>
          <p14:tracePt t="96557" x="4705350" y="3448050"/>
          <p14:tracePt t="96573" x="4705350" y="3376613"/>
          <p14:tracePt t="96590" x="4691063" y="3343275"/>
          <p14:tracePt t="96607" x="4676775" y="3314700"/>
          <p14:tracePt t="96623" x="4657725" y="3295650"/>
          <p14:tracePt t="96640" x="4629150" y="3276600"/>
          <p14:tracePt t="96656" x="4605338" y="3276600"/>
          <p14:tracePt t="96673" x="4595813" y="3271838"/>
          <p14:tracePt t="96717" x="4586288" y="3271838"/>
          <p14:tracePt t="96726" x="4581525" y="3271838"/>
          <p14:tracePt t="96740" x="4572000" y="3271838"/>
          <p14:tracePt t="96757" x="4562475" y="3276600"/>
          <p14:tracePt t="96758" x="4543425" y="3286125"/>
          <p14:tracePt t="96773" x="4519613" y="3295650"/>
          <p14:tracePt t="96790" x="4491038" y="3319463"/>
          <p14:tracePt t="96806" x="4438650" y="3357563"/>
          <p14:tracePt t="96823" x="4391025" y="3386138"/>
          <p14:tracePt t="96840" x="4357688" y="3414713"/>
          <p14:tracePt t="96856" x="4333875" y="3429000"/>
          <p14:tracePt t="96873" x="4324350" y="3438525"/>
          <p14:tracePt t="96890" x="4324350" y="3443288"/>
          <p14:tracePt t="121733" x="4348163" y="3443288"/>
          <p14:tracePt t="121741" x="4357688" y="3438525"/>
          <p14:tracePt t="121749" x="4438650" y="3424238"/>
          <p14:tracePt t="121757" x="4519613" y="3390900"/>
          <p14:tracePt t="121771" x="4648200" y="3371850"/>
          <p14:tracePt t="121787" x="5024438" y="3309938"/>
          <p14:tracePt t="121804" x="5334000" y="3271838"/>
          <p14:tracePt t="121806" x="5462588" y="3262313"/>
          <p14:tracePt t="121821" x="5743575" y="3228975"/>
          <p14:tracePt t="121837" x="6019800" y="3228975"/>
          <p14:tracePt t="121854" x="6272213" y="3228975"/>
          <p14:tracePt t="121871" x="6462713" y="3233738"/>
          <p14:tracePt t="121887" x="6581775" y="3252788"/>
          <p14:tracePt t="121904" x="6610350" y="3262313"/>
          <p14:tracePt t="122013" x="6615113" y="3262313"/>
          <p14:tracePt t="122022" x="6624638" y="3262313"/>
          <p14:tracePt t="122030" x="6634163" y="3262313"/>
          <p14:tracePt t="122037" x="6648450" y="3262313"/>
          <p14:tracePt t="122054" x="6715125" y="3262313"/>
          <p14:tracePt t="122071" x="6767513" y="3262313"/>
          <p14:tracePt t="122087" x="6791325" y="3257550"/>
          <p14:tracePt t="122104" x="6815138" y="3257550"/>
          <p14:tracePt t="122121" x="6834188" y="3248025"/>
          <p14:tracePt t="122137" x="6858000" y="3228975"/>
          <p14:tracePt t="122154" x="6877050" y="3209925"/>
          <p14:tracePt t="122170" x="6905625" y="3186113"/>
          <p14:tracePt t="122187" x="6919913" y="3176588"/>
          <p14:tracePt t="122204" x="6948488" y="3171825"/>
          <p14:tracePt t="122221" x="6991350" y="3152775"/>
          <p14:tracePt t="122237" x="7024688" y="3152775"/>
          <p14:tracePt t="122254" x="7058025" y="3152775"/>
          <p14:tracePt t="122271" x="7077075" y="3152775"/>
          <p14:tracePt t="122287" x="7100888" y="3152775"/>
          <p14:tracePt t="122304" x="7158038" y="3181350"/>
          <p14:tracePt t="122320" x="7215188" y="3238500"/>
          <p14:tracePt t="122337" x="7305675" y="3324225"/>
          <p14:tracePt t="122354" x="7377113" y="3390900"/>
          <p14:tracePt t="122370" x="7419975" y="3429000"/>
          <p14:tracePt t="122387" x="7429500" y="3448050"/>
          <p14:tracePt t="122437" x="7429500" y="3452813"/>
          <p14:tracePt t="122445" x="7429500" y="3457575"/>
          <p14:tracePt t="122454" x="7424738" y="3462338"/>
          <p14:tracePt t="122470" x="7415213" y="3462338"/>
          <p14:tracePt t="122487" x="7381875" y="3467100"/>
          <p14:tracePt t="122504" x="7324725" y="3467100"/>
          <p14:tracePt t="122521" x="7234238" y="3467100"/>
          <p14:tracePt t="122537" x="7129463" y="3467100"/>
          <p14:tracePt t="122554" x="7053263" y="3467100"/>
          <p14:tracePt t="122570" x="6996113" y="3409950"/>
          <p14:tracePt t="122587" x="6967538" y="3357563"/>
          <p14:tracePt t="122604" x="6967538" y="3295650"/>
          <p14:tracePt t="122605" x="6967538" y="3271838"/>
          <p14:tracePt t="122620" x="6986588" y="3224213"/>
          <p14:tracePt t="122637" x="7029450" y="3186113"/>
          <p14:tracePt t="122654" x="7096125" y="3162300"/>
          <p14:tracePt t="122670" x="7215188" y="3152775"/>
          <p14:tracePt t="122687" x="7348538" y="3143250"/>
          <p14:tracePt t="122704" x="7453313" y="3143250"/>
          <p14:tracePt t="122720" x="7543800" y="3157538"/>
          <p14:tracePt t="122737" x="7620000" y="3209925"/>
          <p14:tracePt t="122754" x="7677150" y="3252788"/>
          <p14:tracePt t="122771" x="7696200" y="3290888"/>
          <p14:tracePt t="122787" x="7710488" y="3324225"/>
          <p14:tracePt t="122804" x="7729538" y="3395663"/>
          <p14:tracePt t="122820" x="7729538" y="3500438"/>
          <p14:tracePt t="122837" x="7729538" y="3557588"/>
          <p14:tracePt t="122854" x="7720013" y="3581400"/>
          <p14:tracePt t="122870" x="7715250" y="3595688"/>
          <p14:tracePt t="123061" x="7715250" y="3605213"/>
          <p14:tracePt t="123077" x="7720013" y="3605213"/>
          <p14:tracePt t="123085" x="7724775" y="3605213"/>
          <p14:tracePt t="123093" x="7743825" y="3609975"/>
          <p14:tracePt t="123104" x="7758113" y="3609975"/>
          <p14:tracePt t="123120" x="7781925" y="3609975"/>
          <p14:tracePt t="123137" x="7824788" y="3629025"/>
          <p14:tracePt t="123154" x="7896225" y="3643313"/>
          <p14:tracePt t="123170" x="7986713" y="3648075"/>
          <p14:tracePt t="123187" x="8029575" y="3657600"/>
          <p14:tracePt t="123189" x="8039100" y="3657600"/>
          <p14:tracePt t="123204" x="8053388" y="3657600"/>
          <p14:tracePt t="123374" x="8062913" y="3657600"/>
          <p14:tracePt t="123381" x="8067675" y="3657600"/>
          <p14:tracePt t="123389" x="8081963" y="3648075"/>
          <p14:tracePt t="123404" x="8086725" y="3643313"/>
          <p14:tracePt t="123406" x="8091488" y="3643313"/>
          <p14:tracePt t="123420" x="8110538" y="3633788"/>
          <p14:tracePt t="123437" x="8124825" y="3614738"/>
          <p14:tracePt t="123454" x="8139113" y="3600450"/>
          <p14:tracePt t="123470" x="8162925" y="3586163"/>
          <p14:tracePt t="123487" x="8177213" y="3571875"/>
          <p14:tracePt t="123504" x="8191500" y="3562350"/>
          <p14:tracePt t="123520" x="8210550" y="3552825"/>
          <p14:tracePt t="123537" x="8229600" y="3538538"/>
          <p14:tracePt t="123554" x="8262938" y="3524250"/>
          <p14:tracePt t="123570" x="8286750" y="3505200"/>
          <p14:tracePt t="123587" x="8305800" y="3495675"/>
          <p14:tracePt t="123589" x="8310563" y="3495675"/>
          <p14:tracePt t="123877" x="8315325" y="3495675"/>
          <p14:tracePt t="123886" x="8324850" y="3495675"/>
          <p14:tracePt t="123893" x="8334375" y="3509963"/>
          <p14:tracePt t="123904" x="8358188" y="3538538"/>
          <p14:tracePt t="123921" x="8377238" y="3557588"/>
          <p14:tracePt t="123937" x="8391525" y="3581400"/>
          <p14:tracePt t="124317" x="8391525" y="3586163"/>
          <p14:tracePt t="124333" x="8396288" y="3586163"/>
          <p14:tracePt t="137173" x="8382000" y="3576638"/>
          <p14:tracePt t="137181" x="8353425" y="3562350"/>
          <p14:tracePt t="137189" x="8310563" y="3543300"/>
          <p14:tracePt t="137202" x="8253413" y="3519488"/>
          <p14:tracePt t="137219" x="8053388" y="3409950"/>
          <p14:tracePt t="137236" x="7881938" y="3362325"/>
          <p14:tracePt t="137252" x="7615238" y="3319463"/>
          <p14:tracePt t="137254" x="7405688" y="3319463"/>
          <p14:tracePt t="137269" x="6938963" y="3319463"/>
          <p14:tracePt t="137286" x="6424613" y="3357563"/>
          <p14:tracePt t="137302" x="6010275" y="3414713"/>
          <p14:tracePt t="137319" x="5719763" y="3433763"/>
          <p14:tracePt t="137336" x="5543550" y="3448050"/>
          <p14:tracePt t="137352" x="5414963" y="3448050"/>
          <p14:tracePt t="137369" x="5348288" y="3448050"/>
          <p14:tracePt t="137386" x="5267325" y="3462338"/>
          <p14:tracePt t="137402" x="5191125" y="3471863"/>
          <p14:tracePt t="137419" x="5133975" y="3486150"/>
          <p14:tracePt t="137421" x="5129213" y="3486150"/>
          <p14:tracePt t="137436" x="5100638" y="3505200"/>
          <p14:tracePt t="137452" x="5091113" y="3505200"/>
          <p14:tracePt t="137454" x="5076825" y="3509963"/>
          <p14:tracePt t="137469" x="5010150" y="3519488"/>
          <p14:tracePt t="137486" x="4929188" y="3529013"/>
          <p14:tracePt t="137502" x="4881563" y="3529013"/>
          <p14:tracePt t="137519" x="4838700" y="3524250"/>
          <p14:tracePt t="137536" x="4829175" y="3509963"/>
          <p14:tracePt t="137552" x="4810125" y="3505200"/>
          <p14:tracePt t="137569" x="4762500" y="3500438"/>
          <p14:tracePt t="137586" x="4705350" y="3486150"/>
          <p14:tracePt t="137602" x="4695825" y="3486150"/>
          <p14:tracePt t="137619" x="4662488" y="3471863"/>
          <p14:tracePt t="137621" x="4619625" y="3452813"/>
          <p14:tracePt t="137636" x="4576763" y="3443288"/>
          <p14:tracePt t="137652" x="4371975" y="3424238"/>
          <p14:tracePt t="137654" x="4319588" y="3424238"/>
          <p14:tracePt t="137669" x="4095750" y="3390900"/>
          <p14:tracePt t="137686" x="3867150" y="3357563"/>
          <p14:tracePt t="137702" x="3686175" y="3328988"/>
          <p14:tracePt t="137719" x="3614738" y="3319463"/>
          <p14:tracePt t="137736" x="3571875" y="3305175"/>
          <p14:tracePt t="137752" x="3519488" y="3305175"/>
          <p14:tracePt t="137769" x="3495675" y="3305175"/>
          <p14:tracePt t="137786" x="3490913" y="3305175"/>
          <p14:tracePt t="137861" x="3486150" y="3300413"/>
          <p14:tracePt t="137934" x="3481388" y="3295650"/>
          <p14:tracePt t="137941" x="3476625" y="3295650"/>
          <p14:tracePt t="137952" x="3476625" y="3286125"/>
          <p14:tracePt t="137969" x="3476625" y="3252788"/>
          <p14:tracePt t="137986" x="3476625" y="3219450"/>
          <p14:tracePt t="138002" x="3476625" y="3200400"/>
          <p14:tracePt t="138019" x="3495675" y="3190875"/>
          <p14:tracePt t="138036" x="3514725" y="3167063"/>
          <p14:tracePt t="138037" x="3533775" y="3167063"/>
          <p14:tracePt t="138052" x="3543300" y="3167063"/>
          <p14:tracePt t="138069" x="3576638" y="3167063"/>
          <p14:tracePt t="138086" x="3605213" y="3167063"/>
          <p14:tracePt t="138102" x="3633788" y="3167063"/>
          <p14:tracePt t="138119" x="3643313" y="3167063"/>
          <p14:tracePt t="138136" x="3652838" y="3181350"/>
          <p14:tracePt t="138152" x="3652838" y="3195638"/>
          <p14:tracePt t="138169" x="3652838" y="3219450"/>
          <p14:tracePt t="138186" x="3652838" y="3271838"/>
          <p14:tracePt t="138202" x="3648075" y="3286125"/>
          <p14:tracePt t="138219" x="3590925" y="3319463"/>
          <p14:tracePt t="138236" x="3490913" y="3319463"/>
          <p14:tracePt t="138237" x="3429000" y="3319463"/>
          <p14:tracePt t="138252" x="3362325" y="3290888"/>
          <p14:tracePt t="138269" x="3190875" y="3219450"/>
          <p14:tracePt t="138286" x="3157538" y="3190875"/>
          <p14:tracePt t="138302" x="3157538" y="3171825"/>
          <p14:tracePt t="138319" x="3176588" y="3133725"/>
          <p14:tracePt t="138336" x="3219450" y="3109913"/>
          <p14:tracePt t="138352" x="3286125" y="3095625"/>
          <p14:tracePt t="138369" x="3381375" y="3095625"/>
          <p14:tracePt t="138386" x="3495675" y="3095625"/>
          <p14:tracePt t="138402" x="3586163" y="3095625"/>
          <p14:tracePt t="138419" x="3600450" y="3095625"/>
          <p14:tracePt t="138436" x="3609975" y="3114675"/>
          <p14:tracePt t="138452" x="3619500" y="3133725"/>
          <p14:tracePt t="138454" x="3619500" y="3143250"/>
          <p14:tracePt t="138469" x="3614738" y="3176588"/>
          <p14:tracePt t="138486" x="3581400" y="3200400"/>
          <p14:tracePt t="138502" x="3552825" y="3219450"/>
          <p14:tracePt t="138519" x="3543300" y="3219450"/>
          <p14:tracePt t="138686" x="3538538" y="3219450"/>
          <p14:tracePt t="138709" x="3533775" y="3224213"/>
          <p14:tracePt t="138733" x="3533775" y="3228975"/>
          <p14:tracePt t="143533" x="3533775" y="3233738"/>
          <p14:tracePt t="143542" x="3557588" y="3233738"/>
          <p14:tracePt t="143549" x="3614738" y="3233738"/>
          <p14:tracePt t="143558" x="3771900" y="3233738"/>
          <p14:tracePt t="143568" x="4057650" y="3233738"/>
          <p14:tracePt t="143585" x="4705350" y="3143250"/>
          <p14:tracePt t="143602" x="5067300" y="3090863"/>
          <p14:tracePt t="143618" x="5257800" y="3071813"/>
          <p14:tracePt t="143635" x="5448300" y="3071813"/>
          <p14:tracePt t="143652" x="5576888" y="3071813"/>
          <p14:tracePt t="143668" x="5691188" y="3071813"/>
          <p14:tracePt t="143685" x="5810250" y="3071813"/>
          <p14:tracePt t="143702" x="5915025" y="3071813"/>
          <p14:tracePt t="143718" x="6019800" y="3062288"/>
          <p14:tracePt t="143735" x="6091238" y="3052763"/>
          <p14:tracePt t="143752" x="6215063" y="3048000"/>
          <p14:tracePt t="143768" x="6281738" y="3048000"/>
          <p14:tracePt t="143785" x="6367463" y="3048000"/>
          <p14:tracePt t="143802" x="6486525" y="3048000"/>
          <p14:tracePt t="143818" x="6643688" y="3081338"/>
          <p14:tracePt t="143835" x="6800850" y="3143250"/>
          <p14:tracePt t="143852" x="6924675" y="3186113"/>
          <p14:tracePt t="143868" x="6977063" y="3205163"/>
          <p14:tracePt t="143870" x="6981825" y="3209925"/>
          <p14:tracePt t="144438" x="6977063" y="3209925"/>
          <p14:tracePt t="144445" x="6972300" y="3209925"/>
          <p14:tracePt t="144453" x="6943725" y="3200400"/>
          <p14:tracePt t="144468" x="6934200" y="3200400"/>
          <p14:tracePt t="144485" x="6872288" y="3200400"/>
          <p14:tracePt t="144502" x="6853238" y="3200400"/>
          <p14:tracePt t="144518" x="6838950" y="3200400"/>
          <p14:tracePt t="144535" x="6819900" y="3200400"/>
          <p14:tracePt t="144552" x="6815138" y="3228975"/>
          <p14:tracePt t="144568" x="6815138" y="3276600"/>
          <p14:tracePt t="144585" x="6886575" y="3328988"/>
          <p14:tracePt t="144602" x="7019925" y="3367088"/>
          <p14:tracePt t="144618" x="7148513" y="3367088"/>
          <p14:tracePt t="144635" x="7315200" y="3367088"/>
          <p14:tracePt t="144652" x="7415213" y="3367088"/>
          <p14:tracePt t="144668" x="7472363" y="3324225"/>
          <p14:tracePt t="144670" x="7486650" y="3314700"/>
          <p14:tracePt t="144686" x="7486650" y="3305175"/>
          <p14:tracePt t="144702" x="7477125" y="3286125"/>
          <p14:tracePt t="144718" x="7443788" y="3271838"/>
          <p14:tracePt t="144735" x="7386638" y="3271838"/>
          <p14:tracePt t="144752" x="7329488" y="3271838"/>
          <p14:tracePt t="144768" x="7267575" y="3276600"/>
          <p14:tracePt t="144785" x="7224713" y="3290888"/>
          <p14:tracePt t="144805" x="7224713" y="3300413"/>
          <p14:tracePt t="144818" x="7234238" y="3309938"/>
          <p14:tracePt t="144835" x="7286625" y="3314700"/>
          <p14:tracePt t="144852" x="7353300" y="3333750"/>
          <p14:tracePt t="144868" x="7424738" y="3333750"/>
          <p14:tracePt t="144885" x="7481888" y="3333750"/>
          <p14:tracePt t="144957" x="7472363" y="3333750"/>
          <p14:tracePt t="144965" x="7467600" y="3338513"/>
          <p14:tracePt t="144973" x="7462838" y="3343275"/>
          <p14:tracePt t="144985" x="7453313" y="3357563"/>
          <p14:tracePt t="145002" x="7439025" y="3362325"/>
          <p14:tracePt t="145018" x="7434263" y="3367088"/>
          <p14:tracePt t="145035" x="7434263" y="3376613"/>
          <p14:tracePt t="145052" x="7434263" y="3400425"/>
          <p14:tracePt t="145068" x="7443788" y="3424238"/>
          <p14:tracePt t="145070" x="7448550" y="3433763"/>
          <p14:tracePt t="145085" x="7467600" y="3443288"/>
          <p14:tracePt t="145102" x="7467600" y="3448050"/>
          <p14:tracePt t="167093" x="7467600" y="3457575"/>
          <p14:tracePt t="167102" x="7462838" y="3471863"/>
          <p14:tracePt t="167109" x="7458075" y="3495675"/>
          <p14:tracePt t="167117" x="7410450" y="3567113"/>
          <p14:tracePt t="167133" x="7334250" y="3705225"/>
          <p14:tracePt t="167149" x="7205663" y="3905250"/>
          <p14:tracePt t="167166" x="7019925" y="4191000"/>
          <p14:tracePt t="167183" x="6696075" y="4576763"/>
          <p14:tracePt t="167199" x="6334125" y="4967288"/>
          <p14:tracePt t="167216" x="5881688" y="5324475"/>
          <p14:tracePt t="167233" x="5334000" y="5600700"/>
          <p14:tracePt t="167249" x="4810125" y="5767388"/>
          <p14:tracePt t="167266" x="4357688" y="5853113"/>
          <p14:tracePt t="167283" x="3838575" y="5853113"/>
          <p14:tracePt t="167299" x="3357563" y="5834063"/>
          <p14:tracePt t="167316" x="2928938" y="5672138"/>
          <p14:tracePt t="167318" x="2790825" y="5614988"/>
          <p14:tracePt t="167333" x="2552700" y="5467350"/>
          <p14:tracePt t="167349" x="2405063" y="5362575"/>
          <p14:tracePt t="167366" x="2328863" y="5319713"/>
          <p14:tracePt t="167383" x="2309813" y="5314950"/>
          <p14:tracePt t="167421" x="2295525" y="5310188"/>
          <p14:tracePt t="167433" x="2290763" y="5310188"/>
          <p14:tracePt t="167449" x="2276475" y="5310188"/>
          <p14:tracePt t="167466" x="2243138" y="5295900"/>
          <p14:tracePt t="167483" x="2209800" y="5281613"/>
          <p14:tracePt t="167499" x="2181225" y="5262563"/>
          <p14:tracePt t="167516" x="2152650" y="5219700"/>
          <p14:tracePt t="167517" x="2128838" y="5195888"/>
          <p14:tracePt t="167533" x="2076450" y="5148263"/>
          <p14:tracePt t="167549" x="1985963" y="5091113"/>
          <p14:tracePt t="167566" x="1905000" y="5081588"/>
          <p14:tracePt t="167583" x="1843088" y="5081588"/>
          <p14:tracePt t="167599" x="1804988" y="5081588"/>
          <p14:tracePt t="167616" x="1771650" y="5081588"/>
          <p14:tracePt t="167633" x="1709738" y="5081588"/>
          <p14:tracePt t="167649" x="1652588" y="5076825"/>
          <p14:tracePt t="167666" x="1604963" y="5076825"/>
          <p14:tracePt t="167683" x="1590675" y="5076825"/>
          <p14:tracePt t="167702" x="1585913" y="5072063"/>
          <p14:tracePt t="167716" x="1585913" y="5067300"/>
          <p14:tracePt t="167718" x="1600200" y="5053013"/>
          <p14:tracePt t="167733" x="1628775" y="5010150"/>
          <p14:tracePt t="167749" x="1647825" y="4991100"/>
          <p14:tracePt t="167766" x="1657350" y="4972050"/>
          <p14:tracePt t="167783" x="1666875" y="4967288"/>
          <p14:tracePt t="167821" x="1666875" y="4962525"/>
          <p14:tracePt t="167893" x="1671638" y="4957763"/>
          <p14:tracePt t="167902" x="1676400" y="4957763"/>
          <p14:tracePt t="167909" x="1681163" y="4957763"/>
          <p14:tracePt t="167917" x="1695450" y="4943475"/>
          <p14:tracePt t="167933" x="1733550" y="4924425"/>
          <p14:tracePt t="167949" x="1804988" y="4924425"/>
          <p14:tracePt t="167966" x="1933575" y="4929188"/>
          <p14:tracePt t="167983" x="2105025" y="4981575"/>
          <p14:tracePt t="167999" x="2286000" y="5000625"/>
          <p14:tracePt t="168016" x="2538413" y="5000625"/>
          <p14:tracePt t="168033" x="2776538" y="5000625"/>
          <p14:tracePt t="168049" x="2943225" y="5000625"/>
          <p14:tracePt t="168066" x="2976563" y="5010150"/>
          <p14:tracePt t="168125" x="2990850" y="5010150"/>
          <p14:tracePt t="168133" x="2995613" y="5010150"/>
          <p14:tracePt t="168141" x="3005138" y="5010150"/>
          <p14:tracePt t="168149" x="3019425" y="5010150"/>
          <p14:tracePt t="168166" x="3052763" y="5010150"/>
          <p14:tracePt t="168182" x="3109913" y="5010150"/>
          <p14:tracePt t="168199" x="3171825" y="5010150"/>
          <p14:tracePt t="168216" x="3228975" y="5010150"/>
          <p14:tracePt t="168233" x="3271838" y="5010150"/>
          <p14:tracePt t="168249" x="3300413" y="5010150"/>
          <p14:tracePt t="168266" x="3343275" y="5010150"/>
          <p14:tracePt t="168283" x="3376613" y="5005388"/>
          <p14:tracePt t="168299" x="3419475" y="5005388"/>
          <p14:tracePt t="168316" x="3467100" y="5005388"/>
          <p14:tracePt t="168317" x="3471863" y="5005388"/>
          <p14:tracePt t="168333" x="3576638" y="5005388"/>
          <p14:tracePt t="168349" x="3676650" y="5005388"/>
          <p14:tracePt t="168366" x="3786188" y="5005388"/>
          <p14:tracePt t="168383" x="3838575" y="5005388"/>
          <p14:tracePt t="168399" x="3886200" y="4991100"/>
          <p14:tracePt t="168416" x="3933825" y="4938713"/>
          <p14:tracePt t="168433" x="3995738" y="4872038"/>
          <p14:tracePt t="168449" x="4000500" y="4852988"/>
          <p14:tracePt t="168466" x="4014788" y="4824413"/>
          <p14:tracePt t="168486" x="4014788" y="4819650"/>
          <p14:tracePt t="168499" x="4014788" y="4814888"/>
          <p14:tracePt t="168516" x="4014788" y="4781550"/>
          <p14:tracePt t="168518" x="4014788" y="4772025"/>
          <p14:tracePt t="168533" x="3990975" y="4733925"/>
          <p14:tracePt t="168549" x="3919538" y="4710113"/>
          <p14:tracePt t="168566" x="3833813" y="4681538"/>
          <p14:tracePt t="168583" x="3714750" y="4643438"/>
          <p14:tracePt t="168599" x="3605213" y="4605338"/>
          <p14:tracePt t="168616" x="3505200" y="4572000"/>
          <p14:tracePt t="168633" x="3433763" y="4552950"/>
          <p14:tracePt t="168649" x="3386138" y="4552950"/>
          <p14:tracePt t="168666" x="3338513" y="4552950"/>
          <p14:tracePt t="168683" x="3319463" y="4552950"/>
          <p14:tracePt t="168699" x="3295650" y="4552950"/>
          <p14:tracePt t="168716" x="3233738" y="4572000"/>
          <p14:tracePt t="168718" x="3200400" y="4595813"/>
          <p14:tracePt t="168733" x="3171825" y="4605338"/>
          <p14:tracePt t="168749" x="3119438" y="4662488"/>
          <p14:tracePt t="168766" x="3095625" y="4676775"/>
          <p14:tracePt t="168783" x="3086100" y="4695825"/>
          <p14:tracePt t="168799" x="3071813" y="4705350"/>
          <p14:tracePt t="168817" x="3067050" y="4738688"/>
          <p14:tracePt t="168833" x="3062288" y="4781550"/>
          <p14:tracePt t="168849" x="3062288" y="4819650"/>
          <p14:tracePt t="168866" x="3062288" y="4872038"/>
          <p14:tracePt t="168883" x="3090863" y="4943475"/>
          <p14:tracePt t="168899" x="3109913" y="5000625"/>
          <p14:tracePt t="168902" x="3148013" y="5038725"/>
          <p14:tracePt t="168916" x="3162300" y="5067300"/>
          <p14:tracePt t="168932" x="3219450" y="5138738"/>
          <p14:tracePt t="168949" x="3381375" y="5186363"/>
          <p14:tracePt t="168966" x="3500438" y="5205413"/>
          <p14:tracePt t="168982" x="3629025" y="5214938"/>
          <p14:tracePt t="168999" x="3748088" y="5229225"/>
          <p14:tracePt t="169016" x="3852863" y="5238750"/>
          <p14:tracePt t="169032" x="3910013" y="5238750"/>
          <p14:tracePt t="169049" x="3986213" y="5191125"/>
          <p14:tracePt t="169066" x="4033838" y="5138738"/>
          <p14:tracePt t="169082" x="4071938" y="5095875"/>
          <p14:tracePt t="169099" x="4100513" y="5043488"/>
          <p14:tracePt t="169116" x="4100513" y="4995863"/>
          <p14:tracePt t="169117" x="4100513" y="4953000"/>
          <p14:tracePt t="169132" x="4100513" y="4886325"/>
          <p14:tracePt t="169149" x="4081463" y="4829175"/>
          <p14:tracePt t="169166" x="4052888" y="4810125"/>
          <p14:tracePt t="169182" x="4048125" y="4791075"/>
          <p14:tracePt t="169199" x="4038600" y="4786313"/>
          <p14:tracePt t="169216" x="4029075" y="4786313"/>
          <p14:tracePt t="169232" x="4019550" y="4786313"/>
          <p14:tracePt t="169266" x="4014788" y="4786313"/>
          <p14:tracePt t="169773" x="4010025" y="4786313"/>
          <p14:tracePt t="169781" x="4005263" y="4786313"/>
          <p14:tracePt t="169837" x="4005263" y="4791075"/>
          <p14:tracePt t="169845" x="4005263" y="4800600"/>
          <p14:tracePt t="169854" x="4000500" y="4814888"/>
          <p14:tracePt t="169866" x="4000500" y="4819650"/>
          <p14:tracePt t="169882" x="3995738" y="4838700"/>
          <p14:tracePt t="169899" x="3981450" y="4867275"/>
          <p14:tracePt t="169901" x="3981450" y="4895850"/>
          <p14:tracePt t="169916" x="3971925" y="4919663"/>
          <p14:tracePt t="169932" x="3971925" y="4957763"/>
          <p14:tracePt t="169934" x="3971925" y="4972050"/>
          <p14:tracePt t="169949" x="3971925" y="4976813"/>
          <p14:tracePt t="170181" x="3971925" y="4991100"/>
          <p14:tracePt t="170189" x="3976688" y="5000625"/>
          <p14:tracePt t="170199" x="3976688" y="5005388"/>
          <p14:tracePt t="170216" x="3981450" y="5024438"/>
          <p14:tracePt t="170232" x="3981450" y="5043488"/>
          <p14:tracePt t="183189" x="4024313" y="5029200"/>
          <p14:tracePt t="183197" x="4105275" y="4995863"/>
          <p14:tracePt t="183205" x="4424363" y="4895850"/>
          <p14:tracePt t="183214" x="4910138" y="4781550"/>
          <p14:tracePt t="183231" x="5667375" y="4648200"/>
          <p14:tracePt t="183248" x="6319838" y="4629150"/>
          <p14:tracePt t="183264" x="6862763" y="4629150"/>
          <p14:tracePt t="183281" x="7296150" y="4605338"/>
          <p14:tracePt t="183298" x="7467600" y="4552950"/>
          <p14:tracePt t="183314" x="7481888" y="4552950"/>
          <p14:tracePt t="183357" x="7491413" y="4552950"/>
          <p14:tracePt t="183365" x="7491413" y="4548188"/>
          <p14:tracePt t="183373" x="7491413" y="4543425"/>
          <p14:tracePt t="183381" x="7491413" y="4538663"/>
          <p14:tracePt t="183398" x="7491413" y="4529138"/>
          <p14:tracePt t="183421" x="7491413" y="4519613"/>
          <p14:tracePt t="183431" x="7486650" y="4519613"/>
          <p14:tracePt t="183448" x="7477125" y="4519613"/>
          <p14:tracePt t="183464" x="7462838" y="4519613"/>
          <p14:tracePt t="183541" x="7453313" y="4529138"/>
          <p14:tracePt t="183549" x="7453313" y="4533900"/>
          <p14:tracePt t="183557" x="7453313" y="4576763"/>
          <p14:tracePt t="183566" x="7439025" y="4610100"/>
          <p14:tracePt t="183581" x="7410450" y="4738688"/>
          <p14:tracePt t="183598" x="7381875" y="4872038"/>
          <p14:tracePt t="183614" x="7372350" y="4967288"/>
          <p14:tracePt t="183631" x="7372350" y="5043488"/>
          <p14:tracePt t="183648" x="7381875" y="5057775"/>
          <p14:tracePt t="211037" x="7381875" y="5062538"/>
          <p14:tracePt t="211053" x="7377113" y="5057775"/>
          <p14:tracePt t="211062" x="7372350" y="5053013"/>
          <p14:tracePt t="211069" x="7362825" y="5048250"/>
          <p14:tracePt t="211093" x="7353300" y="5043488"/>
          <p14:tracePt t="211101" x="7348538" y="5043488"/>
          <p14:tracePt t="211112" x="7343775" y="5043488"/>
          <p14:tracePt t="211128" x="7324725" y="5062538"/>
          <p14:tracePt t="211145" x="7324725" y="5095875"/>
          <p14:tracePt t="211162" x="7324725" y="5119688"/>
          <p14:tracePt t="211178" x="7324725" y="5138738"/>
          <p14:tracePt t="211195" x="7324725" y="5162550"/>
          <p14:tracePt t="211212" x="7324725" y="5181600"/>
          <p14:tracePt t="211228" x="7324725" y="5195888"/>
          <p14:tracePt t="211278" x="7324725" y="5214938"/>
          <p14:tracePt t="211285" x="7319963" y="5219700"/>
          <p14:tracePt t="211295" x="7315200" y="5219700"/>
          <p14:tracePt t="211312" x="7296150" y="5224463"/>
          <p14:tracePt t="211328" x="7267575" y="5233988"/>
          <p14:tracePt t="211389" x="7258050" y="5233988"/>
          <p14:tracePt t="211397" x="7248525" y="5233988"/>
          <p14:tracePt t="211406" x="7243763" y="5233988"/>
          <p14:tracePt t="211413" x="7224713" y="5233988"/>
          <p14:tracePt t="211428" x="7219950" y="5233988"/>
          <p14:tracePt t="211445" x="7191375" y="5233988"/>
          <p14:tracePt t="211509" x="7186613" y="5233988"/>
          <p14:tracePt t="211613" x="7181850" y="5233988"/>
          <p14:tracePt t="211621" x="7172325" y="5233988"/>
          <p14:tracePt t="211630" x="7167563" y="5233988"/>
          <p14:tracePt t="211645" x="7119938" y="5248275"/>
          <p14:tracePt t="211662" x="7043738" y="5248275"/>
          <p14:tracePt t="211678" x="7019925" y="5248275"/>
          <p14:tracePt t="211695" x="6996113" y="5248275"/>
          <p14:tracePt t="211728" x="6981825" y="5248275"/>
          <p14:tracePt t="211749" x="6972300" y="5248275"/>
          <p14:tracePt t="211765" x="6958013" y="5248275"/>
          <p14:tracePt t="211778" x="6953250" y="5248275"/>
          <p14:tracePt t="211829" x="6948488" y="5248275"/>
          <p14:tracePt t="211837" x="6943725" y="5257800"/>
          <p14:tracePt t="211845" x="6919913" y="5257800"/>
          <p14:tracePt t="211861" x="6872288" y="5257800"/>
          <p14:tracePt t="211878" x="6838950" y="5257800"/>
          <p14:tracePt t="211895" x="6810375" y="5248275"/>
          <p14:tracePt t="211934" x="6796088" y="5233988"/>
          <p14:tracePt t="211941" x="6777038" y="5229225"/>
          <p14:tracePt t="211949" x="6762750" y="5205413"/>
          <p14:tracePt t="211961" x="6738938" y="5191125"/>
          <p14:tracePt t="211978" x="6681788" y="5133975"/>
          <p14:tracePt t="211995" x="6657975" y="5114925"/>
          <p14:tracePt t="212021" x="6657975" y="5110163"/>
          <p14:tracePt t="212030" x="6657975" y="5105400"/>
          <p14:tracePt t="212045" x="6700838" y="5067300"/>
          <p14:tracePt t="212061" x="6748463" y="5029200"/>
          <p14:tracePt t="212078" x="6805613" y="5024438"/>
          <p14:tracePt t="212095" x="6910388" y="5014913"/>
          <p14:tracePt t="212112" x="7043738" y="4995863"/>
          <p14:tracePt t="212128" x="7200900" y="4938713"/>
          <p14:tracePt t="212145" x="7334250" y="4900613"/>
          <p14:tracePt t="212161" x="7458075" y="4852988"/>
          <p14:tracePt t="212178" x="7519988" y="4838700"/>
          <p14:tracePt t="212195" x="7567613" y="4829175"/>
          <p14:tracePt t="212211" x="7610475" y="4829175"/>
          <p14:tracePt t="212213" x="7620000" y="4829175"/>
          <p14:tracePt t="212228" x="7648575" y="4829175"/>
          <p14:tracePt t="212245" x="7729538" y="4833938"/>
          <p14:tracePt t="212261" x="7753350" y="4838700"/>
          <p14:tracePt t="212278" x="7758113" y="4843463"/>
          <p14:tracePt t="212295" x="7777163" y="4857750"/>
          <p14:tracePt t="212357" x="7781925" y="4857750"/>
          <p14:tracePt t="212365" x="7791450" y="4857750"/>
          <p14:tracePt t="212373" x="7800975" y="4862513"/>
          <p14:tracePt t="212381" x="7805738" y="4876800"/>
          <p14:tracePt t="212395" x="7839075" y="4891088"/>
          <p14:tracePt t="212412" x="7858125" y="4910138"/>
          <p14:tracePt t="212428" x="7896225" y="4943475"/>
          <p14:tracePt t="212430" x="7905750" y="4948238"/>
          <p14:tracePt t="212445" x="7915275" y="4953000"/>
          <p14:tracePt t="212461" x="7920038" y="4967288"/>
          <p14:tracePt t="212557" x="7924800" y="4972050"/>
          <p14:tracePt t="212565" x="7929563" y="4972050"/>
          <p14:tracePt t="218686" x="7929563" y="4962525"/>
          <p14:tracePt t="218693" x="7896225" y="4953000"/>
          <p14:tracePt t="218701" x="7800975" y="4886325"/>
          <p14:tracePt t="218711" x="7710488" y="4857750"/>
          <p14:tracePt t="218727" x="7348538" y="4757738"/>
          <p14:tracePt t="218744" x="6672263" y="4657725"/>
          <p14:tracePt t="218761" x="5943600" y="4538663"/>
          <p14:tracePt t="218777" x="5362575" y="4505325"/>
          <p14:tracePt t="218794" x="5043488" y="4505325"/>
          <p14:tracePt t="218811" x="4857750" y="4543425"/>
          <p14:tracePt t="218827" x="4819650" y="4548188"/>
          <p14:tracePt t="218844" x="4748213" y="4572000"/>
          <p14:tracePt t="218846" x="4705350" y="4600575"/>
          <p14:tracePt t="218861" x="4572000" y="4638675"/>
          <p14:tracePt t="218878" x="4410075" y="4691063"/>
          <p14:tracePt t="218894" x="4229100" y="4748213"/>
          <p14:tracePt t="218911" x="4043363" y="4810125"/>
          <p14:tracePt t="218927" x="3900488" y="4838700"/>
          <p14:tracePt t="218944" x="3814763" y="4857750"/>
          <p14:tracePt t="218961" x="3776663" y="4872038"/>
          <p14:tracePt t="218977" x="3738563" y="4891088"/>
          <p14:tracePt t="218994" x="3705225" y="4905375"/>
          <p14:tracePt t="219011" x="3648075" y="4905375"/>
          <p14:tracePt t="219027" x="3567113" y="4905375"/>
          <p14:tracePt t="219044" x="3452813" y="4905375"/>
          <p14:tracePt t="219047" x="3386138" y="4891088"/>
          <p14:tracePt t="219061" x="3257550" y="4872038"/>
          <p14:tracePt t="219077" x="3162300" y="4872038"/>
          <p14:tracePt t="219094" x="3095625" y="4862513"/>
          <p14:tracePt t="219111" x="3033713" y="4857750"/>
          <p14:tracePt t="219127" x="2919413" y="4848225"/>
          <p14:tracePt t="219144" x="2728913" y="4838700"/>
          <p14:tracePt t="219161" x="2576513" y="4838700"/>
          <p14:tracePt t="219177" x="2371725" y="4838700"/>
          <p14:tracePt t="219194" x="2195513" y="4838700"/>
          <p14:tracePt t="219211" x="2019300" y="4838700"/>
          <p14:tracePt t="219227" x="1847850" y="4814888"/>
          <p14:tracePt t="219229" x="1757363" y="4805363"/>
          <p14:tracePt t="219244" x="1666875" y="4786313"/>
          <p14:tracePt t="219261" x="1485900" y="4757738"/>
          <p14:tracePt t="219277" x="1423988" y="4752975"/>
          <p14:tracePt t="219333" x="1414463" y="4752975"/>
          <p14:tracePt t="219342" x="1409700" y="4752975"/>
          <p14:tracePt t="219349" x="1400175" y="4752975"/>
          <p14:tracePt t="219361" x="1385888" y="4752975"/>
          <p14:tracePt t="219377" x="1347788" y="4767263"/>
          <p14:tracePt t="219394" x="1314450" y="4781550"/>
          <p14:tracePt t="219411" x="1300163" y="4791075"/>
          <p14:tracePt t="219427" x="1285875" y="4795838"/>
          <p14:tracePt t="219428" x="1281113" y="4795838"/>
          <p14:tracePt t="219444" x="1262063" y="4795838"/>
          <p14:tracePt t="219446" x="1233488" y="4795838"/>
          <p14:tracePt t="219461" x="1166813" y="4795838"/>
          <p14:tracePt t="219477" x="1128713" y="4795838"/>
          <p14:tracePt t="219494" x="1104900" y="4805363"/>
          <p14:tracePt t="219549" x="1114425" y="4805363"/>
          <p14:tracePt t="219557" x="1152525" y="4805363"/>
          <p14:tracePt t="219565" x="1204913" y="4805363"/>
          <p14:tracePt t="219577" x="1281113" y="4805363"/>
          <p14:tracePt t="219594" x="1409700" y="4805363"/>
          <p14:tracePt t="219611" x="1547813" y="4805363"/>
          <p14:tracePt t="219627" x="1581150" y="4805363"/>
          <p14:tracePt t="219670" x="1524000" y="4800600"/>
          <p14:tracePt t="219677" x="1457325" y="4800600"/>
          <p14:tracePt t="219694" x="1290638" y="4800600"/>
          <p14:tracePt t="219711" x="1152525" y="4800600"/>
          <p14:tracePt t="219727" x="1009650" y="4800600"/>
          <p14:tracePt t="219744" x="1000125" y="4800600"/>
          <p14:tracePt t="219777" x="1000125" y="4791075"/>
          <p14:tracePt t="219794" x="1057275" y="4776788"/>
          <p14:tracePt t="219811" x="1104900" y="4776788"/>
          <p14:tracePt t="219827" x="1162050" y="4776788"/>
          <p14:tracePt t="219844" x="1200150" y="4776788"/>
          <p14:tracePt t="219845" x="1204913" y="4776788"/>
          <p14:tracePt t="220014" x="1223963" y="4776788"/>
          <p14:tracePt t="220021" x="1238250" y="4767263"/>
          <p14:tracePt t="220029" x="1262063" y="4767263"/>
          <p14:tracePt t="220044" x="1295400" y="4762500"/>
          <p14:tracePt t="220061" x="1328738" y="4752975"/>
          <p14:tracePt t="220485" x="1323975" y="4752975"/>
          <p14:tracePt t="220493" x="1319213" y="4757738"/>
          <p14:tracePt t="220501" x="1309688" y="4767263"/>
          <p14:tracePt t="220511" x="1300163" y="4772025"/>
          <p14:tracePt t="220527" x="1276350" y="4781550"/>
          <p14:tracePt t="220544" x="1252538" y="4795838"/>
          <p14:tracePt t="220561" x="1228725" y="4795838"/>
          <p14:tracePt t="220577" x="1185863" y="4800600"/>
          <p14:tracePt t="220594" x="1166813" y="4800600"/>
          <p14:tracePt t="220645" x="1162050" y="4805363"/>
          <p14:tracePt t="220653" x="1143000" y="4805363"/>
          <p14:tracePt t="220661" x="1138238" y="4810125"/>
          <p14:tracePt t="220677" x="1128713" y="4810125"/>
          <p14:tracePt t="220694" x="1114425" y="4819650"/>
          <p14:tracePt t="220877" x="1119188" y="4819650"/>
          <p14:tracePt t="220886" x="1128713" y="4819650"/>
          <p14:tracePt t="220894" x="1143000" y="4819650"/>
          <p14:tracePt t="220911" x="1181100" y="4819650"/>
          <p14:tracePt t="220927" x="1257300" y="4819650"/>
          <p14:tracePt t="220944" x="1314450" y="4819650"/>
          <p14:tracePt t="220961" x="1357313" y="4819650"/>
          <p14:tracePt t="220977" x="1381125" y="4819650"/>
          <p14:tracePt t="220994" x="1400175" y="4819650"/>
          <p14:tracePt t="221011" x="1419225" y="4819650"/>
          <p14:tracePt t="221027" x="1447800" y="4810125"/>
          <p14:tracePt t="221044" x="1466850" y="4800600"/>
          <p14:tracePt t="221046" x="1471613" y="4791075"/>
          <p14:tracePt t="221061" x="1495425" y="4791075"/>
          <p14:tracePt t="221077" x="1519238" y="4791075"/>
          <p14:tracePt t="221094" x="1562100" y="4791075"/>
          <p14:tracePt t="221111" x="1585913" y="4791075"/>
          <p14:tracePt t="221127" x="1614488" y="4781550"/>
          <p14:tracePt t="221144" x="1643063" y="4781550"/>
          <p14:tracePt t="221161" x="1695450" y="4772025"/>
          <p14:tracePt t="221177" x="1747838" y="4743450"/>
          <p14:tracePt t="221194" x="1790700" y="4714875"/>
          <p14:tracePt t="221211" x="1819275" y="4686300"/>
          <p14:tracePt t="221227" x="1843088" y="4662488"/>
          <p14:tracePt t="221244" x="1871663" y="4633913"/>
          <p14:tracePt t="221261" x="1890713" y="4610100"/>
          <p14:tracePt t="221277" x="1900238" y="4591050"/>
          <p14:tracePt t="221294" x="1914525" y="4586288"/>
          <p14:tracePt t="221327" x="1919288" y="4567238"/>
          <p14:tracePt t="221344" x="1919288" y="4548188"/>
          <p14:tracePt t="221361" x="1919288" y="4519613"/>
          <p14:tracePt t="221377" x="1919288" y="4505325"/>
          <p14:tracePt t="221394" x="1919288" y="4476750"/>
          <p14:tracePt t="221411" x="1919288" y="4457700"/>
          <p14:tracePt t="221427" x="1919288" y="4448175"/>
          <p14:tracePt t="221444" x="1919288" y="4424363"/>
          <p14:tracePt t="221461" x="1905000" y="4405313"/>
          <p14:tracePt t="221477" x="1881188" y="4391025"/>
          <p14:tracePt t="221494" x="1838325" y="4376738"/>
          <p14:tracePt t="221511" x="1795463" y="4367213"/>
          <p14:tracePt t="221527" x="1709738" y="4367213"/>
          <p14:tracePt t="221544" x="1566863" y="4367213"/>
          <p14:tracePt t="221561" x="1404938" y="4367213"/>
          <p14:tracePt t="221577" x="1223963" y="4367213"/>
          <p14:tracePt t="221594" x="1071563" y="4367213"/>
          <p14:tracePt t="221611" x="1004888" y="4367213"/>
          <p14:tracePt t="221627" x="990600" y="4367213"/>
          <p14:tracePt t="221645" x="985838" y="4367213"/>
          <p14:tracePt t="221661" x="966788" y="4371975"/>
          <p14:tracePt t="221677" x="919163" y="4386263"/>
          <p14:tracePt t="221694" x="871538" y="4405313"/>
          <p14:tracePt t="221711" x="814388" y="4443413"/>
          <p14:tracePt t="221727" x="800100" y="4462463"/>
          <p14:tracePt t="221744" x="776288" y="4481513"/>
          <p14:tracePt t="221760" x="766763" y="4491038"/>
          <p14:tracePt t="221777" x="757238" y="4500563"/>
          <p14:tracePt t="221794" x="747713" y="4514850"/>
          <p14:tracePt t="221810" x="738188" y="4543425"/>
          <p14:tracePt t="221827" x="733425" y="4562475"/>
          <p14:tracePt t="221844" x="728663" y="4605338"/>
          <p14:tracePt t="221861" x="719138" y="4638675"/>
          <p14:tracePt t="221877" x="719138" y="4652963"/>
          <p14:tracePt t="221894" x="719138" y="4657725"/>
          <p14:tracePt t="221910" x="719138" y="4676775"/>
          <p14:tracePt t="221927" x="728663" y="4700588"/>
          <p14:tracePt t="221944" x="742950" y="4752975"/>
          <p14:tracePt t="221960" x="766763" y="4786313"/>
          <p14:tracePt t="221977" x="785813" y="4814888"/>
          <p14:tracePt t="221994" x="800100" y="4824413"/>
          <p14:tracePt t="222010" x="828675" y="4838700"/>
          <p14:tracePt t="222027" x="871538" y="4852988"/>
          <p14:tracePt t="222029" x="890588" y="4867275"/>
          <p14:tracePt t="222044" x="919163" y="4876800"/>
          <p14:tracePt t="222060" x="1000125" y="4919663"/>
          <p14:tracePt t="222077" x="1047750" y="4924425"/>
          <p14:tracePt t="222094" x="1090613" y="4933950"/>
          <p14:tracePt t="222110" x="1147763" y="4948238"/>
          <p14:tracePt t="222127" x="1171575" y="4948238"/>
          <p14:tracePt t="222144" x="1190625" y="4948238"/>
          <p14:tracePt t="222160" x="1214438" y="4948238"/>
          <p14:tracePt t="222177" x="1252538" y="4948238"/>
          <p14:tracePt t="222194" x="1285875" y="4948238"/>
          <p14:tracePt t="222210" x="1328738" y="4948238"/>
          <p14:tracePt t="222227" x="1362075" y="4948238"/>
          <p14:tracePt t="222229" x="1371600" y="4948238"/>
          <p14:tracePt t="222244" x="1376363" y="4948238"/>
          <p14:tracePt t="222246" x="1381125" y="4948238"/>
          <p14:tracePt t="222260" x="1414463" y="4938713"/>
          <p14:tracePt t="222277" x="1433513" y="4938713"/>
          <p14:tracePt t="222294" x="1443038" y="4933950"/>
          <p14:tracePt t="222310" x="1452563" y="4933950"/>
          <p14:tracePt t="222327" x="1466850" y="4929188"/>
          <p14:tracePt t="222344" x="1476375" y="4919663"/>
          <p14:tracePt t="222360" x="1485900" y="4895850"/>
          <p14:tracePt t="222377" x="1500188" y="4886325"/>
          <p14:tracePt t="222394" x="1504950" y="4886325"/>
          <p14:tracePt t="222410" x="1514475" y="4876800"/>
          <p14:tracePt t="222427" x="1533525" y="4852988"/>
          <p14:tracePt t="222444" x="1562100" y="4824413"/>
          <p14:tracePt t="222460" x="1619250" y="4748213"/>
          <p14:tracePt t="222477" x="1652588" y="4695825"/>
          <p14:tracePt t="222494" x="1666875" y="4676775"/>
          <p14:tracePt t="222510" x="1671638" y="4662488"/>
          <p14:tracePt t="222527" x="1676400" y="4629150"/>
          <p14:tracePt t="222544" x="1685925" y="4605338"/>
          <p14:tracePt t="222560" x="1685925" y="4576763"/>
          <p14:tracePt t="222577" x="1666875" y="4548188"/>
          <p14:tracePt t="222594" x="1647825" y="4514850"/>
          <p14:tracePt t="222611" x="1581150" y="4462463"/>
          <p14:tracePt t="222627" x="1500188" y="4429125"/>
          <p14:tracePt t="222644" x="1414463" y="4395788"/>
          <p14:tracePt t="222645" x="1347788" y="4386263"/>
          <p14:tracePt t="222660" x="1257300" y="4386263"/>
          <p14:tracePt t="222677" x="1176338" y="4376738"/>
          <p14:tracePt t="222694" x="1109663" y="4376738"/>
          <p14:tracePt t="222710" x="1085850" y="4376738"/>
          <p14:tracePt t="222727" x="1066800" y="4376738"/>
          <p14:tracePt t="222744" x="1047750" y="4376738"/>
          <p14:tracePt t="222760" x="1009650" y="4376738"/>
          <p14:tracePt t="222777" x="962025" y="4376738"/>
          <p14:tracePt t="222794" x="909638" y="4376738"/>
          <p14:tracePt t="222810" x="895350" y="4376738"/>
          <p14:tracePt t="222827" x="890588" y="4376738"/>
          <p14:tracePt t="222844" x="871538" y="4391025"/>
          <p14:tracePt t="222860" x="828675" y="4429125"/>
          <p14:tracePt t="222862" x="804863" y="4448175"/>
          <p14:tracePt t="222877" x="771525" y="4476750"/>
          <p14:tracePt t="222894" x="738188" y="4491038"/>
          <p14:tracePt t="222910" x="723900" y="4505325"/>
          <p14:tracePt t="222966" x="723900" y="4510088"/>
          <p14:tracePt t="222973" x="719138" y="4514850"/>
          <p14:tracePt t="222981" x="719138" y="4524375"/>
          <p14:tracePt t="222997" x="719138" y="4562475"/>
          <p14:tracePt t="223011" x="709613" y="4586288"/>
          <p14:tracePt t="223027" x="709613" y="4624388"/>
          <p14:tracePt t="223029" x="709613" y="4648200"/>
          <p14:tracePt t="223044" x="709613" y="4676775"/>
          <p14:tracePt t="223060" x="709613" y="4686300"/>
          <p14:tracePt t="223077" x="728663" y="4733925"/>
          <p14:tracePt t="223094" x="742950" y="4757738"/>
          <p14:tracePt t="223110" x="762000" y="4776788"/>
          <p14:tracePt t="223127" x="790575" y="4800600"/>
          <p14:tracePt t="223144" x="833438" y="4824413"/>
          <p14:tracePt t="223160" x="866775" y="4838700"/>
          <p14:tracePt t="223177" x="909638" y="4852988"/>
          <p14:tracePt t="223194" x="952500" y="4857750"/>
          <p14:tracePt t="223210" x="962025" y="4857750"/>
          <p14:tracePt t="223227" x="1000125" y="4857750"/>
          <p14:tracePt t="223244" x="1071563" y="4857750"/>
          <p14:tracePt t="223246" x="1109663" y="4857750"/>
          <p14:tracePt t="223260" x="1157288" y="4857750"/>
          <p14:tracePt t="223262" x="1200150" y="4857750"/>
          <p14:tracePt t="223277" x="1276350" y="4857750"/>
          <p14:tracePt t="223294" x="1319213" y="4857750"/>
          <p14:tracePt t="223310" x="1371600" y="4857750"/>
          <p14:tracePt t="223327" x="1385888" y="4843463"/>
          <p14:tracePt t="223344" x="1404938" y="4829175"/>
          <p14:tracePt t="223360" x="1419225" y="4819650"/>
          <p14:tracePt t="223397" x="1423988" y="4805363"/>
          <p14:tracePt t="223410" x="1447800" y="4767263"/>
          <p14:tracePt t="223427" x="1476375" y="4729163"/>
          <p14:tracePt t="223444" x="1509713" y="4667250"/>
          <p14:tracePt t="223445" x="1524000" y="4614863"/>
          <p14:tracePt t="223460" x="1533525" y="4586288"/>
          <p14:tracePt t="223477" x="1547813" y="4524375"/>
          <p14:tracePt t="223494" x="1562100" y="4510088"/>
          <p14:tracePt t="223557" x="1562100" y="4505325"/>
          <p14:tracePt t="224309" x="1562100" y="4524375"/>
          <p14:tracePt t="224317" x="1562100" y="4548188"/>
          <p14:tracePt t="224327" x="1562100" y="4605338"/>
          <p14:tracePt t="224344" x="1547813" y="4738688"/>
          <p14:tracePt t="224360" x="1528763" y="4843463"/>
          <p14:tracePt t="224377" x="1519238" y="4962525"/>
          <p14:tracePt t="224394" x="1519238" y="5062538"/>
          <p14:tracePt t="224410" x="1519238" y="5191125"/>
          <p14:tracePt t="224427" x="1519238" y="5310188"/>
          <p14:tracePt t="224444" x="1552575" y="5414963"/>
          <p14:tracePt t="224445" x="1557338" y="5448300"/>
          <p14:tracePt t="224460" x="1566863" y="5467350"/>
          <p14:tracePt t="224477" x="1581150" y="5519738"/>
          <p14:tracePt t="224494" x="1595438" y="5557838"/>
          <p14:tracePt t="224510" x="1600200" y="5595938"/>
          <p14:tracePt t="224527" x="1600200" y="5638800"/>
          <p14:tracePt t="224544" x="1600200" y="5676900"/>
          <p14:tracePt t="224560" x="1600200" y="5700713"/>
          <p14:tracePt t="224629" x="1600200" y="5710238"/>
          <p14:tracePt t="224645" x="1595438" y="5715000"/>
          <p14:tracePt t="224653" x="1595438" y="5724525"/>
          <p14:tracePt t="224662" x="1595438" y="5729288"/>
          <p14:tracePt t="224733" x="1595438" y="5748338"/>
          <p14:tracePt t="224741" x="1595438" y="5753100"/>
          <p14:tracePt t="224749" x="1581150" y="5767388"/>
          <p14:tracePt t="224760" x="1581150" y="5776913"/>
          <p14:tracePt t="224777" x="1576388" y="5819775"/>
          <p14:tracePt t="224794" x="1557338" y="5848350"/>
          <p14:tracePt t="224810" x="1533525" y="5872163"/>
          <p14:tracePt t="224827" x="1490663" y="5919788"/>
          <p14:tracePt t="224829" x="1443038" y="5943600"/>
          <p14:tracePt t="224844" x="1414463" y="5953125"/>
          <p14:tracePt t="224860" x="1328738" y="5995988"/>
          <p14:tracePt t="224862" x="1300163" y="6005513"/>
          <p14:tracePt t="224877" x="1257300" y="6005513"/>
          <p14:tracePt t="224894" x="1233488" y="6010275"/>
          <p14:tracePt t="224910" x="1204913" y="6010275"/>
          <p14:tracePt t="224927" x="1166813" y="6010275"/>
          <p14:tracePt t="224944" x="1128713" y="6010275"/>
          <p14:tracePt t="224960" x="1095375" y="6010275"/>
          <p14:tracePt t="224977" x="1076325" y="6010275"/>
          <p14:tracePt t="224993" x="1052513" y="6010275"/>
          <p14:tracePt t="225010" x="1033463" y="6015038"/>
          <p14:tracePt t="225027" x="1014413" y="6034088"/>
          <p14:tracePt t="225029" x="1004888" y="6043613"/>
          <p14:tracePt t="225043" x="990600" y="6048375"/>
          <p14:tracePt t="225045" x="976313" y="6048375"/>
          <p14:tracePt t="225060" x="971550" y="6053138"/>
          <p14:tracePt t="225062" x="952500" y="6053138"/>
          <p14:tracePt t="225077" x="947738" y="6057900"/>
          <p14:tracePt t="225157" x="942975" y="6057900"/>
          <p14:tracePt t="225166" x="938213" y="6057900"/>
          <p14:tracePt t="225189" x="933450" y="6062663"/>
          <p14:tracePt t="225333" x="928688" y="6076950"/>
          <p14:tracePt t="225390" x="928688" y="6081713"/>
          <p14:tracePt t="225397" x="933450" y="6081713"/>
          <p14:tracePt t="225405" x="957263" y="6086475"/>
          <p14:tracePt t="225413" x="976313" y="6086475"/>
          <p14:tracePt t="225427" x="1019175" y="6105525"/>
          <p14:tracePt t="225444" x="1066800" y="6110288"/>
          <p14:tracePt t="225445" x="1095375" y="6119813"/>
          <p14:tracePt t="225460" x="1104900" y="6119813"/>
          <p14:tracePt t="225477" x="1119188" y="6119813"/>
          <p14:tracePt t="225493" x="1143000" y="6134100"/>
          <p14:tracePt t="225510" x="1204913" y="6138863"/>
          <p14:tracePt t="225527" x="1243013" y="6138863"/>
          <p14:tracePt t="225543" x="1300163" y="6138863"/>
          <p14:tracePt t="225560" x="1338263" y="6138863"/>
          <p14:tracePt t="225577" x="1362075" y="6138863"/>
          <p14:tracePt t="225593" x="1390650" y="6138863"/>
          <p14:tracePt t="225610" x="1423988" y="6138863"/>
          <p14:tracePt t="225627" x="1495425" y="6129338"/>
          <p14:tracePt t="225643" x="1562100" y="6115050"/>
          <p14:tracePt t="225660" x="1600200" y="6100763"/>
          <p14:tracePt t="225677" x="1628775" y="6091238"/>
          <p14:tracePt t="225693" x="1652588" y="6091238"/>
          <p14:tracePt t="225710" x="1700213" y="6091238"/>
          <p14:tracePt t="225727" x="1747838" y="6062663"/>
          <p14:tracePt t="225743" x="1795463" y="6053138"/>
          <p14:tracePt t="225760" x="1824038" y="6034088"/>
          <p14:tracePt t="225777" x="1838325" y="6000750"/>
          <p14:tracePt t="225793" x="1847850" y="5995988"/>
          <p14:tracePt t="225827" x="1852613" y="5991225"/>
          <p14:tracePt t="225843" x="1857375" y="5986463"/>
          <p14:tracePt t="225860" x="1862138" y="5972175"/>
          <p14:tracePt t="225861" x="1885950" y="5967413"/>
          <p14:tracePt t="225877" x="1895475" y="5953125"/>
          <p14:tracePt t="225893" x="1905000" y="5943600"/>
          <p14:tracePt t="225910" x="1914525" y="5919788"/>
          <p14:tracePt t="225927" x="1919288" y="5910263"/>
          <p14:tracePt t="225943" x="1919288" y="5867400"/>
          <p14:tracePt t="225960" x="1919288" y="5853113"/>
          <p14:tracePt t="225977" x="1919288" y="5829300"/>
          <p14:tracePt t="225993" x="1919288" y="5810250"/>
          <p14:tracePt t="226010" x="1919288" y="5795963"/>
          <p14:tracePt t="226027" x="1909763" y="5762625"/>
          <p14:tracePt t="226043" x="1852613" y="5734050"/>
          <p14:tracePt t="226060" x="1809750" y="5705475"/>
          <p14:tracePt t="226062" x="1804988" y="5705475"/>
          <p14:tracePt t="226077" x="1757363" y="5691188"/>
          <p14:tracePt t="226093" x="1714500" y="5676900"/>
          <p14:tracePt t="226110" x="1657350" y="5672138"/>
          <p14:tracePt t="226127" x="1566863" y="5672138"/>
          <p14:tracePt t="226143" x="1447800" y="5672138"/>
          <p14:tracePt t="226160" x="1366838" y="5672138"/>
          <p14:tracePt t="226177" x="1271588" y="5672138"/>
          <p14:tracePt t="226194" x="1176338" y="5672138"/>
          <p14:tracePt t="226210" x="1076325" y="5672138"/>
          <p14:tracePt t="226227" x="957263" y="5672138"/>
          <p14:tracePt t="226243" x="857250" y="5672138"/>
          <p14:tracePt t="226260" x="733425" y="5691188"/>
          <p14:tracePt t="226262" x="681038" y="5700713"/>
          <p14:tracePt t="226277" x="585788" y="5719763"/>
          <p14:tracePt t="226293" x="552450" y="5748338"/>
          <p14:tracePt t="226310" x="533400" y="5748338"/>
          <p14:tracePt t="226373" x="528638" y="5753100"/>
          <p14:tracePt t="226381" x="528638" y="5757863"/>
          <p14:tracePt t="226389" x="523875" y="5762625"/>
          <p14:tracePt t="226397" x="514350" y="5776913"/>
          <p14:tracePt t="226410" x="500063" y="5795963"/>
          <p14:tracePt t="226427" x="500063" y="5819775"/>
          <p14:tracePt t="226443" x="500063" y="5838825"/>
          <p14:tracePt t="226445" x="500063" y="5843588"/>
          <p14:tracePt t="226460" x="500063" y="5857875"/>
          <p14:tracePt t="226477" x="500063" y="5891213"/>
          <p14:tracePt t="226493" x="542925" y="5919788"/>
          <p14:tracePt t="226510" x="571500" y="5943600"/>
          <p14:tracePt t="226527" x="623888" y="5967413"/>
          <p14:tracePt t="226543" x="681038" y="5995988"/>
          <p14:tracePt t="226560" x="704850" y="6010275"/>
          <p14:tracePt t="226577" x="776288" y="6029325"/>
          <p14:tracePt t="226593" x="819150" y="6057900"/>
          <p14:tracePt t="226610" x="890588" y="6072188"/>
          <p14:tracePt t="226627" x="942975" y="6096000"/>
          <p14:tracePt t="226643" x="1004888" y="6110288"/>
          <p14:tracePt t="226660" x="1042988" y="6119813"/>
          <p14:tracePt t="226662" x="1057275" y="6119813"/>
          <p14:tracePt t="226677" x="1109663" y="6119813"/>
          <p14:tracePt t="226693" x="1166813" y="6115050"/>
          <p14:tracePt t="226710" x="1257300" y="6105525"/>
          <p14:tracePt t="226727" x="1338263" y="6105525"/>
          <p14:tracePt t="226743" x="1438275" y="6105525"/>
          <p14:tracePt t="226760" x="1566863" y="6105525"/>
          <p14:tracePt t="226777" x="1657350" y="6105525"/>
          <p14:tracePt t="226793" x="1733550" y="6105525"/>
          <p14:tracePt t="226810" x="1743075" y="6096000"/>
          <p14:tracePt t="226827" x="1766888" y="6086475"/>
          <p14:tracePt t="226843" x="1781175" y="6081713"/>
          <p14:tracePt t="226844" x="1800225" y="6067425"/>
          <p14:tracePt t="226860" x="1824038" y="6053138"/>
          <p14:tracePt t="226861" x="1824038" y="6048375"/>
          <p14:tracePt t="226877" x="1833563" y="6043613"/>
          <p14:tracePt t="226910" x="1843088" y="6043613"/>
          <p14:tracePt t="226927" x="1852613" y="6019800"/>
          <p14:tracePt t="226943" x="1862138" y="6000750"/>
          <p14:tracePt t="226960" x="1862138" y="5953125"/>
          <p14:tracePt t="226977" x="1862138" y="5886450"/>
          <p14:tracePt t="226993" x="1862138" y="5843588"/>
          <p14:tracePt t="227010" x="1862138" y="5819775"/>
          <p14:tracePt t="227027" x="1862138" y="5800725"/>
          <p14:tracePt t="227043" x="1862138" y="5791200"/>
          <p14:tracePt t="227045" x="1857375" y="5786438"/>
          <p14:tracePt t="227060" x="1852613" y="5781675"/>
          <p14:tracePt t="227077" x="1771650" y="5753100"/>
          <p14:tracePt t="227093" x="1690688" y="5743575"/>
          <p14:tracePt t="227110" x="1600200" y="5738813"/>
          <p14:tracePt t="227127" x="1504950" y="5729288"/>
          <p14:tracePt t="227143" x="1428750" y="5729288"/>
          <p14:tracePt t="227160" x="1376363" y="5729288"/>
          <p14:tracePt t="227177" x="1314450" y="5729288"/>
          <p14:tracePt t="227193" x="1276350" y="5729288"/>
          <p14:tracePt t="227210" x="1223963" y="5729288"/>
          <p14:tracePt t="227227" x="1176338" y="5729288"/>
          <p14:tracePt t="227243" x="1128713" y="5729288"/>
          <p14:tracePt t="227260" x="1076325" y="5729288"/>
          <p14:tracePt t="227262" x="1066800" y="5729288"/>
          <p14:tracePt t="227277" x="1042988" y="5729288"/>
          <p14:tracePt t="227293" x="1019175" y="5734050"/>
          <p14:tracePt t="227310" x="1000125" y="5753100"/>
          <p14:tracePt t="227327" x="976313" y="5781675"/>
          <p14:tracePt t="227343" x="962025" y="5800725"/>
          <p14:tracePt t="227360" x="947738" y="5819775"/>
          <p14:tracePt t="227377" x="947738" y="5843588"/>
          <p14:tracePt t="227393" x="947738" y="5867400"/>
          <p14:tracePt t="227410" x="957263" y="5900738"/>
          <p14:tracePt t="227427" x="1000125" y="5934075"/>
          <p14:tracePt t="227443" x="1085850" y="5995988"/>
          <p14:tracePt t="227460" x="1181100" y="6067425"/>
          <p14:tracePt t="227461" x="1209675" y="6096000"/>
          <p14:tracePt t="227477" x="1290638" y="6143625"/>
          <p14:tracePt t="227493" x="1314450" y="6167438"/>
          <p14:tracePt t="227510" x="1357313" y="6181725"/>
          <p14:tracePt t="227527" x="1409700" y="6186488"/>
          <p14:tracePt t="227543" x="1447800" y="6196013"/>
          <p14:tracePt t="227560" x="1538288" y="6196013"/>
          <p14:tracePt t="227577" x="1643063" y="6196013"/>
          <p14:tracePt t="227593" x="1728788" y="6196013"/>
          <p14:tracePt t="227610" x="1781175" y="6196013"/>
          <p14:tracePt t="227627" x="1785938" y="6196013"/>
          <p14:tracePt t="227901" x="1785938" y="6215063"/>
          <p14:tracePt t="227909" x="1800225" y="6219825"/>
          <p14:tracePt t="227918" x="1819275" y="6234113"/>
          <p14:tracePt t="227926" x="1871663" y="6243638"/>
          <p14:tracePt t="227943" x="1971675" y="6305550"/>
          <p14:tracePt t="227960" x="2066925" y="6334125"/>
          <p14:tracePt t="227977" x="2081213" y="6338888"/>
          <p14:tracePt t="228010" x="2081213" y="6353175"/>
          <p14:tracePt t="228027" x="2090738" y="6367463"/>
          <p14:tracePt t="228043" x="2109788" y="6376988"/>
          <p14:tracePt t="228117" x="2114550" y="6381750"/>
          <p14:tracePt t="228149" x="2119313" y="6376988"/>
          <p14:tracePt t="228157" x="2119313" y="6372225"/>
          <p14:tracePt t="228166" x="2119313" y="6357938"/>
          <p14:tracePt t="228176" x="2119313" y="6353175"/>
          <p14:tracePt t="228193" x="2124075" y="6343650"/>
          <p14:tracePt t="228210" x="2124075" y="6334125"/>
          <p14:tracePt t="228227" x="2138363" y="6315075"/>
          <p14:tracePt t="228243" x="2152650" y="6296025"/>
          <p14:tracePt t="228260" x="2171700" y="6281738"/>
          <p14:tracePt t="228262" x="2176463" y="6272213"/>
          <p14:tracePt t="228277" x="2209800" y="6267450"/>
          <p14:tracePt t="228293" x="2257425" y="6267450"/>
          <p14:tracePt t="228310" x="2409825" y="6267450"/>
          <p14:tracePt t="228327" x="2619375" y="6305550"/>
          <p14:tracePt t="228343" x="2786063" y="6334125"/>
          <p14:tracePt t="228360" x="2981325" y="6367463"/>
          <p14:tracePt t="228377" x="3138488" y="6396038"/>
          <p14:tracePt t="228393" x="3228975" y="6410325"/>
          <p14:tracePt t="228410" x="3348038" y="6419850"/>
          <p14:tracePt t="228427" x="3452813" y="6438900"/>
          <p14:tracePt t="228443" x="3571875" y="6438900"/>
          <p14:tracePt t="228460" x="3686175" y="6438900"/>
          <p14:tracePt t="228461" x="3724275" y="6438900"/>
          <p14:tracePt t="228477" x="3786188" y="6429375"/>
          <p14:tracePt t="228493" x="3838575" y="6396038"/>
          <p14:tracePt t="228510" x="3876675" y="6386513"/>
          <p14:tracePt t="228527" x="3948113" y="6343650"/>
          <p14:tracePt t="228543" x="4057650" y="6286500"/>
          <p14:tracePt t="228560" x="4171950" y="6229350"/>
          <p14:tracePt t="228577" x="4267200" y="6196013"/>
          <p14:tracePt t="228593" x="4357688" y="6167438"/>
          <p14:tracePt t="228610" x="4391025" y="6162675"/>
          <p14:tracePt t="228627" x="4410075" y="6129338"/>
          <p14:tracePt t="228643" x="4443413" y="6100763"/>
          <p14:tracePt t="228660" x="4495800" y="6048375"/>
          <p14:tracePt t="228677" x="4543425" y="5953125"/>
          <p14:tracePt t="228693" x="4562475" y="5934075"/>
          <p14:tracePt t="228710" x="4562475" y="5900738"/>
          <p14:tracePt t="228727" x="4562475" y="5853113"/>
          <p14:tracePt t="228743" x="4562475" y="5805488"/>
          <p14:tracePt t="228760" x="4543425" y="5772150"/>
          <p14:tracePt t="228777" x="4514850" y="5743575"/>
          <p14:tracePt t="228793" x="4462463" y="5705475"/>
          <p14:tracePt t="228810" x="4371975" y="5676900"/>
          <p14:tracePt t="228826" x="4267200" y="5662613"/>
          <p14:tracePt t="228843" x="4133850" y="5643563"/>
          <p14:tracePt t="228860" x="4010025" y="5595938"/>
          <p14:tracePt t="228862" x="3957638" y="5586413"/>
          <p14:tracePt t="228877" x="3829050" y="5567363"/>
          <p14:tracePt t="228893" x="3648075" y="5548313"/>
          <p14:tracePt t="228910" x="3467100" y="5548313"/>
          <p14:tracePt t="228926" x="3267075" y="5548313"/>
          <p14:tracePt t="228943" x="3062288" y="5548313"/>
          <p14:tracePt t="228960" x="2862263" y="5548313"/>
          <p14:tracePt t="228977" x="2681288" y="5553075"/>
          <p14:tracePt t="228993" x="2490788" y="5581650"/>
          <p14:tracePt t="229010" x="2333625" y="5600700"/>
          <p14:tracePt t="229026" x="2176463" y="5643563"/>
          <p14:tracePt t="229043" x="2081213" y="5676900"/>
          <p14:tracePt t="229045" x="2047875" y="5691188"/>
          <p14:tracePt t="229060" x="2024063" y="5705475"/>
          <p14:tracePt t="229076" x="2014538" y="5743575"/>
          <p14:tracePt t="229093" x="2014538" y="5795963"/>
          <p14:tracePt t="229110" x="2014538" y="5862638"/>
          <p14:tracePt t="229126" x="2014538" y="5919788"/>
          <p14:tracePt t="229143" x="2033588" y="6015038"/>
          <p14:tracePt t="229160" x="2057400" y="6057900"/>
          <p14:tracePt t="229176" x="2081213" y="6091238"/>
          <p14:tracePt t="229193" x="2090738" y="6110288"/>
          <p14:tracePt t="229210" x="2133600" y="6124575"/>
          <p14:tracePt t="229226" x="2176463" y="6148388"/>
          <p14:tracePt t="229243" x="2228850" y="6172200"/>
          <p14:tracePt t="229245" x="2295525" y="6181725"/>
          <p14:tracePt t="229260" x="2328863" y="6205538"/>
          <p14:tracePt t="229277" x="2571750" y="6215063"/>
          <p14:tracePt t="229293" x="2776538" y="6248400"/>
          <p14:tracePt t="229310" x="3019425" y="6276975"/>
          <p14:tracePt t="229326" x="3248025" y="6310313"/>
          <p14:tracePt t="229343" x="3476625" y="6310313"/>
          <p14:tracePt t="229360" x="3643313" y="6310313"/>
          <p14:tracePt t="229377" x="3743325" y="6310313"/>
          <p14:tracePt t="229393" x="3800475" y="6310313"/>
          <p14:tracePt t="229410" x="3852863" y="6310313"/>
          <p14:tracePt t="229426" x="3890963" y="6310313"/>
          <p14:tracePt t="229443" x="3948113" y="6310313"/>
          <p14:tracePt t="229460" x="4038600" y="6310313"/>
          <p14:tracePt t="229461" x="4067175" y="6305550"/>
          <p14:tracePt t="229476" x="4124325" y="6291263"/>
          <p14:tracePt t="229493" x="4205288" y="6257925"/>
          <p14:tracePt t="229510" x="4229100" y="6253163"/>
          <p14:tracePt t="229526" x="4262438" y="6234113"/>
          <p14:tracePt t="229543" x="4291013" y="6210300"/>
          <p14:tracePt t="229560" x="4333875" y="6176963"/>
          <p14:tracePt t="229576" x="4376738" y="6162675"/>
          <p14:tracePt t="229593" x="4391025" y="6148388"/>
          <p14:tracePt t="229610" x="4395788" y="6143625"/>
          <p14:tracePt t="229821" x="4400550" y="6138863"/>
          <p14:tracePt t="229829" x="4405313" y="6129338"/>
          <p14:tracePt t="229845" x="4405313" y="6119813"/>
          <p14:tracePt t="229997" x="4405313" y="6115050"/>
          <p14:tracePt t="230005" x="4400550" y="6110288"/>
          <p14:tracePt t="230013" x="4395788" y="6105525"/>
          <p14:tracePt t="230026" x="4367213" y="6100763"/>
          <p14:tracePt t="230043" x="4281488" y="6072188"/>
          <p14:tracePt t="230060" x="4176713" y="6053138"/>
          <p14:tracePt t="230062" x="4138613" y="6048375"/>
          <p14:tracePt t="230076" x="4114800" y="6048375"/>
          <p14:tracePt t="230093" x="4095750" y="6038850"/>
          <p14:tracePt t="230126" x="4090988" y="6038850"/>
          <p14:tracePt t="230133" x="4086225" y="6038850"/>
          <p14:tracePt t="230143" x="4067175" y="6038850"/>
          <p14:tracePt t="230160" x="4014788" y="6038850"/>
          <p14:tracePt t="230176" x="3967163" y="6038850"/>
          <p14:tracePt t="230193" x="3962400" y="6038850"/>
          <p14:tracePt t="230677" x="3957638" y="6038850"/>
          <p14:tracePt t="230685" x="3952875" y="6038850"/>
          <p14:tracePt t="231149" x="3943350" y="6038850"/>
          <p14:tracePt t="231166" x="3938588" y="6048375"/>
          <p14:tracePt t="231197" x="3929063" y="6053138"/>
          <p14:tracePt t="231205" x="3929063" y="6057900"/>
          <p14:tracePt t="231213" x="3929063" y="6062663"/>
          <p14:tracePt t="231226" x="3929063" y="6081713"/>
          <p14:tracePt t="231243" x="3929063" y="6105525"/>
          <p14:tracePt t="231260" x="3929063" y="6115050"/>
          <p14:tracePt t="231276" x="3929063" y="6138863"/>
          <p14:tracePt t="231293" x="3929063" y="6157913"/>
          <p14:tracePt t="248997" x="3957638" y="6162675"/>
          <p14:tracePt t="249005" x="4010025" y="6162675"/>
          <p14:tracePt t="249014" x="4229100" y="6119813"/>
          <p14:tracePt t="249024" x="4505325" y="6076950"/>
          <p14:tracePt t="249041" x="5000625" y="6000750"/>
          <p14:tracePt t="249058" x="5286375" y="6000750"/>
          <p14:tracePt t="249074" x="5438775" y="6000750"/>
          <p14:tracePt t="249091" x="5467350" y="6000750"/>
          <p14:tracePt t="249109" x="5476875" y="5991225"/>
          <p14:tracePt t="249125" x="5495925" y="5991225"/>
          <p14:tracePt t="249141" x="5514975" y="5981700"/>
          <p14:tracePt t="249158" x="5534025" y="5972175"/>
          <p14:tracePt t="249174" x="5548313" y="5972175"/>
          <p14:tracePt t="249191" x="5553075" y="5972175"/>
          <p14:tracePt t="249208" x="5567363" y="5981700"/>
          <p14:tracePt t="249224" x="5567363" y="6000750"/>
          <p14:tracePt t="249241" x="5567363" y="6072188"/>
          <p14:tracePt t="249258" x="5605463" y="6167438"/>
          <p14:tracePt t="249274" x="5629275" y="6253163"/>
          <p14:tracePt t="249291" x="5638800" y="6276975"/>
          <p14:tracePt t="249308" x="5710238" y="6291263"/>
          <p14:tracePt t="249309" x="5776913" y="6291263"/>
          <p14:tracePt t="249324" x="5843588" y="6300788"/>
          <p14:tracePt t="249341" x="6200775" y="6334125"/>
          <p14:tracePt t="249358" x="6491288" y="6367463"/>
          <p14:tracePt t="249374" x="6757988" y="6367463"/>
          <p14:tracePt t="249391" x="6996113" y="6367463"/>
          <p14:tracePt t="249408" x="7148513" y="6367463"/>
          <p14:tracePt t="249425" x="7224713" y="6357938"/>
          <p14:tracePt t="249441" x="7253288" y="6353175"/>
          <p14:tracePt t="249458" x="7296150" y="6324600"/>
          <p14:tracePt t="249474" x="7324725" y="6296025"/>
          <p14:tracePt t="249491" x="7381875" y="6219825"/>
          <p14:tracePt t="249508" x="7429500" y="6157913"/>
          <p14:tracePt t="249524" x="7462838" y="6072188"/>
          <p14:tracePt t="249526" x="7467600" y="6067425"/>
          <p14:tracePt t="249541" x="7467600" y="6019800"/>
          <p14:tracePt t="249558" x="7458075" y="5981700"/>
          <p14:tracePt t="249574" x="7381875" y="5910263"/>
          <p14:tracePt t="249591" x="7281863" y="5867400"/>
          <p14:tracePt t="249608" x="7138988" y="5838825"/>
          <p14:tracePt t="249624" x="6953250" y="5776913"/>
          <p14:tracePt t="249641" x="6781800" y="5734050"/>
          <p14:tracePt t="249658" x="6667500" y="5715000"/>
          <p14:tracePt t="249674" x="6605588" y="5700713"/>
          <p14:tracePt t="249691" x="6596063" y="5700713"/>
          <p14:tracePt t="249708" x="6577013" y="5700713"/>
          <p14:tracePt t="249724" x="6562725" y="5748338"/>
          <p14:tracePt t="249725" x="6553200" y="5815013"/>
          <p14:tracePt t="249741" x="6543675" y="5905500"/>
          <p14:tracePt t="249758" x="6543675" y="5972175"/>
          <p14:tracePt t="249774" x="6562725" y="6034088"/>
          <p14:tracePt t="249791" x="6662738" y="6076950"/>
          <p14:tracePt t="249808" x="6743700" y="6096000"/>
          <p14:tracePt t="249824" x="6862763" y="6081713"/>
          <p14:tracePt t="249841" x="6977063" y="6005513"/>
          <p14:tracePt t="249858" x="7077075" y="5962650"/>
          <p14:tracePt t="249874" x="7158038" y="5876925"/>
          <p14:tracePt t="249891" x="7167563" y="5843588"/>
          <p14:tracePt t="249908" x="7167563" y="5815013"/>
          <p14:tracePt t="249924" x="7167563" y="5781675"/>
          <p14:tracePt t="249926" x="7167563" y="5776913"/>
          <p14:tracePt t="249941" x="7134225" y="5772150"/>
          <p14:tracePt t="249958" x="7091363" y="5772150"/>
          <p14:tracePt t="249974" x="7019925" y="5772150"/>
          <p14:tracePt t="249991" x="6943725" y="5791200"/>
          <p14:tracePt t="250008" x="6919913" y="5810250"/>
          <p14:tracePt t="250069" x="6919913" y="5819775"/>
          <p14:tracePt t="250077" x="6929438" y="5843588"/>
          <p14:tracePt t="250085" x="6929438" y="5848350"/>
          <p14:tracePt t="299342"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E8C7831C-5A57-4102-A426-D823E9D37D5B}"/>
              </a:ext>
            </a:extLst>
          </p:cNvPr>
          <p:cNvSpPr>
            <a:spLocks noGrp="1" noChangeArrowheads="1"/>
          </p:cNvSpPr>
          <p:nvPr>
            <p:ph type="title"/>
          </p:nvPr>
        </p:nvSpPr>
        <p:spPr/>
        <p:txBody>
          <a:bodyPr/>
          <a:lstStyle/>
          <a:p>
            <a:pPr eaLnBrk="1" hangingPunct="1"/>
            <a:r>
              <a:rPr lang="zh-CN" altLang="en-US"/>
              <a:t>嵌入式系统的组成</a:t>
            </a:r>
          </a:p>
        </p:txBody>
      </p:sp>
      <p:pic>
        <p:nvPicPr>
          <p:cNvPr id="165891" name="Picture 3" descr="image001">
            <a:extLst>
              <a:ext uri="{FF2B5EF4-FFF2-40B4-BE49-F238E27FC236}">
                <a16:creationId xmlns:a16="http://schemas.microsoft.com/office/drawing/2014/main" id="{39F6786C-7B7B-45BE-BD7C-15539574A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2109788"/>
            <a:ext cx="3246438"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4">
            <a:extLst>
              <a:ext uri="{FF2B5EF4-FFF2-40B4-BE49-F238E27FC236}">
                <a16:creationId xmlns:a16="http://schemas.microsoft.com/office/drawing/2014/main" id="{31D727EC-B7B3-49AB-B77E-1EA15A41AF7C}"/>
              </a:ext>
            </a:extLst>
          </p:cNvPr>
          <p:cNvSpPr>
            <a:spLocks noGrp="1" noChangeArrowheads="1"/>
          </p:cNvSpPr>
          <p:nvPr>
            <p:ph idx="1"/>
          </p:nvPr>
        </p:nvSpPr>
        <p:spPr>
          <a:xfrm>
            <a:off x="609600" y="1600200"/>
            <a:ext cx="4648200" cy="4576763"/>
          </a:xfrm>
        </p:spPr>
        <p:txBody>
          <a:bodyPr/>
          <a:lstStyle/>
          <a:p>
            <a:pPr eaLnBrk="1" hangingPunct="1"/>
            <a:r>
              <a:rPr lang="zh-CN" altLang="en-US" sz="2800"/>
              <a:t>嵌入式系统一般由嵌入式硬件和软件组成</a:t>
            </a:r>
          </a:p>
          <a:p>
            <a:pPr eaLnBrk="1" hangingPunct="1"/>
            <a:r>
              <a:rPr lang="zh-CN" altLang="en-US" sz="2800"/>
              <a:t>硬件以包含微处理器的</a:t>
            </a:r>
            <a:r>
              <a:rPr lang="en-US" altLang="zh-CN" sz="2800"/>
              <a:t>SoC</a:t>
            </a:r>
            <a:r>
              <a:rPr lang="zh-CN" altLang="en-US" sz="2800"/>
              <a:t>为核心集成存储器和系统专用的输入</a:t>
            </a:r>
            <a:r>
              <a:rPr lang="en-US" altLang="zh-CN" sz="2800"/>
              <a:t>/</a:t>
            </a:r>
            <a:r>
              <a:rPr lang="zh-CN" altLang="en-US" sz="2800"/>
              <a:t>输出设备</a:t>
            </a:r>
          </a:p>
          <a:p>
            <a:pPr eaLnBrk="1" hangingPunct="1"/>
            <a:r>
              <a:rPr lang="zh-CN" altLang="en-US" sz="2800"/>
              <a:t>软件包括：初始化代码及驱动、嵌入式操作系统和应用程序等，这些软件有机地结合在一起，形成系统特定的一体化软件。</a:t>
            </a:r>
          </a:p>
        </p:txBody>
      </p:sp>
      <p:pic>
        <p:nvPicPr>
          <p:cNvPr id="2" name="音频 1">
            <a:hlinkClick r:id="" action="ppaction://media"/>
            <a:extLst>
              <a:ext uri="{FF2B5EF4-FFF2-40B4-BE49-F238E27FC236}">
                <a16:creationId xmlns:a16="http://schemas.microsoft.com/office/drawing/2014/main" id="{F5CF2922-04C0-4E48-89B1-7345453CE4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3411"/>
    </mc:Choice>
    <mc:Fallback>
      <p:transition spd="slow" advTm="153411"/>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8" presetClass="entr" presetSubtype="16" fill="hold" nodeType="afterEffect">
                                  <p:stCondLst>
                                    <p:cond delay="0"/>
                                  </p:stCondLst>
                                  <p:childTnLst>
                                    <p:set>
                                      <p:cBhvr>
                                        <p:cTn id="9" dur="1" fill="hold">
                                          <p:stCondLst>
                                            <p:cond delay="0"/>
                                          </p:stCondLst>
                                        </p:cTn>
                                        <p:tgtEl>
                                          <p:spTgt spid="165891"/>
                                        </p:tgtEl>
                                        <p:attrNameLst>
                                          <p:attrName>style.visibility</p:attrName>
                                        </p:attrNameLst>
                                      </p:cBhvr>
                                      <p:to>
                                        <p:strVal val="visible"/>
                                      </p:to>
                                    </p:set>
                                    <p:animEffect transition="in" filter="diamond(in)">
                                      <p:cBhvr>
                                        <p:cTn id="10" dur="1000"/>
                                        <p:tgtEl>
                                          <p:spTgt spid="16589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32" x="6948488" y="5233988"/>
          <p14:tracePt t="1556" x="6953250" y="5233988"/>
          <p14:tracePt t="1580" x="6953250" y="5238750"/>
          <p14:tracePt t="1588" x="6953250" y="5248275"/>
          <p14:tracePt t="29765" x="6958013" y="5243513"/>
          <p14:tracePt t="29772" x="6962775" y="5219700"/>
          <p14:tracePt t="29781" x="6962775" y="5200650"/>
          <p14:tracePt t="29798" x="6977063" y="5148263"/>
          <p14:tracePt t="29815" x="6991350" y="5105400"/>
          <p14:tracePt t="29831" x="7019925" y="5086350"/>
          <p14:tracePt t="29848" x="7024688" y="5081588"/>
          <p14:tracePt t="29932" x="7024688" y="5086350"/>
          <p14:tracePt t="29940" x="7024688" y="5091113"/>
          <p14:tracePt t="29948" x="7024688" y="5095875"/>
          <p14:tracePt t="29965" x="7024688" y="5114925"/>
          <p14:tracePt t="29981" x="6981825" y="5114925"/>
          <p14:tracePt t="29998" x="6881813" y="5114925"/>
          <p14:tracePt t="30015" x="6748463" y="5091113"/>
          <p14:tracePt t="30031" x="6624638" y="5043488"/>
          <p14:tracePt t="30048" x="6472238" y="4919663"/>
          <p14:tracePt t="30065" x="6329363" y="4767263"/>
          <p14:tracePt t="30081" x="6224588" y="4614863"/>
          <p14:tracePt t="30098" x="6124575" y="4448175"/>
          <p14:tracePt t="30115" x="6076950" y="4352925"/>
          <p14:tracePt t="30132" x="6029325" y="4214813"/>
          <p14:tracePt t="30133" x="6010275" y="4148138"/>
          <p14:tracePt t="30148" x="5962650" y="4000500"/>
          <p14:tracePt t="30165" x="5915025" y="3843338"/>
          <p14:tracePt t="30181" x="5905500" y="3738563"/>
          <p14:tracePt t="30198" x="5886450" y="3676650"/>
          <p14:tracePt t="30215" x="5881688" y="3629025"/>
          <p14:tracePt t="30232" x="5853113" y="3552825"/>
          <p14:tracePt t="30248" x="5829300" y="3481388"/>
          <p14:tracePt t="30265" x="5815013" y="3448050"/>
          <p14:tracePt t="30281" x="5810250" y="3405188"/>
          <p14:tracePt t="30298" x="5795963" y="3367088"/>
          <p14:tracePt t="30300" x="5781675" y="3333750"/>
          <p14:tracePt t="30315" x="5762625" y="3281363"/>
          <p14:tracePt t="30332" x="5700713" y="3095625"/>
          <p14:tracePt t="30348" x="5676900" y="2995613"/>
          <p14:tracePt t="30365" x="5662613" y="2933700"/>
          <p14:tracePt t="30381" x="5662613" y="2895600"/>
          <p14:tracePt t="30398" x="5657850" y="2886075"/>
          <p14:tracePt t="30415" x="5657850" y="2867025"/>
          <p14:tracePt t="30431" x="5657850" y="2843213"/>
          <p14:tracePt t="30448" x="5681663" y="2738438"/>
          <p14:tracePt t="30465" x="5757863" y="2624138"/>
          <p14:tracePt t="30481" x="5815013" y="2509838"/>
          <p14:tracePt t="30498" x="5867400" y="2419350"/>
          <p14:tracePt t="30515" x="5910263" y="2357438"/>
          <p14:tracePt t="30517" x="5934075" y="2309813"/>
          <p14:tracePt t="30531" x="5957888" y="2290763"/>
          <p14:tracePt t="30533" x="5991225" y="2257425"/>
          <p14:tracePt t="30548" x="6081713" y="2200275"/>
          <p14:tracePt t="30565" x="6157913" y="2100263"/>
          <p14:tracePt t="30581" x="6196013" y="2076450"/>
          <p14:tracePt t="30598" x="6272213" y="2043113"/>
          <p14:tracePt t="30615" x="6353175" y="2028825"/>
          <p14:tracePt t="30631" x="6515100" y="1966913"/>
          <p14:tracePt t="30648" x="6686550" y="1928813"/>
          <p14:tracePt t="30665" x="6877050" y="1919288"/>
          <p14:tracePt t="30681" x="7105650" y="1895475"/>
          <p14:tracePt t="30698" x="7305675" y="1895475"/>
          <p14:tracePt t="30714" x="7424738" y="1895475"/>
          <p14:tracePt t="30731" x="7567613" y="1909763"/>
          <p14:tracePt t="30748" x="7710488" y="1981200"/>
          <p14:tracePt t="30765" x="7839075" y="2062163"/>
          <p14:tracePt t="30781" x="7967663" y="2147888"/>
          <p14:tracePt t="30798" x="8077200" y="2214563"/>
          <p14:tracePt t="30815" x="8167688" y="2271713"/>
          <p14:tracePt t="30831" x="8234363" y="2319338"/>
          <p14:tracePt t="30848" x="8291513" y="2352675"/>
          <p14:tracePt t="30865" x="8348663" y="2390775"/>
          <p14:tracePt t="30881" x="8391525" y="2419350"/>
          <p14:tracePt t="30898" x="8429625" y="2466975"/>
          <p14:tracePt t="30915" x="8477250" y="2524125"/>
          <p14:tracePt t="30931" x="8539163" y="2619375"/>
          <p14:tracePt t="30932" x="8572500" y="2643188"/>
          <p14:tracePt t="30948" x="8610600" y="2743200"/>
          <p14:tracePt t="30965" x="8643938" y="2828925"/>
          <p14:tracePt t="30981" x="8682038" y="2976563"/>
          <p14:tracePt t="30998" x="8705850" y="3119438"/>
          <p14:tracePt t="31015" x="8743950" y="3252788"/>
          <p14:tracePt t="31031" x="8758238" y="3348038"/>
          <p14:tracePt t="31048" x="8767763" y="3429000"/>
          <p14:tracePt t="31065" x="8767763" y="3495675"/>
          <p14:tracePt t="31081" x="8767763" y="3571875"/>
          <p14:tracePt t="31098" x="8767763" y="3652838"/>
          <p14:tracePt t="31115" x="8763000" y="3714750"/>
          <p14:tracePt t="31131" x="8734425" y="3776663"/>
          <p14:tracePt t="31132" x="8720138" y="3805238"/>
          <p14:tracePt t="31148" x="8677275" y="3862388"/>
          <p14:tracePt t="31165" x="8605838" y="3962400"/>
          <p14:tracePt t="31181" x="8529638" y="4057650"/>
          <p14:tracePt t="31198" x="8458200" y="4148138"/>
          <p14:tracePt t="31215" x="8415338" y="4191000"/>
          <p14:tracePt t="31231" x="8358188" y="4238625"/>
          <p14:tracePt t="31248" x="8291513" y="4286250"/>
          <p14:tracePt t="31265" x="8215313" y="4329113"/>
          <p14:tracePt t="31281" x="8120063" y="4376738"/>
          <p14:tracePt t="31299" x="8034338" y="4400550"/>
          <p14:tracePt t="31314" x="7948613" y="4424363"/>
          <p14:tracePt t="31331" x="7867650" y="4443413"/>
          <p14:tracePt t="31348" x="7643813" y="4491038"/>
          <p14:tracePt t="31364" x="7510463" y="4510088"/>
          <p14:tracePt t="31381" x="7358063" y="4529138"/>
          <p14:tracePt t="31398" x="7210425" y="4557713"/>
          <p14:tracePt t="31415" x="7081838" y="4576763"/>
          <p14:tracePt t="31431" x="6938963" y="4595813"/>
          <p14:tracePt t="31448" x="6805613" y="4624388"/>
          <p14:tracePt t="31465" x="6638925" y="4624388"/>
          <p14:tracePt t="31481" x="6500813" y="4624388"/>
          <p14:tracePt t="31498" x="6357938" y="4624388"/>
          <p14:tracePt t="31515" x="6210300" y="4572000"/>
          <p14:tracePt t="31531" x="6091238" y="4552950"/>
          <p14:tracePt t="31532" x="6024563" y="4524375"/>
          <p14:tracePt t="31548" x="5953125" y="4505325"/>
          <p14:tracePt t="31564" x="5886450" y="4467225"/>
          <p14:tracePt t="31581" x="5819775" y="4452938"/>
          <p14:tracePt t="31598" x="5734050" y="4433888"/>
          <p14:tracePt t="31614" x="5681663" y="4395788"/>
          <p14:tracePt t="31631" x="5591175" y="4333875"/>
          <p14:tracePt t="31648" x="5534025" y="4286250"/>
          <p14:tracePt t="31664" x="5443538" y="4210050"/>
          <p14:tracePt t="31681" x="5376863" y="4110038"/>
          <p14:tracePt t="31698" x="5314950" y="4019550"/>
          <p14:tracePt t="31714" x="5305425" y="3900488"/>
          <p14:tracePt t="31731" x="5276850" y="3771900"/>
          <p14:tracePt t="31733" x="5262563" y="3748088"/>
          <p14:tracePt t="31748" x="5253038" y="3614738"/>
          <p14:tracePt t="31764" x="5253038" y="3486150"/>
          <p14:tracePt t="31781" x="5253038" y="3348038"/>
          <p14:tracePt t="31798" x="5257800" y="3167063"/>
          <p14:tracePt t="31814" x="5291138" y="3000375"/>
          <p14:tracePt t="31831" x="5348288" y="2824163"/>
          <p14:tracePt t="31848" x="5419725" y="2667000"/>
          <p14:tracePt t="31864" x="5491163" y="2505075"/>
          <p14:tracePt t="31881" x="5581650" y="2352675"/>
          <p14:tracePt t="31898" x="5672138" y="2200275"/>
          <p14:tracePt t="31914" x="5729288" y="2090738"/>
          <p14:tracePt t="31931" x="5791200" y="2000250"/>
          <p14:tracePt t="31932" x="5848350" y="1952625"/>
          <p14:tracePt t="31948" x="5919788" y="1871663"/>
          <p14:tracePt t="31965" x="5981700" y="1790700"/>
          <p14:tracePt t="31981" x="6034088" y="1743075"/>
          <p14:tracePt t="31998" x="6091238" y="1714500"/>
          <p14:tracePt t="32014" x="6115050" y="1695450"/>
          <p14:tracePt t="32031" x="6134100" y="1690688"/>
          <p14:tracePt t="32048" x="6143625" y="1690688"/>
          <p14:tracePt t="32064" x="6181725" y="1690688"/>
          <p14:tracePt t="32081" x="6286500" y="1690688"/>
          <p14:tracePt t="32098" x="6438900" y="1690688"/>
          <p14:tracePt t="32114" x="6600825" y="1690688"/>
          <p14:tracePt t="32131" x="6757988" y="1690688"/>
          <p14:tracePt t="32148" x="6900863" y="1690688"/>
          <p14:tracePt t="32164" x="6986588" y="1700213"/>
          <p14:tracePt t="32181" x="7091363" y="1719263"/>
          <p14:tracePt t="32198" x="7224713" y="1738313"/>
          <p14:tracePt t="32214" x="7419975" y="1771650"/>
          <p14:tracePt t="32231" x="7643813" y="1843088"/>
          <p14:tracePt t="32248" x="7777163" y="1881188"/>
          <p14:tracePt t="32264" x="7886700" y="1919288"/>
          <p14:tracePt t="32281" x="7948613" y="1952625"/>
          <p14:tracePt t="32298" x="8024813" y="2005013"/>
          <p14:tracePt t="32315" x="8101013" y="2047875"/>
          <p14:tracePt t="32331" x="8153400" y="2085975"/>
          <p14:tracePt t="32348" x="8239125" y="2138363"/>
          <p14:tracePt t="32364" x="8315325" y="2195513"/>
          <p14:tracePt t="32381" x="8367713" y="2252663"/>
          <p14:tracePt t="32398" x="8410575" y="2276475"/>
          <p14:tracePt t="32414" x="8439150" y="2309813"/>
          <p14:tracePt t="32431" x="8453438" y="2328863"/>
          <p14:tracePt t="32448" x="8482013" y="2371725"/>
          <p14:tracePt t="32464" x="8496300" y="2428875"/>
          <p14:tracePt t="32481" x="8534400" y="2490788"/>
          <p14:tracePt t="32498" x="8548688" y="2552700"/>
          <p14:tracePt t="32514" x="8577263" y="2647950"/>
          <p14:tracePt t="32531" x="8601075" y="2757488"/>
          <p14:tracePt t="32533" x="8615363" y="2833688"/>
          <p14:tracePt t="32548" x="8658225" y="2957513"/>
          <p14:tracePt t="32564" x="8677275" y="3100388"/>
          <p14:tracePt t="32581" x="8696325" y="3205163"/>
          <p14:tracePt t="32598" x="8705850" y="3300413"/>
          <p14:tracePt t="32614" x="8710613" y="3367088"/>
          <p14:tracePt t="32631" x="8710613" y="3429000"/>
          <p14:tracePt t="32648" x="8710613" y="3543300"/>
          <p14:tracePt t="32664" x="8710613" y="3633788"/>
          <p14:tracePt t="32681" x="8710613" y="3724275"/>
          <p14:tracePt t="32698" x="8710613" y="3814763"/>
          <p14:tracePt t="32714" x="8710613" y="3890963"/>
          <p14:tracePt t="32716" x="8710613" y="3914775"/>
          <p14:tracePt t="32731" x="8710613" y="3962400"/>
          <p14:tracePt t="32748" x="8686800" y="4076700"/>
          <p14:tracePt t="32764" x="8648700" y="4148138"/>
          <p14:tracePt t="32781" x="8620125" y="4191000"/>
          <p14:tracePt t="32798" x="8562975" y="4267200"/>
          <p14:tracePt t="32814" x="8491538" y="4352925"/>
          <p14:tracePt t="32831" x="8434388" y="4405313"/>
          <p14:tracePt t="32848" x="8353425" y="4467225"/>
          <p14:tracePt t="32864" x="8310563" y="4495800"/>
          <p14:tracePt t="32881" x="8258175" y="4519613"/>
          <p14:tracePt t="32898" x="8210550" y="4548188"/>
          <p14:tracePt t="32915" x="8139113" y="4572000"/>
          <p14:tracePt t="32931" x="8077200" y="4595813"/>
          <p14:tracePt t="32933" x="8048625" y="4610100"/>
          <p14:tracePt t="32948" x="8005763" y="4619625"/>
          <p14:tracePt t="32964" x="7900988" y="4662488"/>
          <p14:tracePt t="32981" x="7815263" y="4686300"/>
          <p14:tracePt t="32998" x="7696200" y="4714875"/>
          <p14:tracePt t="33014" x="7586663" y="4733925"/>
          <p14:tracePt t="33031" x="7496175" y="4743450"/>
          <p14:tracePt t="33048" x="7400925" y="4757738"/>
          <p14:tracePt t="33064" x="7348538" y="4781550"/>
          <p14:tracePt t="33081" x="7267575" y="4795838"/>
          <p14:tracePt t="33098" x="7219950" y="4795838"/>
          <p14:tracePt t="33114" x="7162800" y="4795838"/>
          <p14:tracePt t="33131" x="7096125" y="4795838"/>
          <p14:tracePt t="33148" x="6953250" y="4795838"/>
          <p14:tracePt t="33164" x="6881813" y="4795838"/>
          <p14:tracePt t="33181" x="6834188" y="4795838"/>
          <p14:tracePt t="33198" x="6796088" y="4795838"/>
          <p14:tracePt t="33214" x="6705600" y="4752975"/>
          <p14:tracePt t="33231" x="6624638" y="4733925"/>
          <p14:tracePt t="33248" x="6538913" y="4700588"/>
          <p14:tracePt t="33264" x="6467475" y="4676775"/>
          <p14:tracePt t="33281" x="6448425" y="4672013"/>
          <p14:tracePt t="33298" x="6405563" y="4648200"/>
          <p14:tracePt t="33314" x="6362700" y="4643438"/>
          <p14:tracePt t="33331" x="6248400" y="4614863"/>
          <p14:tracePt t="33348" x="6129338" y="4581525"/>
          <p14:tracePt t="33349" x="6057900" y="4562475"/>
          <p14:tracePt t="33364" x="5957888" y="4505325"/>
          <p14:tracePt t="33381" x="5857875" y="4438650"/>
          <p14:tracePt t="33398" x="5767388" y="4386263"/>
          <p14:tracePt t="33414" x="5662613" y="4314825"/>
          <p14:tracePt t="33431" x="5548313" y="4248150"/>
          <p14:tracePt t="33448" x="5462588" y="4167188"/>
          <p14:tracePt t="33464" x="5405438" y="4114800"/>
          <p14:tracePt t="33481" x="5376863" y="4062413"/>
          <p14:tracePt t="33498" x="5362575" y="4029075"/>
          <p14:tracePt t="33514" x="5353050" y="3971925"/>
          <p14:tracePt t="33531" x="5329238" y="3862388"/>
          <p14:tracePt t="33533" x="5310188" y="3805238"/>
          <p14:tracePt t="33548" x="5291138" y="3724275"/>
          <p14:tracePt t="33564" x="5267325" y="3657600"/>
          <p14:tracePt t="33581" x="5267325" y="3619500"/>
          <p14:tracePt t="33598" x="5267325" y="3571875"/>
          <p14:tracePt t="33614" x="5267325" y="3552825"/>
          <p14:tracePt t="33631" x="5267325" y="3490913"/>
          <p14:tracePt t="33648" x="5286375" y="3429000"/>
          <p14:tracePt t="33664" x="5300663" y="3395663"/>
          <p14:tracePt t="33681" x="5319713" y="3352800"/>
          <p14:tracePt t="33698" x="5353050" y="3300413"/>
          <p14:tracePt t="33714" x="5405438" y="3214688"/>
          <p14:tracePt t="33731" x="5481638" y="3086100"/>
          <p14:tracePt t="33733" x="5519738" y="3028950"/>
          <p14:tracePt t="33748" x="5581650" y="2971800"/>
          <p14:tracePt t="33749" x="5610225" y="2900363"/>
          <p14:tracePt t="33764" x="5634038" y="2847975"/>
          <p14:tracePt t="33781" x="5657850" y="2828925"/>
          <p14:tracePt t="33798" x="5710238" y="2771775"/>
          <p14:tracePt t="33814" x="5786438" y="2676525"/>
          <p14:tracePt t="33831" x="5857875" y="2609850"/>
          <p14:tracePt t="33848" x="5919788" y="2538413"/>
          <p14:tracePt t="33864" x="5957888" y="2533650"/>
          <p14:tracePt t="33881" x="5986463" y="2524125"/>
          <p14:tracePt t="33898" x="6010275" y="2514600"/>
          <p14:tracePt t="33914" x="6076950" y="2500313"/>
          <p14:tracePt t="33931" x="6172200" y="2481263"/>
          <p14:tracePt t="33948" x="6276975" y="2471738"/>
          <p14:tracePt t="33949" x="6334125" y="2462213"/>
          <p14:tracePt t="33964" x="6424613" y="2462213"/>
          <p14:tracePt t="33981" x="6500813" y="2452688"/>
          <p14:tracePt t="33998" x="6619875" y="2447925"/>
          <p14:tracePt t="34014" x="6748463" y="2438400"/>
          <p14:tracePt t="34031" x="6853238" y="2428875"/>
          <p14:tracePt t="34048" x="6943725" y="2419350"/>
          <p14:tracePt t="34064" x="7034213" y="2419350"/>
          <p14:tracePt t="34081" x="7129463" y="2409825"/>
          <p14:tracePt t="34098" x="7234238" y="2409825"/>
          <p14:tracePt t="34114" x="7319963" y="2409825"/>
          <p14:tracePt t="34131" x="7353300" y="2409825"/>
          <p14:tracePt t="34132" x="7372350" y="2409825"/>
          <p14:tracePt t="34148" x="7386638" y="2419350"/>
          <p14:tracePt t="34164" x="7448550" y="2424113"/>
          <p14:tracePt t="34181" x="7467600" y="2428875"/>
          <p14:tracePt t="34198" x="7491413" y="2443163"/>
          <p14:tracePt t="34214" x="7524750" y="2462213"/>
          <p14:tracePt t="34231" x="7567613" y="2490788"/>
          <p14:tracePt t="34248" x="7658100" y="2538413"/>
          <p14:tracePt t="34264" x="7696200" y="2562225"/>
          <p14:tracePt t="34281" x="7762875" y="2614613"/>
          <p14:tracePt t="34298" x="7820025" y="2652713"/>
          <p14:tracePt t="34314" x="7896225" y="2695575"/>
          <p14:tracePt t="34331" x="7948613" y="2738438"/>
          <p14:tracePt t="34348" x="7986713" y="2771775"/>
          <p14:tracePt t="34349" x="7996238" y="2786063"/>
          <p14:tracePt t="34364" x="8015288" y="2790825"/>
          <p14:tracePt t="34381" x="8024813" y="2809875"/>
          <p14:tracePt t="34398" x="8048625" y="2843213"/>
          <p14:tracePt t="34414" x="8062913" y="2905125"/>
          <p14:tracePt t="34431" x="8086725" y="2962275"/>
          <p14:tracePt t="34448" x="8105775" y="3005138"/>
          <p14:tracePt t="34464" x="8129588" y="3038475"/>
          <p14:tracePt t="34481" x="8129588" y="3071813"/>
          <p14:tracePt t="34498" x="8134350" y="3114675"/>
          <p14:tracePt t="34500" x="8148638" y="3133725"/>
          <p14:tracePt t="34514" x="8153400" y="3181350"/>
          <p14:tracePt t="34517" x="8162925" y="3224213"/>
          <p14:tracePt t="34531" x="8172450" y="3252788"/>
          <p14:tracePt t="34533" x="8181975" y="3305175"/>
          <p14:tracePt t="34548" x="8181975" y="3357563"/>
          <p14:tracePt t="34564" x="8196263" y="3448050"/>
          <p14:tracePt t="34581" x="8196263" y="3552825"/>
          <p14:tracePt t="34598" x="8196263" y="3629025"/>
          <p14:tracePt t="34614" x="8196263" y="3719513"/>
          <p14:tracePt t="34631" x="8181975" y="3795713"/>
          <p14:tracePt t="34648" x="8153400" y="3857625"/>
          <p14:tracePt t="34664" x="8129588" y="3910013"/>
          <p14:tracePt t="34681" x="8105775" y="3962400"/>
          <p14:tracePt t="34697" x="8077200" y="4014788"/>
          <p14:tracePt t="34714" x="8039100" y="4062413"/>
          <p14:tracePt t="34716" x="8024813" y="4071938"/>
          <p14:tracePt t="34731" x="7986713" y="4124325"/>
          <p14:tracePt t="34748" x="7915275" y="4181475"/>
          <p14:tracePt t="34749" x="7881938" y="4200525"/>
          <p14:tracePt t="34764" x="7839075" y="4238625"/>
          <p14:tracePt t="34781" x="7805738" y="4243388"/>
          <p14:tracePt t="34797" x="7772400" y="4267200"/>
          <p14:tracePt t="34814" x="7686675" y="4300538"/>
          <p14:tracePt t="34831" x="7581900" y="4314825"/>
          <p14:tracePt t="34847" x="7472363" y="4333875"/>
          <p14:tracePt t="34864" x="7377113" y="4371975"/>
          <p14:tracePt t="34881" x="7258050" y="4391025"/>
          <p14:tracePt t="34897" x="7138988" y="4405313"/>
          <p14:tracePt t="34914" x="7043738" y="4424363"/>
          <p14:tracePt t="34931" x="6938963" y="4433888"/>
          <p14:tracePt t="34932" x="6886575" y="4433888"/>
          <p14:tracePt t="34948" x="6848475" y="4433888"/>
          <p14:tracePt t="34964" x="6772275" y="4433888"/>
          <p14:tracePt t="34981" x="6734175" y="4433888"/>
          <p14:tracePt t="34997" x="6686550" y="4424363"/>
          <p14:tracePt t="35014" x="6667500" y="4424363"/>
          <p14:tracePt t="35031" x="6653213" y="4424363"/>
          <p14:tracePt t="35047" x="6643688" y="4424363"/>
          <p14:tracePt t="35068" x="6634163" y="4424363"/>
          <p14:tracePt t="35081" x="6624638" y="4424363"/>
          <p14:tracePt t="35097" x="6605588" y="4424363"/>
          <p14:tracePt t="35114" x="6600825" y="4424363"/>
          <p14:tracePt t="35131" x="6586538" y="4424363"/>
          <p14:tracePt t="35308" x="6581775" y="4424363"/>
          <p14:tracePt t="35316" x="6567488" y="4424363"/>
          <p14:tracePt t="35325" x="6562725" y="4429125"/>
          <p14:tracePt t="35332" x="6562725" y="4433888"/>
          <p14:tracePt t="35348" x="6557963" y="4433888"/>
          <p14:tracePt t="35364" x="6553200" y="4433888"/>
          <p14:tracePt t="35932" x="6538913" y="4433888"/>
          <p14:tracePt t="36028" x="6538913" y="4438650"/>
          <p14:tracePt t="36052" x="6548438" y="4452938"/>
          <p14:tracePt t="36060" x="6562725" y="4457700"/>
          <p14:tracePt t="36076" x="6619875" y="4476750"/>
          <p14:tracePt t="36084" x="6686550" y="4486275"/>
          <p14:tracePt t="36097" x="6753225" y="4495800"/>
          <p14:tracePt t="36114" x="6958013" y="4524375"/>
          <p14:tracePt t="36131" x="7105650" y="4562475"/>
          <p14:tracePt t="36147" x="7258050" y="4595813"/>
          <p14:tracePt t="36149" x="7329488" y="4614863"/>
          <p14:tracePt t="36164" x="7434263" y="4638675"/>
          <p14:tracePt t="36181" x="7515225" y="4648200"/>
          <p14:tracePt t="36197" x="7567613" y="4657725"/>
          <p14:tracePt t="36214" x="7615238" y="4657725"/>
          <p14:tracePt t="36231" x="7639050" y="4657725"/>
          <p14:tracePt t="36247" x="7662863" y="4657725"/>
          <p14:tracePt t="36264" x="7700963" y="4657725"/>
          <p14:tracePt t="36281" x="7724775" y="4657725"/>
          <p14:tracePt t="36297" x="7734300" y="4657725"/>
          <p14:tracePt t="36373" x="7748588" y="4657725"/>
          <p14:tracePt t="36389" x="7753350" y="4657725"/>
          <p14:tracePt t="36396" x="7758113" y="4648200"/>
          <p14:tracePt t="36405" x="7762875" y="4643438"/>
          <p14:tracePt t="36437" x="7772400" y="4633913"/>
          <p14:tracePt t="36444" x="7777163" y="4619625"/>
          <p14:tracePt t="36533" x="7777163" y="4614863"/>
          <p14:tracePt t="36540" x="7762875" y="4614863"/>
          <p14:tracePt t="36549" x="7743825" y="4614863"/>
          <p14:tracePt t="36564" x="7672388" y="4600575"/>
          <p14:tracePt t="36581" x="7600950" y="4576763"/>
          <p14:tracePt t="36597" x="7505700" y="4557713"/>
          <p14:tracePt t="36614" x="7419975" y="4533900"/>
          <p14:tracePt t="36631" x="7372350" y="4510088"/>
          <p14:tracePt t="36647" x="7319963" y="4505325"/>
          <p14:tracePt t="36664" x="7286625" y="4491038"/>
          <p14:tracePt t="36681" x="7267575" y="4481513"/>
          <p14:tracePt t="36697" x="7248525" y="4481513"/>
          <p14:tracePt t="36714" x="7196138" y="4481513"/>
          <p14:tracePt t="36731" x="7138988" y="4481513"/>
          <p14:tracePt t="36747" x="7062788" y="4481513"/>
          <p14:tracePt t="36749" x="7043738" y="4481513"/>
          <p14:tracePt t="36764" x="7000875" y="4481513"/>
          <p14:tracePt t="36781" x="6991350" y="4481513"/>
          <p14:tracePt t="36797" x="6977063" y="4481513"/>
          <p14:tracePt t="36814" x="6962775" y="4476750"/>
          <p14:tracePt t="36831" x="6953250" y="4471988"/>
          <p14:tracePt t="36847" x="6905625" y="4457700"/>
          <p14:tracePt t="36864" x="6853238" y="4443413"/>
          <p14:tracePt t="36881" x="6796088" y="4438650"/>
          <p14:tracePt t="36897" x="6700838" y="4419600"/>
          <p14:tracePt t="36914" x="6629400" y="4419600"/>
          <p14:tracePt t="36931" x="6553200" y="4419600"/>
          <p14:tracePt t="36932" x="6524625" y="4419600"/>
          <p14:tracePt t="36948" x="6510338" y="4419600"/>
          <p14:tracePt t="36964" x="6448425" y="4419600"/>
          <p14:tracePt t="36981" x="6424613" y="4419600"/>
          <p14:tracePt t="36997" x="6400800" y="4429125"/>
          <p14:tracePt t="37014" x="6367463" y="4433888"/>
          <p14:tracePt t="37036" x="6362700" y="4433888"/>
          <p14:tracePt t="37084" x="6348413" y="4438650"/>
          <p14:tracePt t="37093" x="6343650" y="4452938"/>
          <p14:tracePt t="37109" x="6338888" y="4457700"/>
          <p14:tracePt t="37116" x="6324600" y="4471988"/>
          <p14:tracePt t="37131" x="6310313" y="4486275"/>
          <p14:tracePt t="37147" x="6296025" y="4505325"/>
          <p14:tracePt t="37149" x="6296025" y="4510088"/>
          <p14:tracePt t="37164" x="6291263" y="4519613"/>
          <p14:tracePt t="37181" x="6286500" y="4538663"/>
          <p14:tracePt t="37197" x="6286500" y="4548188"/>
          <p14:tracePt t="37214" x="6286500" y="4552950"/>
          <p14:tracePt t="37276" x="6286500" y="4557713"/>
          <p14:tracePt t="37284" x="6286500" y="4572000"/>
          <p14:tracePt t="37300" x="6300788" y="4576763"/>
          <p14:tracePt t="37308" x="6338888" y="4576763"/>
          <p14:tracePt t="37317" x="6376988" y="4576763"/>
          <p14:tracePt t="37331" x="6396038" y="4591050"/>
          <p14:tracePt t="37347" x="6438900" y="4595813"/>
          <p14:tracePt t="37349" x="6453188" y="4605338"/>
          <p14:tracePt t="37364" x="6462713" y="4605338"/>
          <p14:tracePt t="37381" x="6486525" y="4610100"/>
          <p14:tracePt t="37397" x="6524625" y="4614863"/>
          <p14:tracePt t="37414" x="6586538" y="4624388"/>
          <p14:tracePt t="37431" x="6643688" y="4629150"/>
          <p14:tracePt t="37447" x="6762750" y="4648200"/>
          <p14:tracePt t="37464" x="6891338" y="4648200"/>
          <p14:tracePt t="37481" x="7029450" y="4648200"/>
          <p14:tracePt t="37497" x="7172325" y="4648200"/>
          <p14:tracePt t="37514" x="7277100" y="4624388"/>
          <p14:tracePt t="37531" x="7334250" y="4619625"/>
          <p14:tracePt t="37547" x="7410450" y="4576763"/>
          <p14:tracePt t="37564" x="7491413" y="4562475"/>
          <p14:tracePt t="37581" x="7519988" y="4548188"/>
          <p14:tracePt t="37597" x="7524750" y="4548188"/>
          <p14:tracePt t="37669" x="7524750" y="4543425"/>
          <p14:tracePt t="37676" x="7524750" y="4533900"/>
          <p14:tracePt t="37685" x="7524750" y="4529138"/>
          <p14:tracePt t="37697" x="7534275" y="4514850"/>
          <p14:tracePt t="37715" x="7562850" y="4481513"/>
          <p14:tracePt t="37716" x="7577138" y="4471988"/>
          <p14:tracePt t="37731" x="7581900" y="4467225"/>
          <p14:tracePt t="37747" x="7581900" y="4438650"/>
          <p14:tracePt t="37749" x="7591425" y="4414838"/>
          <p14:tracePt t="37765" x="7591425" y="4410075"/>
          <p14:tracePt t="37820" x="7591425" y="4405313"/>
          <p14:tracePt t="37829" x="7562850" y="4405313"/>
          <p14:tracePt t="37836" x="7496175" y="4405313"/>
          <p14:tracePt t="37847" x="7410450" y="4405313"/>
          <p14:tracePt t="37864" x="7243763" y="4405313"/>
          <p14:tracePt t="37880" x="7062788" y="4376738"/>
          <p14:tracePt t="37897" x="6919913" y="4367213"/>
          <p14:tracePt t="37914" x="6862763" y="4357688"/>
          <p14:tracePt t="37930" x="6810375" y="4352925"/>
          <p14:tracePt t="37947" x="6762750" y="4352925"/>
          <p14:tracePt t="37950" x="6748463" y="4352925"/>
          <p14:tracePt t="37964" x="6715125" y="4352925"/>
          <p14:tracePt t="37980" x="6662738" y="4352925"/>
          <p14:tracePt t="37997" x="6596063" y="4352925"/>
          <p14:tracePt t="38014" x="6510338" y="4352925"/>
          <p14:tracePt t="38030" x="6391275" y="4352925"/>
          <p14:tracePt t="38047" x="6276975" y="4352925"/>
          <p14:tracePt t="38064" x="6205538" y="4371975"/>
          <p14:tracePt t="38080" x="6138863" y="4381500"/>
          <p14:tracePt t="38097" x="6129338" y="4381500"/>
          <p14:tracePt t="38173" x="6119813" y="4386263"/>
          <p14:tracePt t="38180" x="6119813" y="4395788"/>
          <p14:tracePt t="38189" x="6119813" y="4443413"/>
          <p14:tracePt t="38197" x="6119813" y="4471988"/>
          <p14:tracePt t="38214" x="6157913" y="4557713"/>
          <p14:tracePt t="38231" x="6200775" y="4610100"/>
          <p14:tracePt t="38247" x="6219825" y="4638675"/>
          <p14:tracePt t="38264" x="6238875" y="4643438"/>
          <p14:tracePt t="38281" x="6253163" y="4643438"/>
          <p14:tracePt t="38297" x="6305550" y="4643438"/>
          <p14:tracePt t="38314" x="6353175" y="4643438"/>
          <p14:tracePt t="38331" x="6429375" y="4643438"/>
          <p14:tracePt t="38332" x="6467475" y="4643438"/>
          <p14:tracePt t="38347" x="6519863" y="4643438"/>
          <p14:tracePt t="38364" x="6715125" y="4686300"/>
          <p14:tracePt t="38381" x="6819900" y="4705350"/>
          <p14:tracePt t="38397" x="6929438" y="4710113"/>
          <p14:tracePt t="38414" x="7043738" y="4710113"/>
          <p14:tracePt t="38431" x="7158038" y="4710113"/>
          <p14:tracePt t="38447" x="7300913" y="4710113"/>
          <p14:tracePt t="38464" x="7439025" y="4705350"/>
          <p14:tracePt t="38480" x="7610475" y="4676775"/>
          <p14:tracePt t="38497" x="7777163" y="4648200"/>
          <p14:tracePt t="38514" x="7934325" y="4629150"/>
          <p14:tracePt t="38516" x="7977188" y="4619625"/>
          <p14:tracePt t="38530" x="8029575" y="4600575"/>
          <p14:tracePt t="38547" x="8072438" y="4586288"/>
          <p14:tracePt t="38564" x="8081963" y="4576763"/>
          <p14:tracePt t="38581" x="8110538" y="4543425"/>
          <p14:tracePt t="38597" x="8148638" y="4505325"/>
          <p14:tracePt t="38614" x="8177213" y="4462463"/>
          <p14:tracePt t="38631" x="8210550" y="4433888"/>
          <p14:tracePt t="38647" x="8239125" y="4381500"/>
          <p14:tracePt t="38664" x="8258175" y="4324350"/>
          <p14:tracePt t="38681" x="8262938" y="4281488"/>
          <p14:tracePt t="38697" x="8262938" y="4238625"/>
          <p14:tracePt t="38714" x="8267700" y="4191000"/>
          <p14:tracePt t="38730" x="8267700" y="4162425"/>
          <p14:tracePt t="38747" x="8267700" y="4129088"/>
          <p14:tracePt t="38749" x="8267700" y="4100513"/>
          <p14:tracePt t="38764" x="8267700" y="4076700"/>
          <p14:tracePt t="38780" x="8267700" y="4057650"/>
          <p14:tracePt t="38797" x="8267700" y="4038600"/>
          <p14:tracePt t="38814" x="8229600" y="4010025"/>
          <p14:tracePt t="38830" x="8162925" y="3962400"/>
          <p14:tracePt t="38847" x="8029575" y="3914775"/>
          <p14:tracePt t="38864" x="7896225" y="3886200"/>
          <p14:tracePt t="38880" x="7762875" y="3848100"/>
          <p14:tracePt t="38897" x="7653338" y="3819525"/>
          <p14:tracePt t="38914" x="7605713" y="3810000"/>
          <p14:tracePt t="38931" x="7562850" y="3790950"/>
          <p14:tracePt t="38947" x="7510463" y="3781425"/>
          <p14:tracePt t="38949" x="7472363" y="3781425"/>
          <p14:tracePt t="38964" x="7396163" y="3781425"/>
          <p14:tracePt t="38980" x="7239000" y="3781425"/>
          <p14:tracePt t="38997" x="7053263" y="3781425"/>
          <p14:tracePt t="39014" x="6886575" y="3781425"/>
          <p14:tracePt t="39030" x="6757988" y="3776663"/>
          <p14:tracePt t="39047" x="6653213" y="3767138"/>
          <p14:tracePt t="39064" x="6557963" y="3767138"/>
          <p14:tracePt t="39080" x="6457950" y="3767138"/>
          <p14:tracePt t="39097" x="6376988" y="3767138"/>
          <p14:tracePt t="39114" x="6310313" y="3767138"/>
          <p14:tracePt t="39130" x="6248400" y="3767138"/>
          <p14:tracePt t="39147" x="6200775" y="3767138"/>
          <p14:tracePt t="39149" x="6172200" y="3767138"/>
          <p14:tracePt t="39164" x="6115050" y="3776663"/>
          <p14:tracePt t="39180" x="6048375" y="3824288"/>
          <p14:tracePt t="39197" x="5986463" y="3838575"/>
          <p14:tracePt t="39214" x="5934075" y="3852863"/>
          <p14:tracePt t="39230" x="5886450" y="3867150"/>
          <p14:tracePt t="39247" x="5834063" y="3890963"/>
          <p14:tracePt t="39264" x="5791200" y="3938588"/>
          <p14:tracePt t="39280" x="5767388" y="3990975"/>
          <p14:tracePt t="39297" x="5743575" y="4033838"/>
          <p14:tracePt t="39314" x="5738813" y="4081463"/>
          <p14:tracePt t="39330" x="5738813" y="4157663"/>
          <p14:tracePt t="39347" x="5800725" y="4271963"/>
          <p14:tracePt t="39364" x="5938838" y="4471988"/>
          <p14:tracePt t="39380" x="6010275" y="4543425"/>
          <p14:tracePt t="39397" x="6062663" y="4586288"/>
          <p14:tracePt t="39414" x="6138863" y="4638675"/>
          <p14:tracePt t="39430" x="6238875" y="4695825"/>
          <p14:tracePt t="39447" x="6367463" y="4762500"/>
          <p14:tracePt t="39464" x="6500813" y="4810125"/>
          <p14:tracePt t="39480" x="6610350" y="4838700"/>
          <p14:tracePt t="39497" x="6700838" y="4857750"/>
          <p14:tracePt t="39514" x="6753225" y="4886325"/>
          <p14:tracePt t="39530" x="6777038" y="4895850"/>
          <p14:tracePt t="39547" x="6791325" y="4895850"/>
          <p14:tracePt t="39550" x="6819900" y="4910138"/>
          <p14:tracePt t="39564" x="6886575" y="4910138"/>
          <p14:tracePt t="39580" x="6991350" y="4910138"/>
          <p14:tracePt t="39597" x="7067550" y="4910138"/>
          <p14:tracePt t="39614" x="7110413" y="4891088"/>
          <p14:tracePt t="39630" x="7138988" y="4872038"/>
          <p14:tracePt t="39647" x="7158038" y="4862513"/>
          <p14:tracePt t="39664" x="7172325" y="4852988"/>
          <p14:tracePt t="39680" x="7177088" y="4852988"/>
          <p14:tracePt t="39714" x="7181850" y="4852988"/>
          <p14:tracePt t="39730" x="7196138" y="4843463"/>
          <p14:tracePt t="39732" x="7196138" y="4833938"/>
          <p14:tracePt t="39747" x="7196138" y="4819650"/>
          <p14:tracePt t="39749" x="7196138" y="4800600"/>
          <p14:tracePt t="39764" x="7200900" y="4781550"/>
          <p14:tracePt t="39765" x="7200900" y="4767263"/>
          <p14:tracePt t="39780" x="7215188" y="4757738"/>
          <p14:tracePt t="39797" x="7215188" y="4743450"/>
          <p14:tracePt t="39814" x="7215188" y="4729163"/>
          <p14:tracePt t="39830" x="7215188" y="4681538"/>
          <p14:tracePt t="39847" x="7200900" y="4610100"/>
          <p14:tracePt t="39864" x="7191375" y="4505325"/>
          <p14:tracePt t="39880" x="7181850" y="4376738"/>
          <p14:tracePt t="39897" x="7181850" y="4271963"/>
          <p14:tracePt t="39914" x="7167563" y="4214813"/>
          <p14:tracePt t="39930" x="7162800" y="4133850"/>
          <p14:tracePt t="39947" x="7134225" y="4010025"/>
          <p14:tracePt t="39964" x="7062788" y="3714750"/>
          <p14:tracePt t="39980" x="7053263" y="3533775"/>
          <p14:tracePt t="39997" x="7043738" y="3443288"/>
          <p14:tracePt t="40014" x="7034213" y="3400425"/>
          <p14:tracePt t="40030" x="7029450" y="3376613"/>
          <p14:tracePt t="41076" x="7024688" y="3376613"/>
          <p14:tracePt t="41084" x="7010400" y="3376613"/>
          <p14:tracePt t="41093" x="7000875" y="3381375"/>
          <p14:tracePt t="41100" x="6962775" y="3381375"/>
          <p14:tracePt t="41114" x="6919913" y="3381375"/>
          <p14:tracePt t="41130" x="6843713" y="3381375"/>
          <p14:tracePt t="41147" x="6772275" y="3381375"/>
          <p14:tracePt t="41164" x="6738938" y="3381375"/>
          <p14:tracePt t="41180" x="6734175" y="3400425"/>
          <p14:tracePt t="41197" x="6767513" y="3405188"/>
          <p14:tracePt t="41214" x="6838950" y="3438525"/>
          <p14:tracePt t="41230" x="6881813" y="3443288"/>
          <p14:tracePt t="41247" x="6905625" y="3443288"/>
          <p14:tracePt t="41263" x="6915150" y="3443288"/>
          <p14:tracePt t="41280" x="6934200" y="3443288"/>
          <p14:tracePt t="41297" x="6986588" y="3419475"/>
          <p14:tracePt t="41313" x="7019925" y="3409950"/>
          <p14:tracePt t="41330" x="7053263" y="3405188"/>
          <p14:tracePt t="41347" x="7081838" y="3390900"/>
          <p14:tracePt t="41364" x="7129463" y="3357563"/>
          <p14:tracePt t="41365" x="7148513" y="3357563"/>
          <p14:tracePt t="41380" x="7191375" y="3352800"/>
          <p14:tracePt t="41397" x="7205663" y="3352800"/>
          <p14:tracePt t="41444" x="7210425" y="3343275"/>
          <p14:tracePt t="41452" x="7215188" y="3338513"/>
          <p14:tracePt t="41463" x="7219950" y="3328988"/>
          <p14:tracePt t="41480" x="7229475" y="3314700"/>
          <p14:tracePt t="41717" x="7229475" y="3309938"/>
          <p14:tracePt t="41724" x="7229475" y="3305175"/>
          <p14:tracePt t="41733" x="7181850" y="3295650"/>
          <p14:tracePt t="41747" x="7115175" y="3286125"/>
          <p14:tracePt t="41764" x="6986588" y="3286125"/>
          <p14:tracePt t="41765" x="6900863" y="3286125"/>
          <p14:tracePt t="41780" x="6705600" y="3276600"/>
          <p14:tracePt t="41797" x="6543675" y="3276600"/>
          <p14:tracePt t="41814" x="6453188" y="3276600"/>
          <p14:tracePt t="41830" x="6391275" y="3276600"/>
          <p14:tracePt t="41847" x="6324600" y="3276600"/>
          <p14:tracePt t="41863" x="6272213" y="3276600"/>
          <p14:tracePt t="41880" x="6176963" y="3276600"/>
          <p14:tracePt t="41897" x="6134100" y="3276600"/>
          <p14:tracePt t="42013" x="6143625" y="3262313"/>
          <p14:tracePt t="42020" x="6148388" y="3257550"/>
          <p14:tracePt t="42030" x="6153150" y="3252788"/>
          <p14:tracePt t="42047" x="6172200" y="3243263"/>
          <p14:tracePt t="42063" x="6176963" y="3243263"/>
          <p14:tracePt t="42080" x="6181725" y="3238500"/>
          <p14:tracePt t="42097" x="6191250" y="3238500"/>
          <p14:tracePt t="42114" x="6219825" y="3238500"/>
          <p14:tracePt t="42130" x="6267450" y="3238500"/>
          <p14:tracePt t="42147" x="6357938" y="3238500"/>
          <p14:tracePt t="42148" x="6386513" y="3238500"/>
          <p14:tracePt t="42164" x="6415088" y="3238500"/>
          <p14:tracePt t="42180" x="6472238" y="3238500"/>
          <p14:tracePt t="42197" x="6519863" y="3238500"/>
          <p14:tracePt t="42213" x="6581775" y="3238500"/>
          <p14:tracePt t="42230" x="6629400" y="3238500"/>
          <p14:tracePt t="42247" x="6686550" y="3238500"/>
          <p14:tracePt t="42263" x="6777038" y="3238500"/>
          <p14:tracePt t="42280" x="6910388" y="3276600"/>
          <p14:tracePt t="42297" x="7029450" y="3295650"/>
          <p14:tracePt t="42314" x="7134225" y="3314700"/>
          <p14:tracePt t="42330" x="7215188" y="3333750"/>
          <p14:tracePt t="42347" x="7248525" y="3333750"/>
          <p14:tracePt t="42363" x="7272338" y="3333750"/>
          <p14:tracePt t="42884" x="7272338" y="3319463"/>
          <p14:tracePt t="42893" x="7267575" y="3314700"/>
          <p14:tracePt t="42900" x="7248525" y="3290888"/>
          <p14:tracePt t="42913" x="7219950" y="3257550"/>
          <p14:tracePt t="42930" x="7134225" y="3138488"/>
          <p14:tracePt t="42947" x="7029450" y="3033713"/>
          <p14:tracePt t="42963" x="6943725" y="2928938"/>
          <p14:tracePt t="42966" x="6919913" y="2909888"/>
          <p14:tracePt t="42980" x="6848475" y="2814638"/>
          <p14:tracePt t="42997" x="6819900" y="2781300"/>
          <p14:tracePt t="43013" x="6791325" y="2747963"/>
          <p14:tracePt t="43030" x="6757988" y="2724150"/>
          <p14:tracePt t="43047" x="6729413" y="2705100"/>
          <p14:tracePt t="43063" x="6705600" y="2695575"/>
          <p14:tracePt t="43080" x="6653213" y="2662238"/>
          <p14:tracePt t="43097" x="6638925" y="2652713"/>
          <p14:tracePt t="43113" x="6596063" y="2638425"/>
          <p14:tracePt t="43130" x="6572250" y="2628900"/>
          <p14:tracePt t="43147" x="6557963" y="2624138"/>
          <p14:tracePt t="43164" x="6524625" y="2609850"/>
          <p14:tracePt t="43180" x="6472238" y="2581275"/>
          <p14:tracePt t="43197" x="6457950" y="2576513"/>
          <p14:tracePt t="43213" x="6424613" y="2566988"/>
          <p14:tracePt t="43230" x="6419850" y="2562225"/>
          <p14:tracePt t="43300" x="6410325" y="2562225"/>
          <p14:tracePt t="43309" x="6410325" y="2557463"/>
          <p14:tracePt t="43316" x="6405563" y="2543175"/>
          <p14:tracePt t="43330" x="6400800" y="2538413"/>
          <p14:tracePt t="43347" x="6396038" y="2528888"/>
          <p14:tracePt t="43363" x="6396038" y="2524125"/>
          <p14:tracePt t="43380" x="6396038" y="2476500"/>
          <p14:tracePt t="43397" x="6396038" y="2471738"/>
          <p14:tracePt t="43413" x="6396038" y="2462213"/>
          <p14:tracePt t="43430" x="6396038" y="2443163"/>
          <p14:tracePt t="43447" x="6405563" y="2428875"/>
          <p14:tracePt t="43463" x="6415088" y="2395538"/>
          <p14:tracePt t="43480" x="6438900" y="2390775"/>
          <p14:tracePt t="43497" x="6486525" y="2381250"/>
          <p14:tracePt t="43513" x="6557963" y="2366963"/>
          <p14:tracePt t="43530" x="6653213" y="2343150"/>
          <p14:tracePt t="43547" x="6743700" y="2343150"/>
          <p14:tracePt t="43564" x="6800850" y="2343150"/>
          <p14:tracePt t="43565" x="6834188" y="2343150"/>
          <p14:tracePt t="43580" x="6886575" y="2366963"/>
          <p14:tracePt t="43597" x="6938963" y="2386013"/>
          <p14:tracePt t="43613" x="6958013" y="2400300"/>
          <p14:tracePt t="43630" x="6967538" y="2414588"/>
          <p14:tracePt t="43717" x="6981825" y="2414588"/>
          <p14:tracePt t="43724" x="6986588" y="2424113"/>
          <p14:tracePt t="43732" x="7034213" y="2433638"/>
          <p14:tracePt t="43747" x="7091363" y="2452688"/>
          <p14:tracePt t="43763" x="7196138" y="2471738"/>
          <p14:tracePt t="43765" x="7224713" y="2471738"/>
          <p14:tracePt t="43780" x="7286625" y="2490788"/>
          <p14:tracePt t="43797" x="7291388" y="2490788"/>
          <p14:tracePt t="43892" x="7296150" y="2490788"/>
          <p14:tracePt t="43900" x="7305675" y="2500313"/>
          <p14:tracePt t="43908" x="7315200" y="2500313"/>
          <p14:tracePt t="43917" x="7339013" y="2519363"/>
          <p14:tracePt t="43930" x="7348538" y="2524125"/>
          <p14:tracePt t="43947" x="7367588" y="2538413"/>
          <p14:tracePt t="43963" x="7391400" y="2547938"/>
          <p14:tracePt t="43965" x="7400925" y="2547938"/>
          <p14:tracePt t="44812" x="7405688" y="2552700"/>
          <p14:tracePt t="44820" x="7405688" y="2571750"/>
          <p14:tracePt t="44830" x="7405688" y="2576513"/>
          <p14:tracePt t="44860" x="7396163" y="2581275"/>
          <p14:tracePt t="44924" x="7381875" y="2586038"/>
          <p14:tracePt t="44933" x="7367588" y="2595563"/>
          <p14:tracePt t="44940" x="7348538" y="2595563"/>
          <p14:tracePt t="44949" x="7315200" y="2600325"/>
          <p14:tracePt t="44963" x="7224713" y="2619375"/>
          <p14:tracePt t="44980" x="6972300" y="2619375"/>
          <p14:tracePt t="44996" x="6843713" y="2619375"/>
          <p14:tracePt t="45013" x="6734175" y="2590800"/>
          <p14:tracePt t="45030" x="6710363" y="2586038"/>
          <p14:tracePt t="45046" x="6691313" y="2586038"/>
          <p14:tracePt t="45063" x="6672263" y="2571750"/>
          <p14:tracePt t="45080" x="6629400" y="2571750"/>
          <p14:tracePt t="45096" x="6572250" y="2571750"/>
          <p14:tracePt t="45113" x="6472238" y="2571750"/>
          <p14:tracePt t="45130" x="6419850" y="2571750"/>
          <p14:tracePt t="45146" x="6396038" y="2566988"/>
          <p14:tracePt t="45163" x="6381750" y="2562225"/>
          <p14:tracePt t="45164" x="6376988" y="2552700"/>
          <p14:tracePt t="45180" x="6329363" y="2543175"/>
          <p14:tracePt t="45196" x="6291263" y="2500313"/>
          <p14:tracePt t="45213" x="6272213" y="2486025"/>
          <p14:tracePt t="45230" x="6257925" y="2466975"/>
          <p14:tracePt t="45246" x="6238875" y="2452688"/>
          <p14:tracePt t="45263" x="6234113" y="2438400"/>
          <p14:tracePt t="45280" x="6234113" y="2405063"/>
          <p14:tracePt t="45296" x="6243638" y="2395538"/>
          <p14:tracePt t="45313" x="6248400" y="2381250"/>
          <p14:tracePt t="45330" x="6253163" y="2371725"/>
          <p14:tracePt t="45346" x="6262688" y="2366963"/>
          <p14:tracePt t="45363" x="6305550" y="2366963"/>
          <p14:tracePt t="45380" x="6496050" y="2328863"/>
          <p14:tracePt t="45396" x="6615113" y="2300288"/>
          <p14:tracePt t="45413" x="6719888" y="2300288"/>
          <p14:tracePt t="45430" x="6834188" y="2300288"/>
          <p14:tracePt t="45446" x="6953250" y="2300288"/>
          <p14:tracePt t="45463" x="7105650" y="2290763"/>
          <p14:tracePt t="45480" x="7200900" y="2286000"/>
          <p14:tracePt t="45496" x="7277100" y="2286000"/>
          <p14:tracePt t="45513" x="7348538" y="2286000"/>
          <p14:tracePt t="45530" x="7419975" y="2300288"/>
          <p14:tracePt t="45546" x="7448550" y="2314575"/>
          <p14:tracePt t="45548" x="7467600" y="2328863"/>
          <p14:tracePt t="45563" x="7486650" y="2343150"/>
          <p14:tracePt t="45580" x="7500938" y="2357438"/>
          <p14:tracePt t="45596" x="7529513" y="2400300"/>
          <p14:tracePt t="45613" x="7558088" y="2424113"/>
          <p14:tracePt t="45630" x="7558088" y="2438400"/>
          <p14:tracePt t="45646" x="7558088" y="2466975"/>
          <p14:tracePt t="45663" x="7558088" y="2486025"/>
          <p14:tracePt t="45680" x="7558088" y="2509838"/>
          <p14:tracePt t="45696" x="7558088" y="2519363"/>
          <p14:tracePt t="45713" x="7558088" y="2524125"/>
          <p14:tracePt t="45730" x="7558088" y="2543175"/>
          <p14:tracePt t="45746" x="7524750" y="2562225"/>
          <p14:tracePt t="45763" x="7424738" y="2586038"/>
          <p14:tracePt t="45765" x="7381875" y="2605088"/>
          <p14:tracePt t="45780" x="7262813" y="2614613"/>
          <p14:tracePt t="45796" x="7172325" y="2614613"/>
          <p14:tracePt t="45813" x="7129463" y="2614613"/>
          <p14:tracePt t="45830" x="7096125" y="2614613"/>
          <p14:tracePt t="45846" x="7072313" y="2614613"/>
          <p14:tracePt t="45863" x="6996113" y="2576513"/>
          <p14:tracePt t="45880" x="6915150" y="2562225"/>
          <p14:tracePt t="45896" x="6805613" y="2524125"/>
          <p14:tracePt t="45913" x="6719888" y="2500313"/>
          <p14:tracePt t="45930" x="6715125" y="2500313"/>
          <p14:tracePt t="46164" x="6710363" y="2495550"/>
          <p14:tracePt t="46173" x="6710363" y="2481263"/>
          <p14:tracePt t="46181" x="6710363" y="2476500"/>
          <p14:tracePt t="46196" x="6715125" y="2466975"/>
          <p14:tracePt t="46213" x="6738938" y="2462213"/>
          <p14:tracePt t="46230" x="6772275" y="2447925"/>
          <p14:tracePt t="46246" x="6848475" y="2414588"/>
          <p14:tracePt t="46263" x="6905625" y="2409825"/>
          <p14:tracePt t="46280" x="6938963" y="2409825"/>
          <p14:tracePt t="46296" x="6972300" y="2405063"/>
          <p14:tracePt t="46412" x="6977063" y="2405063"/>
          <p14:tracePt t="46421" x="6981825" y="2405063"/>
          <p14:tracePt t="46430" x="7010400" y="2409825"/>
          <p14:tracePt t="46446" x="7077075" y="2462213"/>
          <p14:tracePt t="46463" x="7119938" y="2490788"/>
          <p14:tracePt t="46480" x="7181850" y="2528888"/>
          <p14:tracePt t="46496" x="7234238" y="2581275"/>
          <p14:tracePt t="46513" x="7253288" y="2600325"/>
          <p14:tracePt t="46530" x="7267575" y="2619375"/>
          <p14:tracePt t="46532" x="7272338" y="2619375"/>
          <p14:tracePt t="46580" x="7272338" y="2628900"/>
          <p14:tracePt t="46588" x="7277100" y="2643188"/>
          <p14:tracePt t="46597" x="7277100" y="2647950"/>
          <p14:tracePt t="46613" x="7277100" y="2671763"/>
          <p14:tracePt t="46630" x="7281863" y="2705100"/>
          <p14:tracePt t="46646" x="7281863" y="2738438"/>
          <p14:tracePt t="46663" x="7281863" y="2752725"/>
          <p14:tracePt t="46680" x="7281863" y="2767013"/>
          <p14:tracePt t="46696" x="7281863" y="2771775"/>
          <p14:tracePt t="46713" x="7281863" y="2776538"/>
          <p14:tracePt t="46746" x="7281863" y="2786063"/>
          <p14:tracePt t="46763" x="7281863" y="2805113"/>
          <p14:tracePt t="46765" x="7281863" y="2809875"/>
          <p14:tracePt t="46780" x="7281863" y="2814638"/>
          <p14:tracePt t="46781" x="7281863" y="2819400"/>
          <p14:tracePt t="46796" x="7281863" y="2828925"/>
          <p14:tracePt t="46813" x="7281863" y="2857500"/>
          <p14:tracePt t="46830" x="7281863" y="2876550"/>
          <p14:tracePt t="46846" x="7281863" y="2914650"/>
          <p14:tracePt t="46863" x="7281863" y="2943225"/>
          <p14:tracePt t="46880" x="7277100" y="2962275"/>
          <p14:tracePt t="46896" x="7277100" y="2981325"/>
          <p14:tracePt t="46913" x="7277100" y="2995613"/>
          <p14:tracePt t="46930" x="7277100" y="3000375"/>
          <p14:tracePt t="46946" x="7272338" y="3009900"/>
          <p14:tracePt t="46963" x="7272338" y="3019425"/>
          <p14:tracePt t="47004" x="7267575" y="3038475"/>
          <p14:tracePt t="47013" x="7258050" y="3038475"/>
          <p14:tracePt t="47020" x="7253288" y="3071813"/>
          <p14:tracePt t="47030" x="7248525" y="3076575"/>
          <p14:tracePt t="47046" x="7229475" y="3100388"/>
          <p14:tracePt t="47063" x="7200900" y="3128963"/>
          <p14:tracePt t="47080" x="7177088" y="3157538"/>
          <p14:tracePt t="47096" x="7148513" y="3167063"/>
          <p14:tracePt t="47113" x="7129463" y="3186113"/>
          <p14:tracePt t="47130" x="7119938" y="3190875"/>
          <p14:tracePt t="47146" x="7115175" y="3190875"/>
          <p14:tracePt t="47163" x="7105650" y="3190875"/>
          <p14:tracePt t="47180" x="7081838" y="3195638"/>
          <p14:tracePt t="47181" x="7067550" y="3195638"/>
          <p14:tracePt t="47196" x="7019925" y="3205163"/>
          <p14:tracePt t="47213" x="6986588" y="3209925"/>
          <p14:tracePt t="47230" x="6972300" y="3219450"/>
          <p14:tracePt t="47246" x="6967538" y="3219450"/>
          <p14:tracePt t="47325" x="6962775" y="3219450"/>
          <p14:tracePt t="47332" x="6958013" y="3224213"/>
          <p14:tracePt t="47349" x="6948488" y="3233738"/>
          <p14:tracePt t="47485" x="6943725" y="3243263"/>
          <p14:tracePt t="47492" x="6938963" y="3243263"/>
          <p14:tracePt t="47500" x="6934200" y="3248025"/>
          <p14:tracePt t="47513" x="6915150" y="3252788"/>
          <p14:tracePt t="47530" x="6891338" y="3257550"/>
          <p14:tracePt t="47546" x="6862763" y="3271838"/>
          <p14:tracePt t="47548" x="6858000" y="3286125"/>
          <p14:tracePt t="47693" x="6867525" y="3281363"/>
          <p14:tracePt t="47701" x="6877050" y="3281363"/>
          <p14:tracePt t="47708" x="6881813" y="3281363"/>
          <p14:tracePt t="47717" x="6915150" y="3281363"/>
          <p14:tracePt t="47729" x="6943725" y="3281363"/>
          <p14:tracePt t="47746" x="7024688" y="3281363"/>
          <p14:tracePt t="47763" x="7062788" y="3281363"/>
          <p14:tracePt t="47765" x="7091363" y="3281363"/>
          <p14:tracePt t="47780" x="7129463" y="3281363"/>
          <p14:tracePt t="47796" x="7219950" y="3286125"/>
          <p14:tracePt t="47813" x="7267575" y="3286125"/>
          <p14:tracePt t="47830" x="7329488" y="3271838"/>
          <p14:tracePt t="47846" x="7372350" y="3262313"/>
          <p14:tracePt t="47863" x="7429500" y="3252788"/>
          <p14:tracePt t="47880" x="7491413" y="3219450"/>
          <p14:tracePt t="47896" x="7534275" y="3205163"/>
          <p14:tracePt t="47913" x="7548563" y="3200400"/>
          <p14:tracePt t="47973" x="7558088" y="3195638"/>
          <p14:tracePt t="47981" x="7567613" y="3171825"/>
          <p14:tracePt t="47988" x="7567613" y="3167063"/>
          <p14:tracePt t="47997" x="7567613" y="3157538"/>
          <p14:tracePt t="48013" x="7567613" y="3105150"/>
          <p14:tracePt t="48030" x="7567613" y="3067050"/>
          <p14:tracePt t="48046" x="7558088" y="3033713"/>
          <p14:tracePt t="48063" x="7543800" y="2995613"/>
          <p14:tracePt t="48079" x="7515225" y="2976563"/>
          <p14:tracePt t="48096" x="7505700" y="2967038"/>
          <p14:tracePt t="48113" x="7462838" y="2957513"/>
          <p14:tracePt t="48129" x="7443788" y="2947988"/>
          <p14:tracePt t="48146" x="7434263" y="2943225"/>
          <p14:tracePt t="48163" x="7415213" y="2928938"/>
          <p14:tracePt t="48180" x="7415213" y="2919413"/>
          <p14:tracePt t="48196" x="7367588" y="2852738"/>
          <p14:tracePt t="48213" x="7353300" y="2828925"/>
          <p14:tracePt t="48230" x="7339013" y="2786063"/>
          <p14:tracePt t="48246" x="7334250" y="2752725"/>
          <p14:tracePt t="48263" x="7329488" y="2738438"/>
          <p14:tracePt t="48279" x="7319963" y="2733675"/>
          <p14:tracePt t="48341" x="7319963" y="2724150"/>
          <p14:tracePt t="48348" x="7319963" y="2719388"/>
          <p14:tracePt t="48357" x="7315200" y="2705100"/>
          <p14:tracePt t="48365" x="7310438" y="2695575"/>
          <p14:tracePt t="48379" x="7305675" y="2686050"/>
          <p14:tracePt t="48396" x="7291388" y="2671763"/>
          <p14:tracePt t="48524" x="7286625" y="2695575"/>
          <p14:tracePt t="48533" x="7286625" y="2747963"/>
          <p14:tracePt t="48540" x="7286625" y="2809875"/>
          <p14:tracePt t="48549" x="7286625" y="2876550"/>
          <p14:tracePt t="48563" x="7286625" y="2928938"/>
          <p14:tracePt t="48580" x="7286625" y="3043238"/>
          <p14:tracePt t="48581" x="7286625" y="3095625"/>
          <p14:tracePt t="48596" x="7286625" y="3200400"/>
          <p14:tracePt t="48613" x="7286625" y="3238500"/>
          <p14:tracePt t="48708" x="7286625" y="3228975"/>
          <p14:tracePt t="48717" x="7286625" y="3224213"/>
          <p14:tracePt t="48724" x="7286625" y="3214688"/>
          <p14:tracePt t="48733" x="7286625" y="3200400"/>
          <p14:tracePt t="48746" x="7286625" y="3181350"/>
          <p14:tracePt t="48763" x="7286625" y="3157538"/>
          <p14:tracePt t="48765" x="7286625" y="3128963"/>
          <p14:tracePt t="48779" x="7286625" y="3109913"/>
          <p14:tracePt t="48796" x="7281863" y="3000375"/>
          <p14:tracePt t="48813" x="7248525" y="2924175"/>
          <p14:tracePt t="48829" x="7234238" y="2876550"/>
          <p14:tracePt t="48846" x="7229475" y="2819400"/>
          <p14:tracePt t="48863" x="7219950" y="2776538"/>
          <p14:tracePt t="48879" x="7219950" y="2762250"/>
          <p14:tracePt t="49100" x="7224713" y="2786063"/>
          <p14:tracePt t="49109" x="7243763" y="2843213"/>
          <p14:tracePt t="49116" x="7258050" y="2886075"/>
          <p14:tracePt t="49129" x="7258050" y="2924175"/>
          <p14:tracePt t="49146" x="7277100" y="3019425"/>
          <p14:tracePt t="49163" x="7277100" y="3076575"/>
          <p14:tracePt t="49179" x="7286625" y="3167063"/>
          <p14:tracePt t="49181" x="7286625" y="3195638"/>
          <p14:tracePt t="49196" x="7286625" y="3262313"/>
          <p14:tracePt t="49213" x="7286625" y="3295650"/>
          <p14:tracePt t="49284" x="7286625" y="3281363"/>
          <p14:tracePt t="49292" x="7286625" y="3276600"/>
          <p14:tracePt t="49300" x="7281863" y="3271838"/>
          <p14:tracePt t="49313" x="7281863" y="3248025"/>
          <p14:tracePt t="49329" x="7272338" y="3157538"/>
          <p14:tracePt t="49346" x="7258050" y="3086100"/>
          <p14:tracePt t="49348" x="7258050" y="3057525"/>
          <p14:tracePt t="49363" x="7248525" y="3038475"/>
          <p14:tracePt t="49379" x="7239000" y="2976563"/>
          <p14:tracePt t="49381" x="7234238" y="2947988"/>
          <p14:tracePt t="49396" x="7234238" y="2857500"/>
          <p14:tracePt t="49413" x="7224713" y="2752725"/>
          <p14:tracePt t="49429" x="7215188" y="2657475"/>
          <p14:tracePt t="49446" x="7215188" y="2590800"/>
          <p14:tracePt t="49463" x="7215188" y="2543175"/>
          <p14:tracePt t="49479" x="7215188" y="2524125"/>
          <p14:tracePt t="49548" x="7215188" y="2533650"/>
          <p14:tracePt t="49556" x="7210425" y="2557463"/>
          <p14:tracePt t="49564" x="7200900" y="2576513"/>
          <p14:tracePt t="49579" x="7200900" y="2590800"/>
          <p14:tracePt t="49596" x="7196138" y="2671763"/>
          <p14:tracePt t="49613" x="7196138" y="2719388"/>
          <p14:tracePt t="49629" x="7196138" y="2776538"/>
          <p14:tracePt t="49646" x="7196138" y="2857500"/>
          <p14:tracePt t="49663" x="7196138" y="2933700"/>
          <p14:tracePt t="49679" x="7196138" y="2957513"/>
          <p14:tracePt t="49696" x="7196138" y="2981325"/>
          <p14:tracePt t="49713" x="7196138" y="3000375"/>
          <p14:tracePt t="49729" x="7196138" y="3005138"/>
          <p14:tracePt t="49746" x="7196138" y="3014663"/>
          <p14:tracePt t="49763" x="7196138" y="3024188"/>
          <p14:tracePt t="49779" x="7186613" y="3033713"/>
          <p14:tracePt t="49781" x="7186613" y="3038475"/>
          <p14:tracePt t="50093" x="7186613" y="3033713"/>
          <p14:tracePt t="50357" x="7181850" y="3038475"/>
          <p14:tracePt t="50365" x="7177088" y="3043238"/>
          <p14:tracePt t="50373" x="7172325" y="3052763"/>
          <p14:tracePt t="50381" x="7153275" y="3057525"/>
          <p14:tracePt t="50396" x="7110413" y="3090863"/>
          <p14:tracePt t="50413" x="7038975" y="3124200"/>
          <p14:tracePt t="50429" x="6929438" y="3152775"/>
          <p14:tracePt t="50446" x="6848475" y="3162300"/>
          <p14:tracePt t="50463" x="6800850" y="3162300"/>
          <p14:tracePt t="50479" x="6738938" y="3167063"/>
          <p14:tracePt t="50496" x="6696075" y="3176588"/>
          <p14:tracePt t="50513" x="6643688" y="3176588"/>
          <p14:tracePt t="50529" x="6591300" y="3176588"/>
          <p14:tracePt t="50546" x="6553200" y="3176588"/>
          <p14:tracePt t="50563" x="6529388" y="3176588"/>
          <p14:tracePt t="50565" x="6505575" y="3176588"/>
          <p14:tracePt t="50579" x="6496050" y="3176588"/>
          <p14:tracePt t="50596" x="6434138" y="3176588"/>
          <p14:tracePt t="50613" x="6376988" y="3176588"/>
          <p14:tracePt t="50629" x="6291263" y="3176588"/>
          <p14:tracePt t="50646" x="6191250" y="3219450"/>
          <p14:tracePt t="50663" x="6110288" y="3228975"/>
          <p14:tracePt t="50679" x="6096000" y="3228975"/>
          <p14:tracePt t="50701" x="6091238" y="3228975"/>
          <p14:tracePt t="50713" x="6091238" y="3224213"/>
          <p14:tracePt t="50729" x="6076950" y="3200400"/>
          <p14:tracePt t="50746" x="6053138" y="3162300"/>
          <p14:tracePt t="50763" x="6038850" y="3152775"/>
          <p14:tracePt t="50764" x="6034088" y="3152775"/>
          <p14:tracePt t="50781" x="6029325" y="3152775"/>
          <p14:tracePt t="50797" x="6024563" y="3152775"/>
          <p14:tracePt t="50813" x="6019800" y="3152775"/>
          <p14:tracePt t="50829" x="6005513" y="3152775"/>
          <p14:tracePt t="50846" x="5995988" y="3157538"/>
          <p14:tracePt t="50863" x="5972175" y="3181350"/>
          <p14:tracePt t="50879" x="5953125" y="3190875"/>
          <p14:tracePt t="50896" x="5934075" y="3224213"/>
          <p14:tracePt t="50913" x="5924550" y="3257550"/>
          <p14:tracePt t="50929" x="5924550" y="3309938"/>
          <p14:tracePt t="50946" x="5924550" y="3357563"/>
          <p14:tracePt t="50962" x="5924550" y="3443288"/>
          <p14:tracePt t="50979" x="5924550" y="3490913"/>
          <p14:tracePt t="50996" x="5929313" y="3538538"/>
          <p14:tracePt t="51045" x="5929313" y="3543300"/>
          <p14:tracePt t="51077" x="5929313" y="3557588"/>
          <p14:tracePt t="51093" x="5915025" y="3557588"/>
          <p14:tracePt t="51100" x="5905500" y="3557588"/>
          <p14:tracePt t="51109" x="5891213" y="3557588"/>
          <p14:tracePt t="51116" x="5853113" y="3557588"/>
          <p14:tracePt t="51129" x="5834063" y="3557588"/>
          <p14:tracePt t="51146" x="5810250" y="3557588"/>
          <p14:tracePt t="51163" x="5776913" y="3548063"/>
          <p14:tracePt t="51179" x="5753100" y="3548063"/>
          <p14:tracePt t="51180" x="5738813" y="3548063"/>
          <p14:tracePt t="51196" x="5705475" y="3548063"/>
          <p14:tracePt t="51213" x="5681663" y="3548063"/>
          <p14:tracePt t="51229" x="5672138" y="3548063"/>
          <p14:tracePt t="51308" x="5667375" y="3548063"/>
          <p14:tracePt t="51316" x="5653088" y="3548063"/>
          <p14:tracePt t="51325" x="5638800" y="3562350"/>
          <p14:tracePt t="51332" x="5629275" y="3571875"/>
          <p14:tracePt t="51346" x="5595938" y="3586163"/>
          <p14:tracePt t="51363" x="5581650" y="3595688"/>
          <p14:tracePt t="51379" x="5567363" y="3614738"/>
          <p14:tracePt t="51380" x="5567363" y="3619500"/>
          <p14:tracePt t="51396" x="5562600" y="3624263"/>
          <p14:tracePt t="51412" x="5548313" y="3657600"/>
          <p14:tracePt t="51429" x="5548313" y="3667125"/>
          <p14:tracePt t="51446" x="5548313" y="3681413"/>
          <p14:tracePt t="51462" x="5548313" y="3705225"/>
          <p14:tracePt t="51479" x="5548313" y="3709988"/>
          <p14:tracePt t="51516" x="5548313" y="3714750"/>
          <p14:tracePt t="51529" x="5548313" y="3719513"/>
          <p14:tracePt t="51546" x="5548313" y="3757613"/>
          <p14:tracePt t="51562" x="5548313" y="3776663"/>
          <p14:tracePt t="51579" x="5548313" y="3800475"/>
          <p14:tracePt t="51580" x="5548313" y="3805238"/>
          <p14:tracePt t="51596" x="5548313" y="3814763"/>
          <p14:tracePt t="51612" x="5543550" y="3819525"/>
          <p14:tracePt t="51629" x="5538788" y="3838575"/>
          <p14:tracePt t="51646" x="5534025" y="3857625"/>
          <p14:tracePt t="51663" x="5524500" y="3871913"/>
          <p14:tracePt t="51679" x="5524500" y="3886200"/>
          <p14:tracePt t="51696" x="5524500" y="3910013"/>
          <p14:tracePt t="51713" x="5524500" y="3948113"/>
          <p14:tracePt t="51729" x="5524500" y="3971925"/>
          <p14:tracePt t="51746" x="5524500" y="4005263"/>
          <p14:tracePt t="51762" x="5524500" y="4052888"/>
          <p14:tracePt t="51764" x="5524500" y="4071938"/>
          <p14:tracePt t="51779" x="5538788" y="4105275"/>
          <p14:tracePt t="51796" x="5610225" y="4210050"/>
          <p14:tracePt t="51812" x="5638800" y="4252913"/>
          <p14:tracePt t="51829" x="5667375" y="4286250"/>
          <p14:tracePt t="51846" x="5676900" y="4295775"/>
          <p14:tracePt t="51862" x="5691188" y="4310063"/>
          <p14:tracePt t="51879" x="5700713" y="4319588"/>
          <p14:tracePt t="51896" x="5719763" y="4348163"/>
          <p14:tracePt t="51912" x="5757863" y="4391025"/>
          <p14:tracePt t="51929" x="5800725" y="4419600"/>
          <p14:tracePt t="51946" x="5857875" y="4467225"/>
          <p14:tracePt t="51963" x="5886450" y="4486275"/>
          <p14:tracePt t="51979" x="5929313" y="4514850"/>
          <p14:tracePt t="51981" x="5962650" y="4529138"/>
          <p14:tracePt t="51996" x="6024563" y="4572000"/>
          <p14:tracePt t="52012" x="6191250" y="4591050"/>
          <p14:tracePt t="52029" x="6343650" y="4610100"/>
          <p14:tracePt t="52046" x="6500813" y="4629150"/>
          <p14:tracePt t="52062" x="6667500" y="4638675"/>
          <p14:tracePt t="52079" x="6824663" y="4648200"/>
          <p14:tracePt t="52096" x="6991350" y="4667250"/>
          <p14:tracePt t="52112" x="7143750" y="4667250"/>
          <p14:tracePt t="52129" x="7281863" y="4667250"/>
          <p14:tracePt t="52146" x="7400925" y="4667250"/>
          <p14:tracePt t="52162" x="7491413" y="4667250"/>
          <p14:tracePt t="52164" x="7543800" y="4667250"/>
          <p14:tracePt t="52179" x="7605713" y="4667250"/>
          <p14:tracePt t="52196" x="7786688" y="4667250"/>
          <p14:tracePt t="52212" x="7896225" y="4648200"/>
          <p14:tracePt t="52229" x="7977188" y="4629150"/>
          <p14:tracePt t="52246" x="8010525" y="4614863"/>
          <p14:tracePt t="52262" x="8039100" y="4595813"/>
          <p14:tracePt t="52279" x="8086725" y="4576763"/>
          <p14:tracePt t="52296" x="8134350" y="4538663"/>
          <p14:tracePt t="52312" x="8205788" y="4500563"/>
          <p14:tracePt t="52329" x="8296275" y="4448175"/>
          <p14:tracePt t="52346" x="8334375" y="4433888"/>
          <p14:tracePt t="52362" x="8391525" y="4386263"/>
          <p14:tracePt t="52379" x="8424863" y="4371975"/>
          <p14:tracePt t="52381" x="8458200" y="4329113"/>
          <p14:tracePt t="52396" x="8510588" y="4291013"/>
          <p14:tracePt t="52412" x="8567738" y="4243388"/>
          <p14:tracePt t="52429" x="8586788" y="4200525"/>
          <p14:tracePt t="52446" x="8601075" y="4176713"/>
          <p14:tracePt t="52462" x="8605838" y="4157663"/>
          <p14:tracePt t="52479" x="8605838" y="4110038"/>
          <p14:tracePt t="52496" x="8605838" y="4071938"/>
          <p14:tracePt t="52512" x="8605838" y="4005263"/>
          <p14:tracePt t="52529" x="8605838" y="3952875"/>
          <p14:tracePt t="52546" x="8562975" y="3900488"/>
          <p14:tracePt t="52562" x="8515350" y="3862388"/>
          <p14:tracePt t="52579" x="8462963" y="3814763"/>
          <p14:tracePt t="52596" x="8310563" y="3757613"/>
          <p14:tracePt t="52612" x="8153400" y="3748088"/>
          <p14:tracePt t="52629" x="7972425" y="3729038"/>
          <p14:tracePt t="52646" x="7805738" y="3681413"/>
          <p14:tracePt t="52662" x="7672388" y="3667125"/>
          <p14:tracePt t="52679" x="7505700" y="3638550"/>
          <p14:tracePt t="52696" x="7310438" y="3609975"/>
          <p14:tracePt t="52712" x="7110413" y="3586163"/>
          <p14:tracePt t="52729" x="6881813" y="3576638"/>
          <p14:tracePt t="52746" x="6700838" y="3548063"/>
          <p14:tracePt t="52762" x="6557963" y="3529013"/>
          <p14:tracePt t="52779" x="6415088" y="3519488"/>
          <p14:tracePt t="52781" x="6362700" y="3509963"/>
          <p14:tracePt t="52796" x="6296025" y="3509963"/>
          <p14:tracePt t="52812" x="6219825" y="3509963"/>
          <p14:tracePt t="52829" x="6143625" y="3509963"/>
          <p14:tracePt t="52846" x="6086475" y="3509963"/>
          <p14:tracePt t="52862" x="6019800" y="3514725"/>
          <p14:tracePt t="52879" x="5962650" y="3519488"/>
          <p14:tracePt t="52896" x="5895975" y="3552825"/>
          <p14:tracePt t="52912" x="5853113" y="3562350"/>
          <p14:tracePt t="52929" x="5805488" y="3586163"/>
          <p14:tracePt t="52946" x="5786438" y="3590925"/>
          <p14:tracePt t="52962" x="5767388" y="3609975"/>
          <p14:tracePt t="52979" x="5757863" y="3624263"/>
          <p14:tracePt t="52980" x="5748338" y="3624263"/>
          <p14:tracePt t="52996" x="5700713" y="3676650"/>
          <p14:tracePt t="53012" x="5662613" y="3719513"/>
          <p14:tracePt t="53029" x="5653088" y="3748088"/>
          <p14:tracePt t="53046" x="5614988" y="3790950"/>
          <p14:tracePt t="53062" x="5610225" y="3852863"/>
          <p14:tracePt t="53079" x="5586413" y="3890963"/>
          <p14:tracePt t="53096" x="5581650" y="3971925"/>
          <p14:tracePt t="53112" x="5562600" y="4043363"/>
          <p14:tracePt t="53129" x="5562600" y="4100513"/>
          <p14:tracePt t="53146" x="5562600" y="4133850"/>
          <p14:tracePt t="53162" x="5562600" y="4152900"/>
          <p14:tracePt t="53179" x="5562600" y="4157663"/>
          <p14:tracePt t="53196" x="5567363" y="4181475"/>
          <p14:tracePt t="53212" x="5572125" y="4224338"/>
          <p14:tracePt t="53229" x="5581650" y="4243388"/>
          <p14:tracePt t="53246" x="5591175" y="4257675"/>
          <p14:tracePt t="53262" x="5600700" y="4276725"/>
          <p14:tracePt t="53279" x="5614988" y="4300538"/>
          <p14:tracePt t="53296" x="5643563" y="4338638"/>
          <p14:tracePt t="53312" x="5676900" y="4381500"/>
          <p14:tracePt t="53329" x="5691188" y="4391025"/>
          <p14:tracePt t="53373" x="5700713" y="4405313"/>
          <p14:tracePt t="53381" x="5705475" y="4410075"/>
          <p14:tracePt t="53396" x="5719763" y="4414838"/>
          <p14:tracePt t="53412" x="5767388" y="4452938"/>
          <p14:tracePt t="53429" x="5786438" y="4467225"/>
          <p14:tracePt t="53446" x="5795963" y="4471988"/>
          <p14:tracePt t="53462" x="5824538" y="4486275"/>
          <p14:tracePt t="53479" x="5867400" y="4491038"/>
          <p14:tracePt t="53496" x="5934075" y="4510088"/>
          <p14:tracePt t="53512" x="5986463" y="4514850"/>
          <p14:tracePt t="53529" x="6048375" y="4529138"/>
          <p14:tracePt t="53546" x="6143625" y="4557713"/>
          <p14:tracePt t="53562" x="6215063" y="4591050"/>
          <p14:tracePt t="53564" x="6281738" y="4610100"/>
          <p14:tracePt t="53579" x="6324600" y="4614863"/>
          <p14:tracePt t="53596" x="6438900" y="4624388"/>
          <p14:tracePt t="53612" x="6500813" y="4648200"/>
          <p14:tracePt t="53629" x="6557963" y="4652963"/>
          <p14:tracePt t="53646" x="6653213" y="4662488"/>
          <p14:tracePt t="53662" x="6748463" y="4681538"/>
          <p14:tracePt t="53679" x="6867525" y="4705350"/>
          <p14:tracePt t="53696" x="6996113" y="4724400"/>
          <p14:tracePt t="53712" x="7115175" y="4733925"/>
          <p14:tracePt t="53729" x="7234238" y="4743450"/>
          <p14:tracePt t="53746" x="7291388" y="4752975"/>
          <p14:tracePt t="53762" x="7339013" y="4752975"/>
          <p14:tracePt t="53764" x="7343775" y="4752975"/>
          <p14:tracePt t="53779" x="7362825" y="4752975"/>
          <p14:tracePt t="53796" x="7381875" y="4752975"/>
          <p14:tracePt t="53812" x="7429500" y="4752975"/>
          <p14:tracePt t="53829" x="7458075" y="4752975"/>
          <p14:tracePt t="53846" x="7486650" y="4752975"/>
          <p14:tracePt t="53862" x="7496175" y="4752975"/>
          <p14:tracePt t="53896" x="7505700" y="4752975"/>
          <p14:tracePt t="53912" x="7510463" y="4752975"/>
          <p14:tracePt t="53929" x="7519988" y="4743450"/>
          <p14:tracePt t="54540" x="7524750" y="4738688"/>
          <p14:tracePt t="54549" x="7529513" y="4738688"/>
          <p14:tracePt t="54556" x="7548563" y="4738688"/>
          <p14:tracePt t="54565" x="7577138" y="4738688"/>
          <p14:tracePt t="54579" x="7605713" y="4738688"/>
          <p14:tracePt t="54596" x="7639050" y="4738688"/>
          <p14:tracePt t="54612" x="7677150" y="4738688"/>
          <p14:tracePt t="54861" x="7681913" y="4738688"/>
          <p14:tracePt t="56109" x="7667625" y="4738688"/>
          <p14:tracePt t="56116" x="7653338" y="4738688"/>
          <p14:tracePt t="56125" x="7643813" y="4738688"/>
          <p14:tracePt t="56132" x="7605713" y="4738688"/>
          <p14:tracePt t="56145" x="7577138" y="4738688"/>
          <p14:tracePt t="56162" x="7505700" y="4738688"/>
          <p14:tracePt t="56179" x="7491413" y="4738688"/>
          <p14:tracePt t="56212" x="7458075" y="4738688"/>
          <p14:tracePt t="56229" x="7405688" y="4738688"/>
          <p14:tracePt t="56246" x="7329488" y="4738688"/>
          <p14:tracePt t="56262" x="7272338" y="4738688"/>
          <p14:tracePt t="56279" x="7205663" y="4724400"/>
          <p14:tracePt t="56295" x="7153275" y="4710113"/>
          <p14:tracePt t="56312" x="7129463" y="4705350"/>
          <p14:tracePt t="56329" x="7091363" y="4686300"/>
          <p14:tracePt t="56345" x="7048500" y="4686300"/>
          <p14:tracePt t="56362" x="6981825" y="4681538"/>
          <p14:tracePt t="56379" x="6896100" y="4657725"/>
          <p14:tracePt t="56380" x="6853238" y="4638675"/>
          <p14:tracePt t="56395" x="6800850" y="4629150"/>
          <p14:tracePt t="56412" x="6691313" y="4572000"/>
          <p14:tracePt t="56429" x="6638925" y="4552950"/>
          <p14:tracePt t="56445" x="6572250" y="4505325"/>
          <p14:tracePt t="56462" x="6519863" y="4457700"/>
          <p14:tracePt t="56479" x="6477000" y="4429125"/>
          <p14:tracePt t="56495" x="6424613" y="4391025"/>
          <p14:tracePt t="56512" x="6367463" y="4333875"/>
          <p14:tracePt t="56529" x="6315075" y="4295775"/>
          <p14:tracePt t="56545" x="6272213" y="4276725"/>
          <p14:tracePt t="56562" x="6238875" y="4262438"/>
          <p14:tracePt t="56579" x="6186488" y="4252913"/>
          <p14:tracePt t="56581" x="6148388" y="4238625"/>
          <p14:tracePt t="56595" x="6129338" y="4229100"/>
          <p14:tracePt t="56612" x="6024563" y="4200525"/>
          <p14:tracePt t="56629" x="5967413" y="4200525"/>
          <p14:tracePt t="56645" x="5905500" y="4176713"/>
          <p14:tracePt t="56662" x="5848350" y="4167188"/>
          <p14:tracePt t="56679" x="5810250" y="4148138"/>
          <p14:tracePt t="56695" x="5786438" y="4143375"/>
          <p14:tracePt t="56712" x="5767388" y="4110038"/>
          <p14:tracePt t="56729" x="5753100" y="4100513"/>
          <p14:tracePt t="56745" x="5719763" y="4052888"/>
          <p14:tracePt t="56762" x="5705475" y="4038600"/>
          <p14:tracePt t="56779" x="5686425" y="4010025"/>
          <p14:tracePt t="56795" x="5657850" y="4005263"/>
          <p14:tracePt t="56812" x="5629275" y="3971925"/>
          <p14:tracePt t="56829" x="5614988" y="3948113"/>
          <p14:tracePt t="56845" x="5595938" y="3929063"/>
          <p14:tracePt t="56862" x="5572125" y="3910013"/>
          <p14:tracePt t="56879" x="5557838" y="3876675"/>
          <p14:tracePt t="56895" x="5548313" y="3814763"/>
          <p14:tracePt t="56912" x="5534025" y="3767138"/>
          <p14:tracePt t="56929" x="5534025" y="3743325"/>
          <p14:tracePt t="56945" x="5534025" y="3733800"/>
          <p14:tracePt t="56962" x="5529263" y="3719513"/>
          <p14:tracePt t="56979" x="5529263" y="3695700"/>
          <p14:tracePt t="56980" x="5529263" y="3690938"/>
          <p14:tracePt t="56995" x="5529263" y="3686175"/>
          <p14:tracePt t="57012" x="5534025" y="3676650"/>
          <p14:tracePt t="57029" x="5548313" y="3657600"/>
          <p14:tracePt t="57045" x="5581650" y="3643313"/>
          <p14:tracePt t="57062" x="5614988" y="3624263"/>
          <p14:tracePt t="57079" x="5638800" y="3605213"/>
          <p14:tracePt t="57095" x="5672138" y="3600450"/>
          <p14:tracePt t="57112" x="5715000" y="3600450"/>
          <p14:tracePt t="57129" x="5734050" y="3595688"/>
          <p14:tracePt t="57145" x="5772150" y="3595688"/>
          <p14:tracePt t="57162" x="5848350" y="3595688"/>
          <p14:tracePt t="57179" x="5943600" y="3595688"/>
          <p14:tracePt t="57195" x="6010275" y="3595688"/>
          <p14:tracePt t="57197" x="6019800" y="3595688"/>
          <p14:tracePt t="57212" x="6029325" y="3595688"/>
          <p14:tracePt t="57229" x="6048375" y="3595688"/>
          <p14:tracePt t="57245" x="6081713" y="3600450"/>
          <p14:tracePt t="57262" x="6138863" y="3609975"/>
          <p14:tracePt t="57279" x="6191250" y="3614738"/>
          <p14:tracePt t="57295" x="6224588" y="3629025"/>
          <p14:tracePt t="57312" x="6243638" y="3643313"/>
          <p14:tracePt t="57329" x="6262688" y="3643313"/>
          <p14:tracePt t="57345" x="6262688" y="3652838"/>
          <p14:tracePt t="57381" x="6272213" y="3667125"/>
          <p14:tracePt t="57395" x="6281738" y="3671888"/>
          <p14:tracePt t="57412" x="6296025" y="3700463"/>
          <p14:tracePt t="57429" x="6305550" y="3733800"/>
          <p14:tracePt t="57445" x="6305550" y="3776663"/>
          <p14:tracePt t="57462" x="6310313" y="3824288"/>
          <p14:tracePt t="57479" x="6310313" y="3876675"/>
          <p14:tracePt t="57495" x="6319838" y="3900488"/>
          <p14:tracePt t="57512" x="6319838" y="3933825"/>
          <p14:tracePt t="57529" x="6319838" y="3948113"/>
          <p14:tracePt t="57545" x="6319838" y="3976688"/>
          <p14:tracePt t="57562" x="6315075" y="4000500"/>
          <p14:tracePt t="57579" x="6305550" y="4029075"/>
          <p14:tracePt t="57580" x="6291263" y="4052888"/>
          <p14:tracePt t="57595" x="6276975" y="4071938"/>
          <p14:tracePt t="57597" x="6262688" y="4086225"/>
          <p14:tracePt t="57612" x="6243638" y="4105275"/>
          <p14:tracePt t="57629" x="6224588" y="4133850"/>
          <p14:tracePt t="57645" x="6191250" y="4143375"/>
          <p14:tracePt t="57662" x="6162675" y="4143375"/>
          <p14:tracePt t="57679" x="6129338" y="4157663"/>
          <p14:tracePt t="57695" x="6057900" y="4157663"/>
          <p14:tracePt t="57712" x="6015038" y="4171950"/>
          <p14:tracePt t="57729" x="5957888" y="4171950"/>
          <p14:tracePt t="57745" x="5919788" y="4181475"/>
          <p14:tracePt t="57762" x="5867400" y="4186238"/>
          <p14:tracePt t="57764" x="5838825" y="4186238"/>
          <p14:tracePt t="57779" x="5810250" y="4186238"/>
          <p14:tracePt t="57795" x="5762625" y="4186238"/>
          <p14:tracePt t="57812" x="5700713" y="4186238"/>
          <p14:tracePt t="57829" x="5643563" y="4176713"/>
          <p14:tracePt t="57845" x="5624513" y="4171950"/>
          <p14:tracePt t="57862" x="5586413" y="4152900"/>
          <p14:tracePt t="57878" x="5567363" y="4152900"/>
          <p14:tracePt t="57895" x="5548313" y="4138613"/>
          <p14:tracePt t="57912" x="5543550" y="4129088"/>
          <p14:tracePt t="57929" x="5534025" y="4114800"/>
          <p14:tracePt t="57945" x="5529263" y="4110038"/>
          <p14:tracePt t="57979" x="5519738" y="4105275"/>
          <p14:tracePt t="57995" x="5519738" y="4081463"/>
          <p14:tracePt t="58012" x="5524500" y="4019550"/>
          <p14:tracePt t="58028" x="5548313" y="3967163"/>
          <p14:tracePt t="58045" x="5581650" y="3938588"/>
          <p14:tracePt t="58062" x="5667375" y="3890963"/>
          <p14:tracePt t="58078" x="5776913" y="3852863"/>
          <p14:tracePt t="58095" x="5895975" y="3833813"/>
          <p14:tracePt t="58112" x="6005513" y="3814763"/>
          <p14:tracePt t="58129" x="6072188" y="3810000"/>
          <p14:tracePt t="58145" x="6143625" y="3800475"/>
          <p14:tracePt t="58162" x="6191250" y="3800475"/>
          <p14:tracePt t="58179" x="6276975" y="3800475"/>
          <p14:tracePt t="58195" x="6381750" y="3800475"/>
          <p14:tracePt t="58197" x="6443663" y="3800475"/>
          <p14:tracePt t="58212" x="6577013" y="3814763"/>
          <p14:tracePt t="58229" x="6662738" y="3838575"/>
          <p14:tracePt t="58245" x="6672263" y="3838575"/>
          <p14:tracePt t="58284" x="6686550" y="3848100"/>
          <p14:tracePt t="58292" x="6691313" y="3848100"/>
          <p14:tracePt t="58300" x="6705600" y="3857625"/>
          <p14:tracePt t="58312" x="6734175" y="3876675"/>
          <p14:tracePt t="58329" x="6786563" y="3905250"/>
          <p14:tracePt t="58345" x="6810375" y="3924300"/>
          <p14:tracePt t="58362" x="6838950" y="3943350"/>
          <p14:tracePt t="58379" x="6843713" y="3948113"/>
          <p14:tracePt t="58395" x="6858000" y="3962400"/>
          <p14:tracePt t="58397" x="6862763" y="3967163"/>
          <p14:tracePt t="58412" x="6867525" y="3976688"/>
          <p14:tracePt t="58429" x="6867525" y="3986213"/>
          <p14:tracePt t="58445" x="6867525" y="4010025"/>
          <p14:tracePt t="58462" x="6867525" y="4024313"/>
          <p14:tracePt t="58478" x="6867525" y="4057650"/>
          <p14:tracePt t="58495" x="6867525" y="4071938"/>
          <p14:tracePt t="58512" x="6867525" y="4105275"/>
          <p14:tracePt t="58528" x="6862763" y="4157663"/>
          <p14:tracePt t="58545" x="6862763" y="4171950"/>
          <p14:tracePt t="58562" x="6848475" y="4224338"/>
          <p14:tracePt t="58564" x="6848475" y="4229100"/>
          <p14:tracePt t="58579" x="6838950" y="4248150"/>
          <p14:tracePt t="58595" x="6824663" y="4257675"/>
          <p14:tracePt t="58597" x="6824663" y="4262438"/>
          <p14:tracePt t="58612" x="6810375" y="4295775"/>
          <p14:tracePt t="58629" x="6791325" y="4310063"/>
          <p14:tracePt t="58645" x="6781800" y="4324350"/>
          <p14:tracePt t="58662" x="6777038" y="4324350"/>
          <p14:tracePt t="58678" x="6767513" y="4324350"/>
          <p14:tracePt t="58695" x="6734175" y="4324350"/>
          <p14:tracePt t="58712" x="6696075" y="4324350"/>
          <p14:tracePt t="58728" x="6691313" y="4324350"/>
          <p14:tracePt t="58781" x="6681788" y="4324350"/>
          <p14:tracePt t="58797" x="6686550" y="4319588"/>
          <p14:tracePt t="58804" x="6691313" y="4310063"/>
          <p14:tracePt t="58813" x="6719888" y="4291013"/>
          <p14:tracePt t="58828" x="6772275" y="4271963"/>
          <p14:tracePt t="58845" x="6858000" y="4243388"/>
          <p14:tracePt t="58862" x="6981825" y="4210050"/>
          <p14:tracePt t="58878" x="7162800" y="4157663"/>
          <p14:tracePt t="58895" x="7296150" y="4119563"/>
          <p14:tracePt t="58912" x="7377113" y="4110038"/>
          <p14:tracePt t="58928" x="7410450" y="4110038"/>
          <p14:tracePt t="58945" x="7415213" y="4105275"/>
          <p14:tracePt t="59020" x="7419975" y="4095750"/>
          <p14:tracePt t="59036" x="7419975" y="4086225"/>
          <p14:tracePt t="59045" x="7419975" y="4081463"/>
          <p14:tracePt t="59052" x="7419975" y="4071938"/>
          <p14:tracePt t="59062" x="7419975" y="4067175"/>
          <p14:tracePt t="59078" x="7405688" y="4043363"/>
          <p14:tracePt t="59095" x="7400925" y="4033838"/>
          <p14:tracePt t="59132" x="7400925" y="4029075"/>
          <p14:tracePt t="59140" x="7396163" y="4029075"/>
          <p14:tracePt t="59148" x="7396163" y="4019550"/>
          <p14:tracePt t="59162" x="7381875" y="3990975"/>
          <p14:tracePt t="59178" x="7367588" y="3952875"/>
          <p14:tracePt t="59195" x="7353300" y="3929063"/>
          <p14:tracePt t="59212" x="7343775" y="3890963"/>
          <p14:tracePt t="59228" x="7339013" y="3886200"/>
          <p14:tracePt t="59245" x="7339013" y="3881438"/>
          <p14:tracePt t="59262" x="7339013" y="3867150"/>
          <p14:tracePt t="59278" x="7339013" y="3843338"/>
          <p14:tracePt t="59295" x="7339013" y="3824288"/>
          <p14:tracePt t="59312" x="7329488" y="3805238"/>
          <p14:tracePt t="59328" x="7329488" y="3800475"/>
          <p14:tracePt t="59345" x="7329488" y="3790950"/>
          <p14:tracePt t="59362" x="7329488" y="3781425"/>
          <p14:tracePt t="59378" x="7334250" y="3762375"/>
          <p14:tracePt t="59380" x="7334250" y="3757613"/>
          <p14:tracePt t="59395" x="7339013" y="3752850"/>
          <p14:tracePt t="59412" x="7372350" y="3743325"/>
          <p14:tracePt t="59428" x="7424738" y="3738563"/>
          <p14:tracePt t="59445" x="7505700" y="3729038"/>
          <p14:tracePt t="59462" x="7586663" y="3719513"/>
          <p14:tracePt t="59478" x="7658100" y="3709988"/>
          <p14:tracePt t="59495" x="7762875" y="3709988"/>
          <p14:tracePt t="59512" x="7877175" y="3709988"/>
          <p14:tracePt t="59528" x="7972425" y="3709988"/>
          <p14:tracePt t="59545" x="8005763" y="3709988"/>
          <p14:tracePt t="59562" x="8053388" y="3709988"/>
          <p14:tracePt t="59578" x="8062913" y="3714750"/>
          <p14:tracePt t="59595" x="8086725" y="3724275"/>
          <p14:tracePt t="59612" x="8148638" y="3738563"/>
          <p14:tracePt t="59613" x="8162925" y="3743325"/>
          <p14:tracePt t="59628" x="8196263" y="3762375"/>
          <p14:tracePt t="59645" x="8210550" y="3771900"/>
          <p14:tracePt t="59692" x="8220075" y="3771900"/>
          <p14:tracePt t="59701" x="8224838" y="3776663"/>
          <p14:tracePt t="59712" x="8239125" y="3786188"/>
          <p14:tracePt t="59728" x="8243888" y="3805238"/>
          <p14:tracePt t="59745" x="8267700" y="3824288"/>
          <p14:tracePt t="59762" x="8286750" y="3871913"/>
          <p14:tracePt t="59778" x="8286750" y="3890963"/>
          <p14:tracePt t="59795" x="8296275" y="3938588"/>
          <p14:tracePt t="59797" x="8301038" y="3952875"/>
          <p14:tracePt t="59812" x="8305800" y="3967163"/>
          <p14:tracePt t="59828" x="8320088" y="4029075"/>
          <p14:tracePt t="59845" x="8320088" y="4043363"/>
          <p14:tracePt t="59862" x="8320088" y="4076700"/>
          <p14:tracePt t="59878" x="8320088" y="4100513"/>
          <p14:tracePt t="59895" x="8320088" y="4133850"/>
          <p14:tracePt t="59912" x="8320088" y="4143375"/>
          <p14:tracePt t="59928" x="8291513" y="4181475"/>
          <p14:tracePt t="59945" x="8272463" y="4200525"/>
          <p14:tracePt t="59962" x="8239125" y="4229100"/>
          <p14:tracePt t="59978" x="8191500" y="4243388"/>
          <p14:tracePt t="59995" x="8167688" y="4248150"/>
          <p14:tracePt t="59997" x="8158163" y="4248150"/>
          <p14:tracePt t="60012" x="8143875" y="4257675"/>
          <p14:tracePt t="60028" x="8048625" y="4267200"/>
          <p14:tracePt t="60045" x="7981950" y="4267200"/>
          <p14:tracePt t="60062" x="7910513" y="4267200"/>
          <p14:tracePt t="60078" x="7820025" y="4276725"/>
          <p14:tracePt t="60095" x="7739063" y="4291013"/>
          <p14:tracePt t="60112" x="7662863" y="4300538"/>
          <p14:tracePt t="60128" x="7567613" y="4300538"/>
          <p14:tracePt t="60145" x="7500938" y="4300538"/>
          <p14:tracePt t="60162" x="7434263" y="4300538"/>
          <p14:tracePt t="60178" x="7367588" y="4267200"/>
          <p14:tracePt t="60195" x="7286625" y="4233863"/>
          <p14:tracePt t="60212" x="7210425" y="4200525"/>
          <p14:tracePt t="60213" x="7200900" y="4200525"/>
          <p14:tracePt t="60228" x="7172325" y="4181475"/>
          <p14:tracePt t="60245" x="7153275" y="4171950"/>
          <p14:tracePt t="60262" x="7143750" y="4152900"/>
          <p14:tracePt t="60278" x="7138988" y="4148138"/>
          <p14:tracePt t="60308" x="7138988" y="4133850"/>
          <p14:tracePt t="60316" x="7138988" y="4124325"/>
          <p14:tracePt t="60328" x="7129463" y="4100513"/>
          <p14:tracePt t="60345" x="7129463" y="4071938"/>
          <p14:tracePt t="60362" x="7124700" y="4038600"/>
          <p14:tracePt t="60378" x="7124700" y="4019550"/>
          <p14:tracePt t="60380" x="7124700" y="4000500"/>
          <p14:tracePt t="60395" x="7124700" y="3986213"/>
          <p14:tracePt t="60412" x="7124700" y="3952875"/>
          <p14:tracePt t="60413" x="7124700" y="3943350"/>
          <p14:tracePt t="60428" x="7148513" y="3881438"/>
          <p14:tracePt t="60445" x="7172325" y="3843338"/>
          <p14:tracePt t="60462" x="7224713" y="3790950"/>
          <p14:tracePt t="60478" x="7262813" y="3752850"/>
          <p14:tracePt t="60495" x="7281863" y="3743325"/>
          <p14:tracePt t="60512" x="7305675" y="3729038"/>
          <p14:tracePt t="60528" x="7329488" y="3709988"/>
          <p14:tracePt t="60545" x="7381875" y="3695700"/>
          <p14:tracePt t="60562" x="7458075" y="3686175"/>
          <p14:tracePt t="60578" x="7543800" y="3671888"/>
          <p14:tracePt t="60595" x="7610475" y="3671888"/>
          <p14:tracePt t="60597" x="7639050" y="3671888"/>
          <p14:tracePt t="60612" x="7658100" y="3671888"/>
          <p14:tracePt t="60628" x="7710488" y="3671888"/>
          <p14:tracePt t="60645" x="7743825" y="3681413"/>
          <p14:tracePt t="60662" x="7772400" y="3686175"/>
          <p14:tracePt t="60678" x="7796213" y="3686175"/>
          <p14:tracePt t="60695" x="7829550" y="3700463"/>
          <p14:tracePt t="60712" x="7872413" y="3729038"/>
          <p14:tracePt t="60728" x="7915275" y="3762375"/>
          <p14:tracePt t="60745" x="7962900" y="3810000"/>
          <p14:tracePt t="60761" x="7991475" y="3871913"/>
          <p14:tracePt t="60778" x="8034338" y="3938588"/>
          <p14:tracePt t="60795" x="8067675" y="4014788"/>
          <p14:tracePt t="60812" x="8086725" y="4071938"/>
          <p14:tracePt t="60813" x="8086725" y="4095750"/>
          <p14:tracePt t="60828" x="8091488" y="4129088"/>
          <p14:tracePt t="60845" x="8101013" y="4162425"/>
          <p14:tracePt t="60862" x="8101013" y="4167188"/>
          <p14:tracePt t="60878" x="8101013" y="4205288"/>
          <p14:tracePt t="60895" x="8077200" y="4248150"/>
          <p14:tracePt t="60912" x="8020050" y="4286250"/>
          <p14:tracePt t="60928" x="7967663" y="4319588"/>
          <p14:tracePt t="60945" x="7920038" y="4324350"/>
          <p14:tracePt t="60962" x="7877175" y="4329113"/>
          <p14:tracePt t="60978" x="7824788" y="4329113"/>
          <p14:tracePt t="60995" x="7772400" y="4329113"/>
          <p14:tracePt t="61012" x="7720013" y="4329113"/>
          <p14:tracePt t="61028" x="7600950" y="4329113"/>
          <p14:tracePt t="61045" x="7524750" y="4305300"/>
          <p14:tracePt t="61062" x="7429500" y="4257675"/>
          <p14:tracePt t="61078" x="7367588" y="4243388"/>
          <p14:tracePt t="61095" x="7353300" y="4229100"/>
          <p14:tracePt t="61532" x="7348538" y="4229100"/>
          <p14:tracePt t="61572" x="7353300" y="4229100"/>
          <p14:tracePt t="61581" x="7372350" y="4229100"/>
          <p14:tracePt t="61588" x="7410450" y="4229100"/>
          <p14:tracePt t="61597" x="7462838" y="4229100"/>
          <p14:tracePt t="61612" x="7515225" y="4229100"/>
          <p14:tracePt t="61628" x="7720013" y="4229100"/>
          <p14:tracePt t="61645" x="7839075" y="4229100"/>
          <p14:tracePt t="61661" x="7929563" y="4210050"/>
          <p14:tracePt t="61678" x="7939088" y="4200525"/>
          <p14:tracePt t="61695" x="7939088" y="4191000"/>
          <p14:tracePt t="61711" x="7939088" y="4171950"/>
          <p14:tracePt t="61728" x="7939088" y="4162425"/>
          <p14:tracePt t="61745" x="7939088" y="4124325"/>
          <p14:tracePt t="61761" x="7910513" y="4067175"/>
          <p14:tracePt t="61778" x="7839075" y="4033838"/>
          <p14:tracePt t="61795" x="7715250" y="4000500"/>
          <p14:tracePt t="61796" x="7648575" y="3990975"/>
          <p14:tracePt t="61812" x="7443788" y="3967163"/>
          <p14:tracePt t="61828" x="7305675" y="3967163"/>
          <p14:tracePt t="61845" x="7134225" y="3929063"/>
          <p14:tracePt t="61861" x="6967538" y="3900488"/>
          <p14:tracePt t="61878" x="6796088" y="3848100"/>
          <p14:tracePt t="61895" x="6638925" y="3819525"/>
          <p14:tracePt t="61912" x="6519863" y="3790950"/>
          <p14:tracePt t="61928" x="6400800" y="3790950"/>
          <p14:tracePt t="61945" x="6343650" y="3790950"/>
          <p14:tracePt t="61962" x="6300788" y="3790950"/>
          <p14:tracePt t="61978" x="6286500" y="3810000"/>
          <p14:tracePt t="61995" x="6248400" y="3829050"/>
          <p14:tracePt t="62012" x="6229350" y="3848100"/>
          <p14:tracePt t="62028" x="6215063" y="3867150"/>
          <p14:tracePt t="62045" x="6196013" y="3890963"/>
          <p14:tracePt t="62061" x="6172200" y="3914775"/>
          <p14:tracePt t="62078" x="6162675" y="3948113"/>
          <p14:tracePt t="62095" x="6162675" y="3990975"/>
          <p14:tracePt t="62111" x="6162675" y="4019550"/>
          <p14:tracePt t="62128" x="6162675" y="4071938"/>
          <p14:tracePt t="62145" x="6162675" y="4105275"/>
          <p14:tracePt t="62162" x="6162675" y="4110038"/>
          <p14:tracePt t="62213" x="6162675" y="4129088"/>
          <p14:tracePt t="62220" x="6162675" y="4133850"/>
          <p14:tracePt t="62229" x="6172200" y="4148138"/>
          <p14:tracePt t="62245" x="6191250" y="4162425"/>
          <p14:tracePt t="62261" x="6210300" y="4191000"/>
          <p14:tracePt t="62278" x="6234113" y="4210050"/>
          <p14:tracePt t="62295" x="6248400" y="4214813"/>
          <p14:tracePt t="62311" x="6281738" y="4224338"/>
          <p14:tracePt t="62328" x="6329363" y="4224338"/>
          <p14:tracePt t="62345" x="6400800" y="4229100"/>
          <p14:tracePt t="62362" x="6529388" y="4238625"/>
          <p14:tracePt t="62378" x="6686550" y="4267200"/>
          <p14:tracePt t="62380" x="6738938" y="4286250"/>
          <p14:tracePt t="62395" x="6819900" y="4295775"/>
          <p14:tracePt t="62412" x="6924675" y="4324350"/>
          <p14:tracePt t="62413" x="6977063" y="4324350"/>
          <p14:tracePt t="62428" x="7048500" y="4338638"/>
          <p14:tracePt t="62445" x="7110413" y="4352925"/>
          <p14:tracePt t="62461" x="7177088" y="4362450"/>
          <p14:tracePt t="62478" x="7234238" y="4362450"/>
          <p14:tracePt t="62495" x="7315200" y="4362450"/>
          <p14:tracePt t="62511" x="7329488" y="4362450"/>
          <p14:tracePt t="63125" x="7334250" y="4362450"/>
          <p14:tracePt t="63132" x="7348538" y="4362450"/>
          <p14:tracePt t="63141" x="7362825" y="4386263"/>
          <p14:tracePt t="63148" x="7381875" y="4391025"/>
          <p14:tracePt t="63161" x="7386638" y="4395788"/>
          <p14:tracePt t="63178" x="7405688" y="4400550"/>
          <p14:tracePt t="63195" x="7415213" y="4410075"/>
          <p14:tracePt t="63211" x="7434263" y="4410075"/>
          <p14:tracePt t="63212" x="7439025" y="4410075"/>
          <p14:tracePt t="63228" x="7462838" y="4410075"/>
          <p14:tracePt t="63245" x="7472363" y="4410075"/>
          <p14:tracePt t="63261" x="7477125" y="4410075"/>
          <p14:tracePt t="63380" x="7486650" y="4410075"/>
          <p14:tracePt t="63389" x="7486650" y="4405313"/>
          <p14:tracePt t="63397" x="7477125" y="4400550"/>
          <p14:tracePt t="63411" x="7415213" y="4386263"/>
          <p14:tracePt t="63428" x="7181850" y="4357688"/>
          <p14:tracePt t="63445" x="7015163" y="4343400"/>
          <p14:tracePt t="63461" x="6896100" y="4319588"/>
          <p14:tracePt t="63478" x="6824663" y="4295775"/>
          <p14:tracePt t="63495" x="6753225" y="4267200"/>
          <p14:tracePt t="63511" x="6667500" y="4233863"/>
          <p14:tracePt t="63528" x="6624638" y="4229100"/>
          <p14:tracePt t="63545" x="6591300" y="4205288"/>
          <p14:tracePt t="63561" x="6562725" y="4195763"/>
          <p14:tracePt t="63636" x="6557963" y="4186238"/>
          <p14:tracePt t="63653" x="6543675" y="4176713"/>
          <p14:tracePt t="63660" x="6529388" y="4133850"/>
          <p14:tracePt t="63676" x="6515100" y="4124325"/>
          <p14:tracePt t="63685" x="6510338" y="4110038"/>
          <p14:tracePt t="63695" x="6500813" y="4086225"/>
          <p14:tracePt t="63711" x="6486525" y="4052888"/>
          <p14:tracePt t="63728" x="6481763" y="4038600"/>
          <p14:tracePt t="63745" x="6481763" y="4014788"/>
          <p14:tracePt t="63761" x="6462713" y="4000500"/>
          <p14:tracePt t="63778" x="6457950" y="3981450"/>
          <p14:tracePt t="63795" x="6443663" y="3971925"/>
          <p14:tracePt t="63811" x="6419850" y="3962400"/>
          <p14:tracePt t="63813" x="6415088" y="3962400"/>
          <p14:tracePt t="63828" x="6367463" y="3957638"/>
          <p14:tracePt t="63845" x="6319838" y="3957638"/>
          <p14:tracePt t="63861" x="6248400" y="3933825"/>
          <p14:tracePt t="63878" x="6196013" y="3924300"/>
          <p14:tracePt t="63895" x="6138863" y="3910013"/>
          <p14:tracePt t="63912" x="6091238" y="3905250"/>
          <p14:tracePt t="63928" x="6038850" y="3895725"/>
          <p14:tracePt t="63945" x="5995988" y="3876675"/>
          <p14:tracePt t="63961" x="5938838" y="3876675"/>
          <p14:tracePt t="63978" x="5910263" y="3876675"/>
          <p14:tracePt t="63995" x="5857875" y="3876675"/>
          <p14:tracePt t="64011" x="5824538" y="3886200"/>
          <p14:tracePt t="64028" x="5762625" y="3905250"/>
          <p14:tracePt t="64044" x="5719763" y="3948113"/>
          <p14:tracePt t="64061" x="5700713" y="3957638"/>
          <p14:tracePt t="64078" x="5691188" y="3981450"/>
          <p14:tracePt t="64095" x="5681663" y="3990975"/>
          <p14:tracePt t="64111" x="5676900" y="3995738"/>
          <p14:tracePt t="64128" x="5676900" y="4000500"/>
          <p14:tracePt t="64145" x="5672138" y="4010025"/>
          <p14:tracePt t="64161" x="5657850" y="4052888"/>
          <p14:tracePt t="64178" x="5634038" y="4148138"/>
          <p14:tracePt t="64195" x="5629275" y="4219575"/>
          <p14:tracePt t="64211" x="5619750" y="4252913"/>
          <p14:tracePt t="64213" x="5619750" y="4271963"/>
          <p14:tracePt t="64228" x="5619750" y="4295775"/>
          <p14:tracePt t="64245" x="5619750" y="4319588"/>
          <p14:tracePt t="64261" x="5619750" y="4333875"/>
          <p14:tracePt t="64278" x="5619750" y="4357688"/>
          <p14:tracePt t="64295" x="5619750" y="4376738"/>
          <p14:tracePt t="64311" x="5624513" y="4381500"/>
          <p14:tracePt t="64328" x="5624513" y="4386263"/>
          <p14:tracePt t="64396" x="5629275" y="4391025"/>
          <p14:tracePt t="64405" x="5634038" y="4391025"/>
          <p14:tracePt t="64412" x="5643563" y="4391025"/>
          <p14:tracePt t="64428" x="5695950" y="4414838"/>
          <p14:tracePt t="64444" x="5776913" y="4419600"/>
          <p14:tracePt t="64461" x="5819775" y="4419600"/>
          <p14:tracePt t="64478" x="5829300" y="4419600"/>
          <p14:tracePt t="64494" x="5848350" y="4419600"/>
          <p14:tracePt t="64511" x="5853113" y="4419600"/>
          <p14:tracePt t="64528" x="5867400" y="4419600"/>
          <p14:tracePt t="64545" x="5948363" y="4419600"/>
          <p14:tracePt t="64561" x="6005513" y="4419600"/>
          <p14:tracePt t="64578" x="6034088" y="4419600"/>
          <p14:tracePt t="64594" x="6038850" y="4419600"/>
          <p14:tracePt t="64628" x="6057900" y="4419600"/>
          <p14:tracePt t="64637" x="6062663" y="4419600"/>
          <p14:tracePt t="64644" x="6072188" y="4419600"/>
          <p14:tracePt t="64661" x="6100763" y="4405313"/>
          <p14:tracePt t="64678" x="6110288" y="4395788"/>
          <p14:tracePt t="64694" x="6129338" y="4391025"/>
          <p14:tracePt t="64711" x="6162675" y="4376738"/>
          <p14:tracePt t="64728" x="6196013" y="4333875"/>
          <p14:tracePt t="64744" x="6224588" y="4295775"/>
          <p14:tracePt t="64761" x="6253163" y="4276725"/>
          <p14:tracePt t="64778" x="6276975" y="4243388"/>
          <p14:tracePt t="64795" x="6296025" y="4224338"/>
          <p14:tracePt t="64811" x="6334125" y="4191000"/>
          <p14:tracePt t="64813" x="6348413" y="4167188"/>
          <p14:tracePt t="64828" x="6348413" y="4143375"/>
          <p14:tracePt t="64844" x="6357938" y="4138613"/>
          <p14:tracePt t="64861" x="6362700" y="4124325"/>
          <p14:tracePt t="64878" x="6367463" y="4110038"/>
          <p14:tracePt t="64894" x="6381750" y="4081463"/>
          <p14:tracePt t="64911" x="6386513" y="4048125"/>
          <p14:tracePt t="64928" x="6396038" y="4014788"/>
          <p14:tracePt t="64945" x="6396038" y="3990975"/>
          <p14:tracePt t="64961" x="6396038" y="3976688"/>
          <p14:tracePt t="64978" x="6396038" y="3971925"/>
          <p14:tracePt t="64994" x="6396038" y="3967163"/>
          <p14:tracePt t="65011" x="6396038" y="3924300"/>
          <p14:tracePt t="65028" x="6396038" y="3890963"/>
          <p14:tracePt t="65044" x="6396038" y="3871913"/>
          <p14:tracePt t="65061" x="6396038" y="3843338"/>
          <p14:tracePt t="65078" x="6391275" y="3833813"/>
          <p14:tracePt t="65111" x="6357938" y="3829050"/>
          <p14:tracePt t="65128" x="6324600" y="3829050"/>
          <p14:tracePt t="65144" x="6267450" y="3829050"/>
          <p14:tracePt t="65161" x="6219825" y="3829050"/>
          <p14:tracePt t="65178" x="6172200" y="3829050"/>
          <p14:tracePt t="65194" x="6115050" y="3829050"/>
          <p14:tracePt t="65211" x="6072188" y="3829050"/>
          <p14:tracePt t="65213" x="6053138" y="3829050"/>
          <p14:tracePt t="65228" x="6005513" y="3829050"/>
          <p14:tracePt t="65244" x="5962650" y="3833813"/>
          <p14:tracePt t="65261" x="5919788" y="3838575"/>
          <p14:tracePt t="65278" x="5872163" y="3838575"/>
          <p14:tracePt t="65294" x="5829300" y="3862388"/>
          <p14:tracePt t="65311" x="5819775" y="3867150"/>
          <p14:tracePt t="65328" x="5815013" y="3871913"/>
          <p14:tracePt t="65344" x="5795963" y="3886200"/>
          <p14:tracePt t="65361" x="5776913" y="3890963"/>
          <p14:tracePt t="65378" x="5762625" y="3924300"/>
          <p14:tracePt t="65394" x="5757863" y="3943350"/>
          <p14:tracePt t="65411" x="5753100" y="3976688"/>
          <p14:tracePt t="65412" x="5753100" y="3986213"/>
          <p14:tracePt t="65428" x="5738813" y="4024313"/>
          <p14:tracePt t="65444" x="5738813" y="4043363"/>
          <p14:tracePt t="65461" x="5738813" y="4076700"/>
          <p14:tracePt t="65478" x="5772150" y="4148138"/>
          <p14:tracePt t="65494" x="5805488" y="4191000"/>
          <p14:tracePt t="65511" x="5834063" y="4229100"/>
          <p14:tracePt t="65528" x="5857875" y="4248150"/>
          <p14:tracePt t="65544" x="5867400" y="4257675"/>
          <p14:tracePt t="65561" x="5900738" y="4271963"/>
          <p14:tracePt t="65578" x="5943600" y="4291013"/>
          <p14:tracePt t="65594" x="6015038" y="4295775"/>
          <p14:tracePt t="65611" x="6076950" y="4305300"/>
          <p14:tracePt t="65628" x="6148388" y="4319588"/>
          <p14:tracePt t="65644" x="6186488" y="4319588"/>
          <p14:tracePt t="65661" x="6267450" y="4319588"/>
          <p14:tracePt t="65678" x="6372225" y="4319588"/>
          <p14:tracePt t="65694" x="6457950" y="4291013"/>
          <p14:tracePt t="65711" x="6505575" y="4267200"/>
          <p14:tracePt t="65728" x="6519863" y="4257675"/>
          <p14:tracePt t="65744" x="6529388" y="4238625"/>
          <p14:tracePt t="65761" x="6534150" y="4214813"/>
          <p14:tracePt t="65778" x="6548438" y="4191000"/>
          <p14:tracePt t="65794" x="6553200" y="4167188"/>
          <p14:tracePt t="65796" x="6562725" y="4148138"/>
          <p14:tracePt t="80637" x="6562725" y="4143375"/>
          <p14:tracePt t="80733" x="6562725" y="4129088"/>
          <p14:tracePt t="80940" x="6562725" y="4124325"/>
          <p14:tracePt t="80964" x="6557963" y="4110038"/>
          <p14:tracePt t="80972" x="6553200" y="4100513"/>
          <p14:tracePt t="80981" x="6510338" y="4081463"/>
          <p14:tracePt t="80993" x="6491288" y="4067175"/>
          <p14:tracePt t="81009" x="6429375" y="4052888"/>
          <p14:tracePt t="81026" x="6391275" y="4038600"/>
          <p14:tracePt t="81043" x="6381750" y="4033838"/>
          <p14:tracePt t="81076" x="6386513" y="4033838"/>
          <p14:tracePt t="81084" x="6391275" y="4033838"/>
          <p14:tracePt t="81093" x="6410325" y="4033838"/>
          <p14:tracePt t="81110" x="6448425" y="4033838"/>
          <p14:tracePt t="81126" x="6505575" y="4033838"/>
          <p14:tracePt t="81143" x="6581775" y="4033838"/>
          <p14:tracePt t="81160" x="6672263" y="4033838"/>
          <p14:tracePt t="81176" x="6715125" y="4033838"/>
          <p14:tracePt t="81193" x="6734175" y="4033838"/>
          <p14:tracePt t="81229" x="6738938" y="4033838"/>
          <p14:tracePt t="81236" x="6743700" y="4029075"/>
          <p14:tracePt t="81244" x="6753225" y="4024313"/>
          <p14:tracePt t="81260" x="6762750" y="4019550"/>
          <p14:tracePt t="81276" x="6796088" y="4010025"/>
          <p14:tracePt t="81308" x="6800850" y="4010025"/>
          <p14:tracePt t="81316" x="6805613" y="4010025"/>
          <p14:tracePt t="81326" x="6815138" y="4010025"/>
          <p14:tracePt t="81343" x="6848475" y="4010025"/>
          <p14:tracePt t="81360" x="6872288" y="4010025"/>
          <p14:tracePt t="81444" x="6877050" y="4010025"/>
          <p14:tracePt t="81453" x="6881813" y="4010025"/>
          <p14:tracePt t="81556" x="6881813" y="4019550"/>
          <p14:tracePt t="81580" x="6877050" y="4024313"/>
          <p14:tracePt t="81588" x="6862763" y="4033838"/>
          <p14:tracePt t="81596" x="6858000" y="4033838"/>
          <p14:tracePt t="81629" x="6853238" y="4033838"/>
          <p14:tracePt t="81636" x="6848475" y="4029075"/>
          <p14:tracePt t="81644" x="6848475" y="4024313"/>
          <p14:tracePt t="81660" x="6838950" y="4019550"/>
          <p14:tracePt t="81676" x="6829425" y="4010025"/>
          <p14:tracePt t="81772" x="6815138" y="4010025"/>
          <p14:tracePt t="81780" x="6805613" y="4010025"/>
          <p14:tracePt t="81788" x="6805613" y="4005263"/>
          <p14:tracePt t="81796" x="6800850" y="4005263"/>
          <p14:tracePt t="82084" x="6791325" y="3995738"/>
          <p14:tracePt t="82196" x="6786563" y="3990975"/>
          <p14:tracePt t="82380" x="6777038" y="3976688"/>
          <p14:tracePt t="82388" x="6772275" y="3976688"/>
          <p14:tracePt t="82396" x="6762750" y="3971925"/>
          <p14:tracePt t="82409" x="6757988" y="3971925"/>
          <p14:tracePt t="82572" x="6753225" y="3971925"/>
          <p14:tracePt t="82580" x="6753225" y="3967163"/>
          <p14:tracePt t="82597" x="6753225" y="3962400"/>
          <p14:tracePt t="82740" x="6762750" y="3948113"/>
          <p14:tracePt t="82749" x="6767513" y="3948113"/>
          <p14:tracePt t="82756" x="6772275" y="3948113"/>
          <p14:tracePt t="82765" x="6796088" y="3948113"/>
          <p14:tracePt t="82776" x="6815138" y="3948113"/>
          <p14:tracePt t="82793" x="6877050" y="3948113"/>
          <p14:tracePt t="82809" x="6886575" y="3948113"/>
          <p14:tracePt t="83045" x="6891338" y="3943350"/>
          <p14:tracePt t="83628" x="6891338" y="3938588"/>
          <p14:tracePt t="83780" x="6891338" y="3943350"/>
          <p14:tracePt t="83788" x="6886575" y="3943350"/>
          <p14:tracePt t="83796" x="6862763" y="3957638"/>
          <p14:tracePt t="83809" x="6796088" y="3967163"/>
          <p14:tracePt t="83826" x="6700838" y="3976688"/>
          <p14:tracePt t="83843" x="6624638" y="3986213"/>
          <p14:tracePt t="83859" x="6572250" y="3990975"/>
          <p14:tracePt t="83861" x="6567488" y="3990975"/>
          <p14:tracePt t="83876" x="6562725" y="3990975"/>
          <p14:tracePt t="84164" x="6567488" y="3990975"/>
          <p14:tracePt t="84173" x="6586538" y="3990975"/>
          <p14:tracePt t="84180" x="6624638" y="3990975"/>
          <p14:tracePt t="84193" x="6691313" y="3990975"/>
          <p14:tracePt t="84209" x="6805613" y="3990975"/>
          <p14:tracePt t="84226" x="6910388" y="3990975"/>
          <p14:tracePt t="84243" x="6915150" y="3990975"/>
          <p14:tracePt t="84276" x="6919913" y="3990975"/>
          <p14:tracePt t="84293" x="6924675" y="3986213"/>
          <p14:tracePt t="84309" x="6934200" y="3986213"/>
          <p14:tracePt t="84540" x="6924675" y="3986213"/>
          <p14:tracePt t="84549" x="6919913" y="3990975"/>
          <p14:tracePt t="84556" x="6910388" y="4005263"/>
          <p14:tracePt t="84564" x="6891338" y="4010025"/>
          <p14:tracePt t="84576" x="6853238" y="4010025"/>
          <p14:tracePt t="84593" x="6805613" y="4019550"/>
          <p14:tracePt t="84609" x="6738938" y="4019550"/>
          <p14:tracePt t="84626" x="6677025" y="4019550"/>
          <p14:tracePt t="84642" x="6672263" y="4019550"/>
          <p14:tracePt t="84844" x="6672263" y="4010025"/>
          <p14:tracePt t="84852" x="6691313" y="4010025"/>
          <p14:tracePt t="84860" x="6719888" y="4010025"/>
          <p14:tracePt t="84876" x="6838950" y="4010025"/>
          <p14:tracePt t="84892" x="6967538" y="4010025"/>
          <p14:tracePt t="84909" x="7096125" y="4024313"/>
          <p14:tracePt t="84926" x="7158038" y="4033838"/>
          <p14:tracePt t="85020" x="7153275" y="4033838"/>
          <p14:tracePt t="85029" x="7138988" y="4033838"/>
          <p14:tracePt t="85036" x="7110413" y="4033838"/>
          <p14:tracePt t="85045" x="7072313" y="4033838"/>
          <p14:tracePt t="85059" x="7053263" y="4033838"/>
          <p14:tracePt t="85076" x="6958013" y="4033838"/>
          <p14:tracePt t="85092" x="6910388" y="4033838"/>
          <p14:tracePt t="85109" x="6891338" y="4033838"/>
          <p14:tracePt t="85126" x="6881813" y="4033838"/>
          <p14:tracePt t="85142" x="6877050" y="4033838"/>
          <p14:tracePt t="85159" x="6867525" y="4033838"/>
          <p14:tracePt t="85176" x="6834188" y="4038600"/>
          <p14:tracePt t="85192" x="6815138" y="4048125"/>
          <p14:tracePt t="85389" x="6819900" y="4043363"/>
          <p14:tracePt t="85405" x="6829425" y="4043363"/>
          <p14:tracePt t="85412" x="6834188" y="4038600"/>
          <p14:tracePt t="85421" x="6838950" y="4038600"/>
          <p14:tracePt t="85429" x="6843713" y="4038600"/>
          <p14:tracePt t="85442" x="6853238" y="4038600"/>
          <p14:tracePt t="85459" x="6867525" y="4038600"/>
          <p14:tracePt t="85460" x="6905625" y="4038600"/>
          <p14:tracePt t="85476" x="7000875" y="4038600"/>
          <p14:tracePt t="85492" x="7115175" y="4038600"/>
          <p14:tracePt t="85509" x="7191375" y="4038600"/>
          <p14:tracePt t="85526" x="7215188" y="4033838"/>
          <p14:tracePt t="85588" x="7210425" y="4033838"/>
          <p14:tracePt t="85596" x="7200900" y="4033838"/>
          <p14:tracePt t="85604" x="7162800" y="4033838"/>
          <p14:tracePt t="85612" x="7158038" y="4033838"/>
          <p14:tracePt t="85701" x="7167563" y="4033838"/>
          <p14:tracePt t="85708" x="7191375" y="4033838"/>
          <p14:tracePt t="85717" x="7200900" y="4033838"/>
          <p14:tracePt t="85726" x="7229475" y="4033838"/>
          <p14:tracePt t="85742" x="7300913" y="4033838"/>
          <p14:tracePt t="85759" x="7348538" y="4033838"/>
          <p14:tracePt t="85776" x="7429500" y="4038600"/>
          <p14:tracePt t="85792" x="7462838" y="4038600"/>
          <p14:tracePt t="85809" x="7500938" y="4038600"/>
          <p14:tracePt t="85826" x="7515225" y="4038600"/>
          <p14:tracePt t="85868" x="7524750" y="4038600"/>
          <p14:tracePt t="85900" x="7486650" y="4033838"/>
          <p14:tracePt t="85908" x="7415213" y="4005263"/>
          <p14:tracePt t="85916" x="7315200" y="3986213"/>
          <p14:tracePt t="85926" x="7224713" y="3976688"/>
          <p14:tracePt t="85942" x="7081838" y="3976688"/>
          <p14:tracePt t="85959" x="7015163" y="3967163"/>
          <p14:tracePt t="85976" x="7010400" y="3967163"/>
          <p14:tracePt t="85992" x="7005638" y="3962400"/>
          <p14:tracePt t="86009" x="7015163" y="3948113"/>
          <p14:tracePt t="86026" x="7024688" y="3943350"/>
          <p14:tracePt t="86042" x="7043738" y="3938588"/>
          <p14:tracePt t="86059" x="7081838" y="3929063"/>
          <p14:tracePt t="86076" x="7162800" y="3924300"/>
          <p14:tracePt t="86092" x="7243763" y="3905250"/>
          <p14:tracePt t="86109" x="7315200" y="3881438"/>
          <p14:tracePt t="86126" x="7334250" y="3881438"/>
          <p14:tracePt t="86159" x="7343775" y="3881438"/>
          <p14:tracePt t="86176" x="7367588" y="3881438"/>
          <p14:tracePt t="86192" x="7467600" y="3881438"/>
          <p14:tracePt t="86209" x="7572375" y="3886200"/>
          <p14:tracePt t="86226" x="7677150" y="3890963"/>
          <p14:tracePt t="86242" x="7720013" y="3890963"/>
          <p14:tracePt t="86259" x="7724775" y="3890963"/>
          <p14:tracePt t="86260" x="7729538" y="3890963"/>
          <p14:tracePt t="86276" x="7734300" y="3890963"/>
          <p14:tracePt t="86292" x="7762875" y="3890963"/>
          <p14:tracePt t="86309" x="7810500" y="3890963"/>
          <p14:tracePt t="86326" x="7843838" y="3890963"/>
          <p14:tracePt t="86342" x="7881938" y="3900488"/>
          <p14:tracePt t="86359" x="7896225" y="3905250"/>
          <p14:tracePt t="86376" x="7905750" y="3914775"/>
          <p14:tracePt t="86392" x="7905750" y="3948113"/>
          <p14:tracePt t="86409" x="7962900" y="3995738"/>
          <p14:tracePt t="86426" x="7996238" y="4029075"/>
          <p14:tracePt t="86442" x="8010525" y="4057650"/>
          <p14:tracePt t="86444" x="8015288" y="4062413"/>
          <p14:tracePt t="86459" x="8020050" y="4062413"/>
          <p14:tracePt t="86461" x="8020050" y="4067175"/>
          <p14:tracePt t="86476" x="8020050" y="4071938"/>
          <p14:tracePt t="86492" x="8020050" y="4095750"/>
          <p14:tracePt t="86509" x="8020050" y="4100513"/>
          <p14:tracePt t="86526" x="8015288" y="4110038"/>
          <p14:tracePt t="86542" x="7991475" y="4143375"/>
          <p14:tracePt t="86559" x="7939088" y="4157663"/>
          <p14:tracePt t="86576" x="7896225" y="4191000"/>
          <p14:tracePt t="86592" x="7862888" y="4205288"/>
          <p14:tracePt t="86609" x="7829550" y="4219575"/>
          <p14:tracePt t="86626" x="7820025" y="4224338"/>
          <p14:tracePt t="86642" x="7815263" y="4229100"/>
          <p14:tracePt t="86659" x="7767638" y="4233863"/>
          <p14:tracePt t="86676" x="7653338" y="4233863"/>
          <p14:tracePt t="86677" x="7591425" y="4233863"/>
          <p14:tracePt t="86692" x="7439025" y="4233863"/>
          <p14:tracePt t="86709" x="7296150" y="4219575"/>
          <p14:tracePt t="86726" x="7124700" y="4181475"/>
          <p14:tracePt t="86742" x="6972300" y="4162425"/>
          <p14:tracePt t="86759" x="6834188" y="4124325"/>
          <p14:tracePt t="86776" x="6705600" y="4095750"/>
          <p14:tracePt t="86792" x="6619875" y="4057650"/>
          <p14:tracePt t="86809" x="6534150" y="4043363"/>
          <p14:tracePt t="86826" x="6515100" y="4029075"/>
          <p14:tracePt t="86842" x="6500813" y="4019550"/>
          <p14:tracePt t="86845" x="6500813" y="4014788"/>
          <p14:tracePt t="86859" x="6500813" y="4005263"/>
          <p14:tracePt t="86876" x="6496050" y="3967163"/>
          <p14:tracePt t="86900" x="6496050" y="3962400"/>
          <p14:tracePt t="86916" x="6496050" y="3957638"/>
          <p14:tracePt t="86926" x="6496050" y="3938588"/>
          <p14:tracePt t="86942" x="6496050" y="3914775"/>
          <p14:tracePt t="86959" x="6553200" y="3867150"/>
          <p14:tracePt t="86976" x="6605588" y="3810000"/>
          <p14:tracePt t="86992" x="6681788" y="3786188"/>
          <p14:tracePt t="87009" x="6753225" y="3767138"/>
          <p14:tracePt t="87026" x="6805613" y="3757613"/>
          <p14:tracePt t="87042" x="6929438" y="3757613"/>
          <p14:tracePt t="87044" x="6981825" y="3757613"/>
          <p14:tracePt t="87059" x="7058025" y="3757613"/>
          <p14:tracePt t="87076" x="7181850" y="3757613"/>
          <p14:tracePt t="87092" x="7400925" y="3757613"/>
          <p14:tracePt t="87109" x="7505700" y="3757613"/>
          <p14:tracePt t="87126" x="7572375" y="3757613"/>
          <p14:tracePt t="87142" x="7639050" y="3757613"/>
          <p14:tracePt t="87159" x="7720013" y="3762375"/>
          <p14:tracePt t="87176" x="7777163" y="3767138"/>
          <p14:tracePt t="87192" x="7829550" y="3767138"/>
          <p14:tracePt t="87209" x="7867650" y="3776663"/>
          <p14:tracePt t="87226" x="7900988" y="3781425"/>
          <p14:tracePt t="87242" x="7920038" y="3790950"/>
          <p14:tracePt t="87259" x="7958138" y="3795713"/>
          <p14:tracePt t="87276" x="8001000" y="3800475"/>
          <p14:tracePt t="87292" x="8029575" y="3800475"/>
          <p14:tracePt t="87309" x="8048625" y="3819525"/>
          <p14:tracePt t="87326" x="8091488" y="3843338"/>
          <p14:tracePt t="87342" x="8124825" y="3848100"/>
          <p14:tracePt t="87359" x="8181975" y="3871913"/>
          <p14:tracePt t="87376" x="8191500" y="3876675"/>
          <p14:tracePt t="87392" x="8210550" y="3890963"/>
          <p14:tracePt t="87409" x="8224838" y="3895725"/>
          <p14:tracePt t="87426" x="8243888" y="3924300"/>
          <p14:tracePt t="87442" x="8258175" y="3933825"/>
          <p14:tracePt t="87459" x="8262938" y="3938588"/>
          <p14:tracePt t="87477" x="8262938" y="3943350"/>
          <p14:tracePt t="87492" x="8262938" y="3976688"/>
          <p14:tracePt t="87509" x="8262938" y="4010025"/>
          <p14:tracePt t="87526" x="8262938" y="4043363"/>
          <p14:tracePt t="87542" x="8262938" y="4052888"/>
          <p14:tracePt t="87559" x="8262938" y="4071938"/>
          <p14:tracePt t="87576" x="8262938" y="4081463"/>
          <p14:tracePt t="87592" x="8258175" y="4100513"/>
          <p14:tracePt t="87609" x="8253413" y="4114800"/>
          <p14:tracePt t="87626" x="8248650" y="4124325"/>
          <p14:tracePt t="87642" x="8229600" y="4148138"/>
          <p14:tracePt t="87644" x="8220075" y="4152900"/>
          <p14:tracePt t="87659" x="8215313" y="4157663"/>
          <p14:tracePt t="87676" x="8181975" y="4186238"/>
          <p14:tracePt t="87677" x="8143875" y="4191000"/>
          <p14:tracePt t="87692" x="8091488" y="4214813"/>
          <p14:tracePt t="87709" x="7986713" y="4233863"/>
          <p14:tracePt t="87725" x="7881938" y="4238625"/>
          <p14:tracePt t="87742" x="7762875" y="4248150"/>
          <p14:tracePt t="87759" x="7634288" y="4248150"/>
          <p14:tracePt t="87776" x="7543800" y="4248150"/>
          <p14:tracePt t="87792" x="7415213" y="4248150"/>
          <p14:tracePt t="87809" x="7277100" y="4248150"/>
          <p14:tracePt t="87812" x="7210425" y="4248150"/>
          <p14:tracePt t="87825" x="7148513" y="4248150"/>
          <p14:tracePt t="87842" x="7043738" y="4248150"/>
          <p14:tracePt t="87859" x="6962775" y="4248150"/>
          <p14:tracePt t="87861" x="6924675" y="4248150"/>
          <p14:tracePt t="87876" x="6896100" y="4248150"/>
          <p14:tracePt t="87878" x="6848475" y="4248150"/>
          <p14:tracePt t="87892" x="6743700" y="4248150"/>
          <p14:tracePt t="87909" x="6629400" y="4248150"/>
          <p14:tracePt t="87925" x="6491288" y="4248150"/>
          <p14:tracePt t="87942" x="6362700" y="4248150"/>
          <p14:tracePt t="87959" x="6234113" y="4248150"/>
          <p14:tracePt t="87975" x="6138863" y="4248150"/>
          <p14:tracePt t="87992" x="6053138" y="4248150"/>
          <p14:tracePt t="88009" x="5943600" y="4243388"/>
          <p14:tracePt t="88025" x="5872163" y="4219575"/>
          <p14:tracePt t="88042" x="5767388" y="4200525"/>
          <p14:tracePt t="88044" x="5700713" y="4181475"/>
          <p14:tracePt t="88059" x="5643563" y="4176713"/>
          <p14:tracePt t="88076" x="5524500" y="4148138"/>
          <p14:tracePt t="88077" x="5486400" y="4138613"/>
          <p14:tracePt t="88092" x="5457825" y="4124325"/>
          <p14:tracePt t="88109" x="5448300" y="4114800"/>
          <p14:tracePt t="88125" x="5434013" y="4095750"/>
          <p14:tracePt t="88142" x="5424488" y="4086225"/>
          <p14:tracePt t="88159" x="5419725" y="4076700"/>
          <p14:tracePt t="88175" x="5400675" y="4067175"/>
          <p14:tracePt t="88192" x="5372100" y="4033838"/>
          <p14:tracePt t="88209" x="5357813" y="3981450"/>
          <p14:tracePt t="88225" x="5334000" y="3924300"/>
          <p14:tracePt t="88242" x="5334000" y="3881438"/>
          <p14:tracePt t="88259" x="5334000" y="3857625"/>
          <p14:tracePt t="88276" x="5338763" y="3819525"/>
          <p14:tracePt t="88277" x="5353050" y="3805238"/>
          <p14:tracePt t="88292" x="5367338" y="3762375"/>
          <p14:tracePt t="88309" x="5386388" y="3743325"/>
          <p14:tracePt t="88325" x="5405438" y="3714750"/>
          <p14:tracePt t="88342" x="5453063" y="3714750"/>
          <p14:tracePt t="88359" x="5514975" y="3700463"/>
          <p14:tracePt t="88376" x="5648325" y="3690938"/>
          <p14:tracePt t="88392" x="5800725" y="3690938"/>
          <p14:tracePt t="88409" x="6015038" y="3690938"/>
          <p14:tracePt t="88426" x="6276975" y="3690938"/>
          <p14:tracePt t="88442" x="6505575" y="3690938"/>
          <p14:tracePt t="88459" x="6719888" y="3690938"/>
          <p14:tracePt t="88460" x="6786563" y="3690938"/>
          <p14:tracePt t="88476" x="6848475" y="3690938"/>
          <p14:tracePt t="88492" x="6972300" y="3690938"/>
          <p14:tracePt t="88509" x="7010400" y="3690938"/>
          <p14:tracePt t="88525" x="7091363" y="3690938"/>
          <p14:tracePt t="88542" x="7224713" y="3690938"/>
          <p14:tracePt t="88559" x="7353300" y="3690938"/>
          <p14:tracePt t="88575" x="7458075" y="3690938"/>
          <p14:tracePt t="88592" x="7562850" y="3690938"/>
          <p14:tracePt t="88609" x="7610475" y="3690938"/>
          <p14:tracePt t="88625" x="7667625" y="3690938"/>
          <p14:tracePt t="88642" x="7710488" y="3690938"/>
          <p14:tracePt t="88659" x="7777163" y="3690938"/>
          <p14:tracePt t="88676" x="7891463" y="3690938"/>
          <p14:tracePt t="88692" x="7972425" y="3690938"/>
          <p14:tracePt t="88709" x="8029575" y="3690938"/>
          <p14:tracePt t="88725" x="8096250" y="3695700"/>
          <p14:tracePt t="88742" x="8143875" y="3705225"/>
          <p14:tracePt t="88759" x="8205788" y="3733800"/>
          <p14:tracePt t="88775" x="8258175" y="3748088"/>
          <p14:tracePt t="88793" x="8339138" y="3762375"/>
          <p14:tracePt t="88809" x="8386763" y="3776663"/>
          <p14:tracePt t="88825" x="8429625" y="3776663"/>
          <p14:tracePt t="88842" x="8443913" y="3786188"/>
          <p14:tracePt t="88925" x="8443913" y="3790950"/>
          <p14:tracePt t="88932" x="8448675" y="3800475"/>
          <p14:tracePt t="88942" x="8453438" y="3814763"/>
          <p14:tracePt t="88959" x="8467725" y="3857625"/>
          <p14:tracePt t="88975" x="8482013" y="3900488"/>
          <p14:tracePt t="88992" x="8482013" y="3948113"/>
          <p14:tracePt t="89009" x="8482013" y="3967163"/>
          <p14:tracePt t="89025" x="8491538" y="3990975"/>
          <p14:tracePt t="89042" x="8491538" y="3995738"/>
          <p14:tracePt t="89100" x="8491538" y="4000500"/>
          <p14:tracePt t="89108" x="8501063" y="4014788"/>
          <p14:tracePt t="89116" x="8501063" y="4024313"/>
          <p14:tracePt t="89125" x="8501063" y="4038600"/>
          <p14:tracePt t="89142" x="8501063" y="4062413"/>
          <p14:tracePt t="89159" x="8501063" y="4086225"/>
          <p14:tracePt t="89176" x="8505825" y="4110038"/>
          <p14:tracePt t="89192" x="8505825" y="4129088"/>
          <p14:tracePt t="89209" x="8505825" y="4138613"/>
          <p14:tracePt t="89225" x="8496300" y="4191000"/>
          <p14:tracePt t="89242" x="8491538" y="4205288"/>
          <p14:tracePt t="89259" x="8486775" y="4238625"/>
          <p14:tracePt t="89275" x="8467725" y="4257675"/>
          <p14:tracePt t="89276" x="8462963" y="4257675"/>
          <p14:tracePt t="89292" x="8453438" y="4267200"/>
          <p14:tracePt t="89309" x="8439150" y="4276725"/>
          <p14:tracePt t="89325" x="8410575" y="4295775"/>
          <p14:tracePt t="89342" x="8386763" y="4295775"/>
          <p14:tracePt t="89359" x="8367713" y="4300538"/>
          <p14:tracePt t="89375" x="8334375" y="4310063"/>
          <p14:tracePt t="89392" x="8296275" y="4310063"/>
          <p14:tracePt t="89409" x="8243888" y="4310063"/>
          <p14:tracePt t="89425" x="8196263" y="4310063"/>
          <p14:tracePt t="89442" x="8148638" y="4310063"/>
          <p14:tracePt t="89459" x="8086725" y="4310063"/>
          <p14:tracePt t="89475" x="8020050" y="4310063"/>
          <p14:tracePt t="89477" x="7962900" y="4310063"/>
          <p14:tracePt t="89492" x="7858125" y="4310063"/>
          <p14:tracePt t="89509" x="7767638" y="4310063"/>
          <p14:tracePt t="89525" x="7639050" y="4310063"/>
          <p14:tracePt t="89542" x="7534275" y="4310063"/>
          <p14:tracePt t="89559" x="7434263" y="4310063"/>
          <p14:tracePt t="89575" x="7353300" y="4310063"/>
          <p14:tracePt t="89592" x="7291388" y="4333875"/>
          <p14:tracePt t="89609" x="7253288" y="4348163"/>
          <p14:tracePt t="89625" x="7200900" y="4348163"/>
          <p14:tracePt t="89642" x="7134225" y="4352925"/>
          <p14:tracePt t="89659" x="7077075" y="4362450"/>
          <p14:tracePt t="89675" x="7005638" y="4371975"/>
          <p14:tracePt t="89677" x="6977063" y="4376738"/>
          <p14:tracePt t="89692" x="6948488" y="4376738"/>
          <p14:tracePt t="89709" x="6910388" y="4376738"/>
          <p14:tracePt t="89725" x="6896100" y="4376738"/>
          <p14:tracePt t="89742" x="6867525" y="4376738"/>
          <p14:tracePt t="89759" x="6862763" y="4376738"/>
          <p14:tracePt t="89775" x="6853238" y="4391025"/>
          <p14:tracePt t="89820" x="6838950" y="4395788"/>
          <p14:tracePt t="89828" x="6843713" y="4395788"/>
          <p14:tracePt t="89842" x="6858000" y="4395788"/>
          <p14:tracePt t="89859" x="6915150" y="4395788"/>
          <p14:tracePt t="89860" x="6962775" y="4395788"/>
          <p14:tracePt t="89875" x="6991350" y="4395788"/>
          <p14:tracePt t="89878" x="7072313" y="4395788"/>
          <p14:tracePt t="89892" x="7248525" y="4395788"/>
          <p14:tracePt t="89909" x="7429500" y="4395788"/>
          <p14:tracePt t="89925" x="7667625" y="4395788"/>
          <p14:tracePt t="89942" x="7858125" y="4381500"/>
          <p14:tracePt t="89959" x="7991475" y="4352925"/>
          <p14:tracePt t="89975" x="8020050" y="4338638"/>
          <p14:tracePt t="89992" x="8029575" y="4333875"/>
          <p14:tracePt t="90009" x="8062913" y="4319588"/>
          <p14:tracePt t="90025" x="8110538" y="4291013"/>
          <p14:tracePt t="90042" x="8177213" y="4276725"/>
          <p14:tracePt t="90059" x="8248650" y="4243388"/>
          <p14:tracePt t="90075" x="8339138" y="4243388"/>
          <p14:tracePt t="90092" x="8434388" y="4233863"/>
          <p14:tracePt t="90109" x="8467725" y="4229100"/>
          <p14:tracePt t="90125" x="8510588" y="4200525"/>
          <p14:tracePt t="90142" x="8515350" y="4186238"/>
          <p14:tracePt t="90159" x="8534400" y="4162425"/>
          <p14:tracePt t="90175" x="8534400" y="4143375"/>
          <p14:tracePt t="90192" x="8548688" y="4105275"/>
          <p14:tracePt t="90209" x="8553450" y="4081463"/>
          <p14:tracePt t="90225" x="8562975" y="4048125"/>
          <p14:tracePt t="90242" x="8567738" y="4043363"/>
          <p14:tracePt t="90259" x="8572500" y="4019550"/>
          <p14:tracePt t="90276" x="8572500" y="4010025"/>
          <p14:tracePt t="90277" x="8572500" y="3995738"/>
          <p14:tracePt t="90292" x="8577263" y="3981450"/>
          <p14:tracePt t="90309" x="8591550" y="3938588"/>
          <p14:tracePt t="90325" x="8591550" y="3905250"/>
          <p14:tracePt t="90342" x="8591550" y="3881438"/>
          <p14:tracePt t="90359" x="8591550" y="3867150"/>
          <p14:tracePt t="90375" x="8582025" y="3848100"/>
          <p14:tracePt t="90396" x="8572500" y="3843338"/>
          <p14:tracePt t="90412" x="8567738" y="3838575"/>
          <p14:tracePt t="90425" x="8548688" y="3838575"/>
          <p14:tracePt t="90442" x="8462963" y="3795713"/>
          <p14:tracePt t="90459" x="8401050" y="3781425"/>
          <p14:tracePt t="90475" x="8286750" y="3733800"/>
          <p14:tracePt t="90478" x="8267700" y="3719513"/>
          <p14:tracePt t="90492" x="8210550" y="3719513"/>
          <p14:tracePt t="90509" x="8167688" y="3700463"/>
          <p14:tracePt t="90525" x="8129588" y="3686175"/>
          <p14:tracePt t="90542" x="8072438" y="3671888"/>
          <p14:tracePt t="90559" x="8001000" y="3662363"/>
          <p14:tracePt t="90575" x="7920038" y="3648075"/>
          <p14:tracePt t="90592" x="7791450" y="3648075"/>
          <p14:tracePt t="90609" x="7624763" y="3648075"/>
          <p14:tracePt t="90625" x="7462838" y="3648075"/>
          <p14:tracePt t="90642" x="7367588" y="3648075"/>
          <p14:tracePt t="90644" x="7329488" y="3648075"/>
          <p14:tracePt t="90659" x="7319963" y="3648075"/>
          <p14:tracePt t="90675" x="7267575" y="3648075"/>
          <p14:tracePt t="90692" x="7172325" y="3638550"/>
          <p14:tracePt t="90708" x="7072313" y="3638550"/>
          <p14:tracePt t="90725" x="6972300" y="3638550"/>
          <p14:tracePt t="90742" x="6867525" y="3638550"/>
          <p14:tracePt t="90759" x="6800850" y="3638550"/>
          <p14:tracePt t="90775" x="6753225" y="3638550"/>
          <p14:tracePt t="90792" x="6719888" y="3638550"/>
          <p14:tracePt t="90809" x="6648450" y="3643313"/>
          <p14:tracePt t="90825" x="6543675" y="3667125"/>
          <p14:tracePt t="90842" x="6491288" y="3700463"/>
          <p14:tracePt t="90859" x="6467475" y="3705225"/>
          <p14:tracePt t="90875" x="6457950" y="3709988"/>
          <p14:tracePt t="90877" x="6453188" y="3709988"/>
          <p14:tracePt t="90892" x="6443663" y="3719513"/>
          <p14:tracePt t="90909" x="6400800" y="3748088"/>
          <p14:tracePt t="90925" x="6348413" y="3762375"/>
          <p14:tracePt t="90942" x="6276975" y="3776663"/>
          <p14:tracePt t="90959" x="6215063" y="3810000"/>
          <p14:tracePt t="90975" x="6157913" y="3838575"/>
          <p14:tracePt t="90992" x="6124575" y="3848100"/>
          <p14:tracePt t="91008" x="6043613" y="3862388"/>
          <p14:tracePt t="91025" x="5962650" y="3871913"/>
          <p14:tracePt t="91042" x="5915025" y="3876675"/>
          <p14:tracePt t="91059" x="5881688" y="3876675"/>
          <p14:tracePt t="91075" x="5872163" y="3876675"/>
          <p14:tracePt t="91109" x="5862638" y="3876675"/>
          <p14:tracePt t="91116" x="5857875" y="3881438"/>
          <p14:tracePt t="91125" x="5848350" y="3890963"/>
          <p14:tracePt t="91142" x="5805488" y="3905250"/>
          <p14:tracePt t="91158" x="5762625" y="3924300"/>
          <p14:tracePt t="91175" x="5729288" y="3938588"/>
          <p14:tracePt t="91192" x="5710238" y="3957638"/>
          <p14:tracePt t="91209" x="5686425" y="3976688"/>
          <p14:tracePt t="91225" x="5648325" y="4005263"/>
          <p14:tracePt t="91242" x="5629275" y="4029075"/>
          <p14:tracePt t="91259" x="5610225" y="4048125"/>
          <p14:tracePt t="91275" x="5586413" y="4067175"/>
          <p14:tracePt t="91276" x="5581650" y="4071938"/>
          <p14:tracePt t="91292" x="5562600" y="4090988"/>
          <p14:tracePt t="91308" x="5548313" y="4105275"/>
          <p14:tracePt t="91325" x="5538788" y="4124325"/>
          <p14:tracePt t="91342" x="5519738" y="4148138"/>
          <p14:tracePt t="91359" x="5505450" y="4191000"/>
          <p14:tracePt t="91375" x="5500688" y="4257675"/>
          <p14:tracePt t="91392" x="5500688" y="4333875"/>
          <p14:tracePt t="91408" x="5500688" y="4386263"/>
          <p14:tracePt t="91425" x="5491163" y="4405313"/>
          <p14:tracePt t="91442" x="5491163" y="4438650"/>
          <p14:tracePt t="91458" x="5491163" y="4457700"/>
          <p14:tracePt t="91460" x="5491163" y="4462463"/>
          <p14:tracePt t="91475" x="5491163" y="4467225"/>
          <p14:tracePt t="91492" x="5491163" y="4471988"/>
          <p14:tracePt t="91525" x="5495925" y="4481513"/>
          <p14:tracePt t="91542" x="5495925" y="4486275"/>
          <p14:tracePt t="91558" x="5514975" y="4505325"/>
          <p14:tracePt t="91575" x="5557838" y="4533900"/>
          <p14:tracePt t="91592" x="5648325" y="4562475"/>
          <p14:tracePt t="91609" x="5715000" y="4576763"/>
          <p14:tracePt t="91625" x="5767388" y="4591050"/>
          <p14:tracePt t="91642" x="5781675" y="4610100"/>
          <p14:tracePt t="91658" x="5800725" y="4619625"/>
          <p14:tracePt t="91675" x="5857875" y="4633913"/>
          <p14:tracePt t="91676" x="5895975" y="4633913"/>
          <p14:tracePt t="91692" x="5962650" y="4633913"/>
          <p14:tracePt t="91708" x="6105525" y="4643438"/>
          <p14:tracePt t="91725" x="6224588" y="4652963"/>
          <p14:tracePt t="91742" x="6272213" y="4676775"/>
          <p14:tracePt t="91759" x="6324600" y="4691063"/>
          <p14:tracePt t="91775" x="6400800" y="4705350"/>
          <p14:tracePt t="91792" x="6486525" y="4714875"/>
          <p14:tracePt t="91808" x="6577013" y="4714875"/>
          <p14:tracePt t="91825" x="6657975" y="4714875"/>
          <p14:tracePt t="91842" x="6748463" y="4714875"/>
          <p14:tracePt t="91858" x="6853238" y="4714875"/>
          <p14:tracePt t="91875" x="6967538" y="4714875"/>
          <p14:tracePt t="91877" x="7005638" y="4714875"/>
          <p14:tracePt t="91892" x="7062788" y="4714875"/>
          <p14:tracePt t="91909" x="7115175" y="4714875"/>
          <p14:tracePt t="91925" x="7172325" y="4714875"/>
          <p14:tracePt t="91942" x="7277100" y="4714875"/>
          <p14:tracePt t="91958" x="7367588" y="4714875"/>
          <p14:tracePt t="91975" x="7472363" y="4714875"/>
          <p14:tracePt t="91992" x="7539038" y="4714875"/>
          <p14:tracePt t="92008" x="7667625" y="4714875"/>
          <p14:tracePt t="92025" x="7791450" y="4714875"/>
          <p14:tracePt t="92042" x="7972425" y="4714875"/>
          <p14:tracePt t="92058" x="8077200" y="4714875"/>
          <p14:tracePt t="92060" x="8143875" y="4714875"/>
          <p14:tracePt t="92075" x="8220075" y="4714875"/>
          <p14:tracePt t="92077" x="8286750" y="4714875"/>
          <p14:tracePt t="92092" x="8339138" y="4714875"/>
          <p14:tracePt t="92093" x="8386763" y="4714875"/>
          <p14:tracePt t="92108" x="8482013" y="4700588"/>
          <p14:tracePt t="92125" x="8582025" y="4676775"/>
          <p14:tracePt t="92142" x="8624888" y="4648200"/>
          <p14:tracePt t="92158" x="8686800" y="4614863"/>
          <p14:tracePt t="92175" x="8715375" y="4586288"/>
          <p14:tracePt t="92192" x="8729663" y="4562475"/>
          <p14:tracePt t="92208" x="8743950" y="4548188"/>
          <p14:tracePt t="92225" x="8777288" y="4519613"/>
          <p14:tracePt t="92242" x="8791575" y="4495800"/>
          <p14:tracePt t="92258" x="8805863" y="4462463"/>
          <p14:tracePt t="92275" x="8805863" y="4452938"/>
          <p14:tracePt t="92292" x="8810625" y="4405313"/>
          <p14:tracePt t="92309" x="8824913" y="4352925"/>
          <p14:tracePt t="92325" x="8824913" y="4324350"/>
          <p14:tracePt t="92342" x="8824913" y="4276725"/>
          <p14:tracePt t="92358" x="8824913" y="4248150"/>
          <p14:tracePt t="92375" x="8824913" y="4233863"/>
          <p14:tracePt t="92392" x="8805863" y="4200525"/>
          <p14:tracePt t="92408" x="8758238" y="4148138"/>
          <p14:tracePt t="92425" x="8715375" y="4100513"/>
          <p14:tracePt t="92442" x="8639175" y="4062413"/>
          <p14:tracePt t="92458" x="8596313" y="4024313"/>
          <p14:tracePt t="92475" x="8534400" y="4010025"/>
          <p14:tracePt t="92492" x="8482013" y="4005263"/>
          <p14:tracePt t="92508" x="8434388" y="3995738"/>
          <p14:tracePt t="92525" x="8391525" y="3995738"/>
          <p14:tracePt t="92542" x="8343900" y="3981450"/>
          <p14:tracePt t="92558" x="8291513" y="3967163"/>
          <p14:tracePt t="92575" x="8224838" y="3957638"/>
          <p14:tracePt t="92592" x="8153400" y="3943350"/>
          <p14:tracePt t="92608" x="8101013" y="3943350"/>
          <p14:tracePt t="92625" x="8053388" y="3929063"/>
          <p14:tracePt t="92642" x="7996238" y="3924300"/>
          <p14:tracePt t="92658" x="7943850" y="3910013"/>
          <p14:tracePt t="92675" x="7867650" y="3900488"/>
          <p14:tracePt t="92692" x="7705725" y="3876675"/>
          <p14:tracePt t="92708" x="7534275" y="3843338"/>
          <p14:tracePt t="92725" x="7329488" y="3805238"/>
          <p14:tracePt t="92742" x="7124700" y="3771900"/>
          <p14:tracePt t="92758" x="6972300" y="3762375"/>
          <p14:tracePt t="92775" x="6800850" y="3743325"/>
          <p14:tracePt t="92792" x="6638925" y="3743325"/>
          <p14:tracePt t="92808" x="6519863" y="3743325"/>
          <p14:tracePt t="92825" x="6419850" y="3743325"/>
          <p14:tracePt t="92842" x="6300788" y="3743325"/>
          <p14:tracePt t="92858" x="6186488" y="3743325"/>
          <p14:tracePt t="92875" x="6072188" y="3743325"/>
          <p14:tracePt t="92877" x="6043613" y="3743325"/>
          <p14:tracePt t="92892" x="5981700" y="3743325"/>
          <p14:tracePt t="92908" x="5934075" y="3743325"/>
          <p14:tracePt t="92925" x="5862638" y="3762375"/>
          <p14:tracePt t="92942" x="5829300" y="3767138"/>
          <p14:tracePt t="92958" x="5815013" y="3776663"/>
          <p14:tracePt t="92975" x="5767388" y="3790950"/>
          <p14:tracePt t="92992" x="5753100" y="3800475"/>
          <p14:tracePt t="93008" x="5734050" y="3819525"/>
          <p14:tracePt t="93025" x="5695950" y="3843338"/>
          <p14:tracePt t="93042" x="5638800" y="3881438"/>
          <p14:tracePt t="93058" x="5605463" y="3924300"/>
          <p14:tracePt t="93075" x="5548313" y="3962400"/>
          <p14:tracePt t="93077" x="5534025" y="3995738"/>
          <p14:tracePt t="93092" x="5519738" y="4067175"/>
          <p14:tracePt t="93108" x="5519738" y="4114800"/>
          <p14:tracePt t="93125" x="5519738" y="4205288"/>
          <p14:tracePt t="93142" x="5519738" y="4281488"/>
          <p14:tracePt t="93158" x="5519738" y="4329113"/>
          <p14:tracePt t="93175" x="5519738" y="4348163"/>
          <p14:tracePt t="93192" x="5524500" y="4367213"/>
          <p14:tracePt t="93208" x="5538788" y="4400550"/>
          <p14:tracePt t="93225" x="5567363" y="4424363"/>
          <p14:tracePt t="93242" x="5605463" y="4471988"/>
          <p14:tracePt t="93258" x="5619750" y="4505325"/>
          <p14:tracePt t="93275" x="5648325" y="4562475"/>
          <p14:tracePt t="93292" x="5686425" y="4591050"/>
          <p14:tracePt t="93294" x="5719763" y="4629150"/>
          <p14:tracePt t="93308" x="5776913" y="4662488"/>
          <p14:tracePt t="93325" x="5853113" y="4686300"/>
          <p14:tracePt t="93342" x="5891213" y="4695825"/>
          <p14:tracePt t="93358" x="5919788" y="4695825"/>
          <p14:tracePt t="93375" x="5929313" y="4695825"/>
          <p14:tracePt t="93392" x="6005513" y="4710113"/>
          <p14:tracePt t="93408" x="6162675" y="4738688"/>
          <p14:tracePt t="93425" x="6296025" y="4757738"/>
          <p14:tracePt t="93442" x="6538913" y="4791075"/>
          <p14:tracePt t="93458" x="6781800" y="4819650"/>
          <p14:tracePt t="93475" x="6986588" y="4843463"/>
          <p14:tracePt t="93476" x="7072313" y="4843463"/>
          <p14:tracePt t="93492" x="7138988" y="4843463"/>
          <p14:tracePt t="93508" x="7343775" y="4843463"/>
          <p14:tracePt t="93525" x="7496175" y="4843463"/>
          <p14:tracePt t="93542" x="7686675" y="4805363"/>
          <p14:tracePt t="93558" x="7872413" y="4724400"/>
          <p14:tracePt t="93575" x="7977188" y="4657725"/>
          <p14:tracePt t="93592" x="7986713" y="4648200"/>
          <p14:tracePt t="93644" x="7991475" y="4643438"/>
          <p14:tracePt t="93652" x="7991475" y="4633913"/>
          <p14:tracePt t="93661" x="8001000" y="4624388"/>
          <p14:tracePt t="93675" x="8015288" y="4600575"/>
          <p14:tracePt t="93692" x="8020050" y="4591050"/>
          <p14:tracePt t="94180" x="8020050" y="4586288"/>
          <p14:tracePt t="94212" x="8020050" y="4572000"/>
          <p14:tracePt t="94220" x="8020050" y="4567238"/>
          <p14:tracePt t="94228" x="8001000" y="4548188"/>
          <p14:tracePt t="94242" x="7977188" y="4533900"/>
          <p14:tracePt t="94258" x="7924800" y="4486275"/>
          <p14:tracePt t="94260" x="7872413" y="4452938"/>
          <p14:tracePt t="94275" x="7815263" y="4424363"/>
          <p14:tracePt t="94292" x="7724775" y="4352925"/>
          <p14:tracePt t="94294" x="7677150" y="4305300"/>
          <p14:tracePt t="94308" x="7548563" y="4214813"/>
          <p14:tracePt t="94325" x="7424738" y="4138613"/>
          <p14:tracePt t="94342" x="7348538" y="4105275"/>
          <p14:tracePt t="94358" x="7305675" y="4086225"/>
          <p14:tracePt t="94375" x="7224713" y="4071938"/>
          <p14:tracePt t="94392" x="7143750" y="4052888"/>
          <p14:tracePt t="94408" x="7019925" y="3986213"/>
          <p14:tracePt t="94425" x="6881813" y="3919538"/>
          <p14:tracePt t="94442" x="6743700" y="3829050"/>
          <p14:tracePt t="94458" x="6638925" y="3752850"/>
          <p14:tracePt t="94475" x="6515100" y="3686175"/>
          <p14:tracePt t="94476" x="6443663" y="3633788"/>
          <p14:tracePt t="94492" x="6376988" y="3614738"/>
          <p14:tracePt t="94508" x="6224588" y="3571875"/>
          <p14:tracePt t="94525" x="6115050" y="3533775"/>
          <p14:tracePt t="94542" x="6038850" y="3514725"/>
          <p14:tracePt t="94558" x="5995988" y="3481388"/>
          <p14:tracePt t="94575" x="5972175" y="3467100"/>
          <p14:tracePt t="94592" x="5957888" y="3438525"/>
          <p14:tracePt t="94608" x="5924550" y="3409950"/>
          <p14:tracePt t="94625" x="5886450" y="3352800"/>
          <p14:tracePt t="94642" x="5862638" y="3300413"/>
          <p14:tracePt t="94658" x="5862638" y="3267075"/>
          <p14:tracePt t="94675" x="5862638" y="3248025"/>
          <p14:tracePt t="94692" x="5862638" y="3219450"/>
          <p14:tracePt t="94693" x="5857875" y="3209925"/>
          <p14:tracePt t="94708" x="5853113" y="3200400"/>
          <p14:tracePt t="94924" x="5848350" y="3200400"/>
          <p14:tracePt t="94932" x="5834063" y="3209925"/>
          <p14:tracePt t="94941" x="5829300" y="3214688"/>
          <p14:tracePt t="94958" x="5805488" y="3233738"/>
          <p14:tracePt t="94975" x="5786438" y="3243263"/>
          <p14:tracePt t="94991" x="5781675" y="3252788"/>
          <p14:tracePt t="95029" x="5772150" y="3252788"/>
          <p14:tracePt t="95041" x="5767388" y="3252788"/>
          <p14:tracePt t="95058" x="5743575" y="3252788"/>
          <p14:tracePt t="95075" x="5695950" y="3252788"/>
          <p14:tracePt t="95092" x="5648325" y="3243263"/>
          <p14:tracePt t="95093" x="5634038" y="3238500"/>
          <p14:tracePt t="95108" x="5629275" y="3233738"/>
          <p14:tracePt t="95125" x="5605463" y="3219450"/>
          <p14:tracePt t="95141" x="5595938" y="3200400"/>
          <p14:tracePt t="95158" x="5591175" y="3195638"/>
          <p14:tracePt t="95175" x="5591175" y="3190875"/>
          <p14:tracePt t="95191" x="5591175" y="3167063"/>
          <p14:tracePt t="95208" x="5591175" y="3090863"/>
          <p14:tracePt t="95225" x="5581650" y="2962275"/>
          <p14:tracePt t="95241" x="5553075" y="2819400"/>
          <p14:tracePt t="95258" x="5543550" y="2724150"/>
          <p14:tracePt t="95275" x="5543550" y="2681288"/>
          <p14:tracePt t="95291" x="5567363" y="2671763"/>
          <p14:tracePt t="95308" x="5605463" y="2624138"/>
          <p14:tracePt t="95325" x="5662613" y="2557463"/>
          <p14:tracePt t="95341" x="5734050" y="2500313"/>
          <p14:tracePt t="95358" x="5791200" y="2443163"/>
          <p14:tracePt t="95375" x="5872163" y="2366963"/>
          <p14:tracePt t="95391" x="5900738" y="2352675"/>
          <p14:tracePt t="95408" x="5981700" y="2290763"/>
          <p14:tracePt t="95425" x="6057900" y="2247900"/>
          <p14:tracePt t="95441" x="6181725" y="2200275"/>
          <p14:tracePt t="95458" x="6291263" y="2171700"/>
          <p14:tracePt t="95475" x="6372225" y="2157413"/>
          <p14:tracePt t="95491" x="6453188" y="2147888"/>
          <p14:tracePt t="95508" x="6619875" y="2147888"/>
          <p14:tracePt t="95525" x="6724650" y="2147888"/>
          <p14:tracePt t="95541" x="6858000" y="2162175"/>
          <p14:tracePt t="95558" x="6962775" y="2190750"/>
          <p14:tracePt t="95575" x="7072313" y="2209800"/>
          <p14:tracePt t="95591" x="7177088" y="2219325"/>
          <p14:tracePt t="95608" x="7296150" y="2233613"/>
          <p14:tracePt t="95625" x="7400925" y="2243138"/>
          <p14:tracePt t="95641" x="7458075" y="2252663"/>
          <p14:tracePt t="95658" x="7529513" y="2266950"/>
          <p14:tracePt t="95675" x="7567613" y="2286000"/>
          <p14:tracePt t="95691" x="7634288" y="2309813"/>
          <p14:tracePt t="95692" x="7658100" y="2324100"/>
          <p14:tracePt t="95708" x="7681913" y="2338388"/>
          <p14:tracePt t="95725" x="7700963" y="2343150"/>
          <p14:tracePt t="95741" x="7739063" y="2390775"/>
          <p14:tracePt t="95758" x="7753350" y="2395538"/>
          <p14:tracePt t="95775" x="7805738" y="2438400"/>
          <p14:tracePt t="95791" x="7867650" y="2486025"/>
          <p14:tracePt t="95808" x="7896225" y="2509838"/>
          <p14:tracePt t="95825" x="7915275" y="2547938"/>
          <p14:tracePt t="95841" x="7929563" y="2571750"/>
          <p14:tracePt t="95858" x="7962900" y="2600325"/>
          <p14:tracePt t="95875" x="7972425" y="2643188"/>
          <p14:tracePt t="95877" x="7977188" y="2657475"/>
          <p14:tracePt t="95891" x="7977188" y="2671763"/>
          <p14:tracePt t="95893" x="7981950" y="2681288"/>
          <p14:tracePt t="95908" x="7981950" y="2700338"/>
          <p14:tracePt t="95925" x="7986713" y="2733675"/>
          <p14:tracePt t="95941" x="7986713" y="2781300"/>
          <p14:tracePt t="95958" x="7986713" y="2819400"/>
          <p14:tracePt t="95975" x="7986713" y="2852738"/>
          <p14:tracePt t="95991" x="7986713" y="2867025"/>
          <p14:tracePt t="96008" x="7967663" y="2919413"/>
          <p14:tracePt t="96025" x="7967663" y="2933700"/>
          <p14:tracePt t="96041" x="7934325" y="2957513"/>
          <p14:tracePt t="96058" x="7920038" y="2981325"/>
          <p14:tracePt t="96060" x="7905750" y="2995613"/>
          <p14:tracePt t="96075" x="7891463" y="3014663"/>
          <p14:tracePt t="96091" x="7881938" y="3033713"/>
          <p14:tracePt t="96093" x="7877175" y="3048000"/>
          <p14:tracePt t="96108" x="7829550" y="3067050"/>
          <p14:tracePt t="96125" x="7820025" y="3076575"/>
          <p14:tracePt t="96141" x="7781925" y="3086100"/>
          <p14:tracePt t="96158" x="7729538" y="3100388"/>
          <p14:tracePt t="96175" x="7696200" y="3114675"/>
          <p14:tracePt t="96191" x="7639050" y="3124200"/>
          <p14:tracePt t="96208" x="7577138" y="3138488"/>
          <p14:tracePt t="96225" x="7458075" y="3152775"/>
          <p14:tracePt t="96241" x="7377113" y="3181350"/>
          <p14:tracePt t="96258" x="7334250" y="3181350"/>
          <p14:tracePt t="96275" x="7277100" y="3190875"/>
          <p14:tracePt t="96276" x="7258050" y="3190875"/>
          <p14:tracePt t="96291" x="7243763" y="3190875"/>
          <p14:tracePt t="96308" x="7191375" y="3190875"/>
          <p14:tracePt t="96325" x="7177088" y="3190875"/>
          <p14:tracePt t="96341" x="7153275" y="3181350"/>
          <p14:tracePt t="96358" x="7143750" y="3167063"/>
          <p14:tracePt t="96375" x="7115175" y="3124200"/>
          <p14:tracePt t="96391" x="7081838" y="3119438"/>
          <p14:tracePt t="96408" x="7062788" y="3119438"/>
          <p14:tracePt t="96516" x="7062788" y="3128963"/>
          <p14:tracePt t="96524" x="7062788" y="3152775"/>
          <p14:tracePt t="96533" x="7062788" y="3200400"/>
          <p14:tracePt t="96541" x="7062788" y="3238500"/>
          <p14:tracePt t="96558" x="7062788" y="3352800"/>
          <p14:tracePt t="96575" x="7062788" y="3481388"/>
          <p14:tracePt t="96591" x="7086600" y="3590925"/>
          <p14:tracePt t="96608" x="7162800" y="3705225"/>
          <p14:tracePt t="96625" x="7186613" y="3748088"/>
          <p14:tracePt t="96641" x="7205663" y="3767138"/>
          <p14:tracePt t="96658" x="7219950" y="3776663"/>
          <p14:tracePt t="96675" x="7229475" y="3790950"/>
          <p14:tracePt t="96691" x="7243763" y="3805238"/>
          <p14:tracePt t="96693" x="7248525" y="3805238"/>
          <p14:tracePt t="96708" x="7281863" y="3805238"/>
          <p14:tracePt t="96725" x="7353300" y="3814763"/>
          <p14:tracePt t="96741" x="7419975" y="3814763"/>
          <p14:tracePt t="96758" x="7524750" y="3814763"/>
          <p14:tracePt t="96775" x="7596188" y="3814763"/>
          <p14:tracePt t="96791" x="7696200" y="3810000"/>
          <p14:tracePt t="96808" x="7748588" y="3786188"/>
          <p14:tracePt t="96825" x="7767638" y="3786188"/>
          <p14:tracePt t="96841" x="7772400" y="3786188"/>
          <p14:tracePt t="96858" x="7820025" y="3786188"/>
          <p14:tracePt t="96875" x="7877175" y="3786188"/>
          <p14:tracePt t="96877" x="7905750" y="3786188"/>
          <p14:tracePt t="96891" x="7943850" y="3786188"/>
          <p14:tracePt t="96908" x="7967663" y="3786188"/>
          <p14:tracePt t="96980" x="7972425" y="3781425"/>
          <p14:tracePt t="96988" x="7972425" y="3776663"/>
          <p14:tracePt t="96997" x="7981950" y="3771900"/>
          <p14:tracePt t="97008" x="7981950" y="3757613"/>
          <p14:tracePt t="97025" x="7981950" y="3733800"/>
          <p14:tracePt t="97041" x="7981950" y="3729038"/>
          <p14:tracePt t="97058" x="7967663" y="3714750"/>
          <p14:tracePt t="97075" x="7924800" y="3705225"/>
          <p14:tracePt t="97091" x="7867650" y="3681413"/>
          <p14:tracePt t="97108" x="7777163" y="3676650"/>
          <p14:tracePt t="97125" x="7720013" y="3667125"/>
          <p14:tracePt t="97141" x="7677150" y="3662363"/>
          <p14:tracePt t="97158" x="7639050" y="3662363"/>
          <p14:tracePt t="97175" x="7572375" y="3652838"/>
          <p14:tracePt t="97191" x="7500938" y="3648075"/>
          <p14:tracePt t="97208" x="7419975" y="3629025"/>
          <p14:tracePt t="97225" x="7296150" y="3629025"/>
          <p14:tracePt t="97241" x="7177088" y="3619500"/>
          <p14:tracePt t="97258" x="7062788" y="3619500"/>
          <p14:tracePt t="97275" x="6958013" y="3619500"/>
          <p14:tracePt t="97291" x="6853238" y="3619500"/>
          <p14:tracePt t="97292" x="6800850" y="3619500"/>
          <p14:tracePt t="97308" x="6724650" y="3619500"/>
          <p14:tracePt t="97325" x="6624638" y="3619500"/>
          <p14:tracePt t="97341" x="6529388" y="3633788"/>
          <p14:tracePt t="97358" x="6448425" y="3638550"/>
          <p14:tracePt t="97375" x="6391275" y="3648075"/>
          <p14:tracePt t="97391" x="6367463" y="3648075"/>
          <p14:tracePt t="97408" x="6334125" y="3648075"/>
          <p14:tracePt t="97425" x="6291263" y="3652838"/>
          <p14:tracePt t="97441" x="6219825" y="3662363"/>
          <p14:tracePt t="97458" x="6148388" y="3676650"/>
          <p14:tracePt t="97475" x="6072188" y="3709988"/>
          <p14:tracePt t="97491" x="6038850" y="3748088"/>
          <p14:tracePt t="97493" x="6015038" y="3762375"/>
          <p14:tracePt t="97508" x="5981700" y="3781425"/>
          <p14:tracePt t="97525" x="5967413" y="3805238"/>
          <p14:tracePt t="97541" x="5938838" y="3857625"/>
          <p14:tracePt t="97558" x="5919788" y="3919538"/>
          <p14:tracePt t="97575" x="5905500" y="3957638"/>
          <p14:tracePt t="97591" x="5881688" y="4010025"/>
          <p14:tracePt t="97608" x="5867400" y="4067175"/>
          <p14:tracePt t="97624" x="5857875" y="4138613"/>
          <p14:tracePt t="97641" x="5857875" y="4205288"/>
          <p14:tracePt t="97658" x="5857875" y="4286250"/>
          <p14:tracePt t="97675" x="5857875" y="4357688"/>
          <p14:tracePt t="97691" x="5862638" y="4405313"/>
          <p14:tracePt t="97692" x="5867400" y="4414838"/>
          <p14:tracePt t="97708" x="5881688" y="4476750"/>
          <p14:tracePt t="97725" x="5895975" y="4510088"/>
          <p14:tracePt t="97741" x="5919788" y="4572000"/>
          <p14:tracePt t="97758" x="5948363" y="4624388"/>
          <p14:tracePt t="97775" x="5962650" y="4657725"/>
          <p14:tracePt t="97791" x="5976938" y="4695825"/>
          <p14:tracePt t="97808" x="6000750" y="4729163"/>
          <p14:tracePt t="97825" x="6015038" y="4752975"/>
          <p14:tracePt t="97841" x="6043613" y="4786313"/>
          <p14:tracePt t="97858" x="6053138" y="4800600"/>
          <p14:tracePt t="97874" x="6067425" y="4805363"/>
          <p14:tracePt t="97876" x="6086475" y="4819650"/>
          <p14:tracePt t="97891" x="6096000" y="4819650"/>
          <p14:tracePt t="97908" x="6138863" y="4838700"/>
          <p14:tracePt t="97925" x="6191250" y="4838700"/>
          <p14:tracePt t="97941" x="6248400" y="4848225"/>
          <p14:tracePt t="97958" x="6357938" y="4862513"/>
          <p14:tracePt t="97974" x="6438900" y="4891088"/>
          <p14:tracePt t="97991" x="6596063" y="4910138"/>
          <p14:tracePt t="98008" x="6772275" y="4919663"/>
          <p14:tracePt t="98024" x="6905625" y="4938713"/>
          <p14:tracePt t="98041" x="7038975" y="4976813"/>
          <p14:tracePt t="98058" x="7119938" y="4976813"/>
          <p14:tracePt t="98075" x="7148513" y="4976813"/>
          <p14:tracePt t="98091" x="7191375" y="4976813"/>
          <p14:tracePt t="98093" x="7229475" y="4976813"/>
          <p14:tracePt t="98108" x="7262813" y="4972050"/>
          <p14:tracePt t="98125" x="7358063" y="4948238"/>
          <p14:tracePt t="98141" x="7419975" y="4924425"/>
          <p14:tracePt t="98158" x="7505700" y="4881563"/>
          <p14:tracePt t="98175" x="7596188" y="4829175"/>
          <p14:tracePt t="98191" x="7662863" y="4767263"/>
          <p14:tracePt t="98208" x="7743825" y="4686300"/>
          <p14:tracePt t="98224" x="7848600" y="4610100"/>
          <p14:tracePt t="98241" x="7896225" y="4552950"/>
          <p14:tracePt t="98258" x="7948613" y="4481513"/>
          <p14:tracePt t="98275" x="8029575" y="4429125"/>
          <p14:tracePt t="98291" x="8062913" y="4367213"/>
          <p14:tracePt t="98293" x="8067675" y="4348163"/>
          <p14:tracePt t="98308" x="8081963" y="4305300"/>
          <p14:tracePt t="98324" x="8110538" y="4252913"/>
          <p14:tracePt t="98341" x="8134350" y="4171950"/>
          <p14:tracePt t="98358" x="8158163" y="4119563"/>
          <p14:tracePt t="98374" x="8162925" y="4071938"/>
          <p14:tracePt t="98391" x="8162925" y="4043363"/>
          <p14:tracePt t="98408" x="8162925" y="4000500"/>
          <p14:tracePt t="98425" x="8162925" y="3957638"/>
          <p14:tracePt t="98441" x="8162925" y="3919538"/>
          <p14:tracePt t="98458" x="8162925" y="3886200"/>
          <p14:tracePt t="98475" x="8162925" y="3852863"/>
          <p14:tracePt t="98491" x="8148638" y="3829050"/>
          <p14:tracePt t="98493" x="8139113" y="3805238"/>
          <p14:tracePt t="98508" x="8124825" y="3795713"/>
          <p14:tracePt t="98524" x="8081963" y="3776663"/>
          <p14:tracePt t="98541" x="8039100" y="3748088"/>
          <p14:tracePt t="98558" x="7924800" y="3681413"/>
          <p14:tracePt t="98575" x="7791450" y="3657600"/>
          <p14:tracePt t="98591" x="7600950" y="3629025"/>
          <p14:tracePt t="98608" x="7434263" y="3629025"/>
          <p14:tracePt t="98624" x="7219950" y="3629025"/>
          <p14:tracePt t="98641" x="7019925" y="3629025"/>
          <p14:tracePt t="98658" x="6877050" y="3629025"/>
          <p14:tracePt t="98674" x="6772275" y="3629025"/>
          <p14:tracePt t="98676" x="6743700" y="3629025"/>
          <p14:tracePt t="98691" x="6696075" y="3629025"/>
          <p14:tracePt t="98708" x="6553200" y="3629025"/>
          <p14:tracePt t="98724" x="6438900" y="3629025"/>
          <p14:tracePt t="98741" x="6296025" y="3652838"/>
          <p14:tracePt t="98758" x="6176963" y="3671888"/>
          <p14:tracePt t="98774" x="6100763" y="3695700"/>
          <p14:tracePt t="98791" x="6062663" y="3709988"/>
          <p14:tracePt t="98808" x="6034088" y="3724275"/>
          <p14:tracePt t="98824" x="6005513" y="3738563"/>
          <p14:tracePt t="98841" x="5972175" y="3767138"/>
          <p14:tracePt t="98858" x="5934075" y="3814763"/>
          <p14:tracePt t="98874" x="5895975" y="3862388"/>
          <p14:tracePt t="98877" x="5891213" y="3890963"/>
          <p14:tracePt t="98891" x="5881688" y="3933825"/>
          <p14:tracePt t="98908" x="5829300" y="4062413"/>
          <p14:tracePt t="98924" x="5829300" y="4105275"/>
          <p14:tracePt t="98941" x="5829300" y="4143375"/>
          <p14:tracePt t="98958" x="5824538" y="4186238"/>
          <p14:tracePt t="98974" x="5824538" y="4238625"/>
          <p14:tracePt t="98991" x="5824538" y="4276725"/>
          <p14:tracePt t="99008" x="5824538" y="4324350"/>
          <p14:tracePt t="99024" x="5857875" y="4386263"/>
          <p14:tracePt t="99041" x="5886450" y="4457700"/>
          <p14:tracePt t="99058" x="5905500" y="4476750"/>
          <p14:tracePt t="99074" x="5924550" y="4514850"/>
          <p14:tracePt t="99091" x="5934075" y="4538663"/>
          <p14:tracePt t="99093" x="5938838" y="4552950"/>
          <p14:tracePt t="99108" x="5967413" y="4586288"/>
          <p14:tracePt t="99124" x="5976938" y="4629150"/>
          <p14:tracePt t="99141" x="5995988" y="4662488"/>
          <p14:tracePt t="99158" x="6024563" y="4695825"/>
          <p14:tracePt t="99174" x="6053138" y="4729163"/>
          <p14:tracePt t="99191" x="6076950" y="4752975"/>
          <p14:tracePt t="99208" x="6091238" y="4776788"/>
          <p14:tracePt t="99224" x="6115050" y="4786313"/>
          <p14:tracePt t="99241" x="6172200" y="4786313"/>
          <p14:tracePt t="99258" x="6219825" y="4786313"/>
          <p14:tracePt t="99274" x="6276975" y="4786313"/>
          <p14:tracePt t="99291" x="6334125" y="4786313"/>
          <p14:tracePt t="99308" x="6457950" y="4795838"/>
          <p14:tracePt t="99324" x="6548438" y="4814888"/>
          <p14:tracePt t="99341" x="6681788" y="4843463"/>
          <p14:tracePt t="99358" x="6800850" y="4848225"/>
          <p14:tracePt t="99374" x="6862763" y="4857750"/>
          <p14:tracePt t="99391" x="6919913" y="4857750"/>
          <p14:tracePt t="99408" x="6986588" y="4857750"/>
          <p14:tracePt t="99424" x="7058025" y="4857750"/>
          <p14:tracePt t="99441" x="7134225" y="4857750"/>
          <p14:tracePt t="99458" x="7191375" y="4857750"/>
          <p14:tracePt t="99474" x="7281863" y="4805363"/>
          <p14:tracePt t="99491" x="7391400" y="4757738"/>
          <p14:tracePt t="99492" x="7424738" y="4733925"/>
          <p14:tracePt t="99508" x="7500938" y="4700588"/>
          <p14:tracePt t="99524" x="7577138" y="4657725"/>
          <p14:tracePt t="99541" x="7629525" y="4619625"/>
          <p14:tracePt t="99558" x="7667625" y="4567238"/>
          <p14:tracePt t="99574" x="7696200" y="4514850"/>
          <p14:tracePt t="99591" x="7710488" y="4471988"/>
          <p14:tracePt t="99608" x="7710488" y="4433888"/>
          <p14:tracePt t="99624" x="7734300" y="4400550"/>
          <p14:tracePt t="99641" x="7734300" y="4348163"/>
          <p14:tracePt t="99658" x="7734300" y="4300538"/>
          <p14:tracePt t="99674" x="7734300" y="4267200"/>
          <p14:tracePt t="99691" x="7734300" y="4243388"/>
          <p14:tracePt t="99692" x="7734300" y="4238625"/>
          <p14:tracePt t="99708" x="7724775" y="4233863"/>
          <p14:tracePt t="99733" x="7720013" y="4229100"/>
          <p14:tracePt t="99741" x="7715250" y="4214813"/>
          <p14:tracePt t="101180" x="7715250" y="4186238"/>
          <p14:tracePt t="101188" x="7715250" y="4167188"/>
          <p14:tracePt t="101196" x="7715250" y="4138613"/>
          <p14:tracePt t="101207" x="7715250" y="4081463"/>
          <p14:tracePt t="101224" x="7715250" y="3852863"/>
          <p14:tracePt t="101241" x="7705725" y="3648075"/>
          <p14:tracePt t="101257" x="7667625" y="3514725"/>
          <p14:tracePt t="101274" x="7639050" y="3419475"/>
          <p14:tracePt t="101291" x="7586663" y="3328988"/>
          <p14:tracePt t="101308" x="7572375" y="3286125"/>
          <p14:tracePt t="101309" x="7558088" y="3267075"/>
          <p14:tracePt t="101324" x="7548563" y="3233738"/>
          <p14:tracePt t="101341" x="7510463" y="3181350"/>
          <p14:tracePt t="101357" x="7491413" y="3162300"/>
          <p14:tracePt t="101374" x="7486650" y="3148013"/>
          <p14:tracePt t="101492" x="7486650" y="3143250"/>
          <p14:tracePt t="101884" x="7467600" y="3143250"/>
          <p14:tracePt t="101893" x="7439025" y="3143250"/>
          <p14:tracePt t="101900" x="7377113" y="3143250"/>
          <p14:tracePt t="101909" x="7315200" y="3143250"/>
          <p14:tracePt t="101924" x="7177088" y="3143250"/>
          <p14:tracePt t="101941" x="7119938" y="3143250"/>
          <p14:tracePt t="101957" x="7110413" y="3138488"/>
          <p14:tracePt t="101974" x="7105650" y="3138488"/>
          <p14:tracePt t="101991" x="7091363" y="3138488"/>
          <p14:tracePt t="102007" x="7038975" y="3148013"/>
          <p14:tracePt t="102024" x="6981825" y="3152775"/>
          <p14:tracePt t="102041" x="6929438" y="3167063"/>
          <p14:tracePt t="102057" x="6881813" y="3176588"/>
          <p14:tracePt t="102292" x="6877050" y="3181350"/>
          <p14:tracePt t="102300" x="6867525" y="3186113"/>
          <p14:tracePt t="102310" x="6862763" y="3190875"/>
          <p14:tracePt t="102341" x="6853238" y="3200400"/>
          <p14:tracePt t="102453" x="6838950" y="3214688"/>
          <p14:tracePt t="102461" x="6838950" y="3219450"/>
          <p14:tracePt t="102468" x="6834188" y="3224213"/>
          <p14:tracePt t="102477" x="6819900" y="3224213"/>
          <p14:tracePt t="102491" x="6815138" y="3228975"/>
          <p14:tracePt t="102507" x="6800850" y="3233738"/>
          <p14:tracePt t="102509" x="6786563" y="3238500"/>
          <p14:tracePt t="102524" x="6743700" y="3252788"/>
          <p14:tracePt t="102541" x="6705600" y="3252788"/>
          <p14:tracePt t="102557" x="6672263" y="3262313"/>
          <p14:tracePt t="102574" x="6629400" y="3267075"/>
          <p14:tracePt t="102591" x="6577013" y="3290888"/>
          <p14:tracePt t="102607" x="6543675" y="3305175"/>
          <p14:tracePt t="102624" x="6524625" y="3305175"/>
          <p14:tracePt t="102641" x="6519863" y="3309938"/>
          <p14:tracePt t="102657" x="6510338" y="3314700"/>
          <p14:tracePt t="102674" x="6491288" y="3314700"/>
          <p14:tracePt t="102691" x="6467475" y="3324225"/>
          <p14:tracePt t="102707" x="6462713" y="3324225"/>
          <p14:tracePt t="102749" x="6457950" y="3333750"/>
          <p14:tracePt t="102756" x="6453188" y="3338513"/>
          <p14:tracePt t="102836" x="6472238" y="3338513"/>
          <p14:tracePt t="102845" x="6477000" y="3338513"/>
          <p14:tracePt t="102852" x="6519863" y="3338513"/>
          <p14:tracePt t="102860" x="6596063" y="3338513"/>
          <p14:tracePt t="102874" x="6672263" y="3338513"/>
          <p14:tracePt t="102891" x="6924675" y="3338513"/>
          <p14:tracePt t="102893" x="7081838" y="3338513"/>
          <p14:tracePt t="102908" x="7267575" y="3338513"/>
          <p14:tracePt t="102924" x="7634288" y="3338513"/>
          <p14:tracePt t="102941" x="7758113" y="3338513"/>
          <p14:tracePt t="102958" x="7810500" y="3338513"/>
          <p14:tracePt t="102974" x="7843838" y="3314700"/>
          <p14:tracePt t="102991" x="7862888" y="3309938"/>
          <p14:tracePt t="103007" x="7881938" y="3286125"/>
          <p14:tracePt t="103084" x="7881938" y="3281363"/>
          <p14:tracePt t="103093" x="7881938" y="3276600"/>
          <p14:tracePt t="103100" x="7881938" y="3267075"/>
          <p14:tracePt t="103109" x="7881938" y="3257550"/>
          <p14:tracePt t="103124" x="7867650" y="3228975"/>
          <p14:tracePt t="103141" x="7848600" y="3205163"/>
          <p14:tracePt t="103157" x="7805738" y="3186113"/>
          <p14:tracePt t="103174" x="7734300" y="3162300"/>
          <p14:tracePt t="103191" x="7639050" y="3143250"/>
          <p14:tracePt t="103207" x="7572375" y="3133725"/>
          <p14:tracePt t="103224" x="7481888" y="3133725"/>
          <p14:tracePt t="103241" x="7424738" y="3133725"/>
          <p14:tracePt t="103257" x="7362825" y="3133725"/>
          <p14:tracePt t="103274" x="7296150" y="3133725"/>
          <p14:tracePt t="103291" x="7219950" y="3133725"/>
          <p14:tracePt t="103292" x="7158038" y="3133725"/>
          <p14:tracePt t="103307" x="7077075" y="3133725"/>
          <p14:tracePt t="103324" x="6848475" y="3133725"/>
          <p14:tracePt t="103341" x="6719888" y="3133725"/>
          <p14:tracePt t="103357" x="6672263" y="3133725"/>
          <p14:tracePt t="103374" x="6653213" y="3133725"/>
          <p14:tracePt t="103405" x="6648450" y="3133725"/>
          <p14:tracePt t="103412" x="6634163" y="3133725"/>
          <p14:tracePt t="103424" x="6629400" y="3133725"/>
          <p14:tracePt t="103441" x="6605588" y="3148013"/>
          <p14:tracePt t="103457" x="6581775" y="3148013"/>
          <p14:tracePt t="103474" x="6557963" y="3162300"/>
          <p14:tracePt t="103491" x="6543675" y="3167063"/>
          <p14:tracePt t="103533" x="6538913" y="3176588"/>
          <p14:tracePt t="103541" x="6538913" y="3181350"/>
          <p14:tracePt t="103557" x="6538913" y="3195638"/>
          <p14:tracePt t="103645" x="6538913" y="3200400"/>
          <p14:tracePt t="103653" x="6553200" y="3209925"/>
          <p14:tracePt t="103660" x="6581775" y="3214688"/>
          <p14:tracePt t="103674" x="6634163" y="3224213"/>
          <p14:tracePt t="103691" x="6767513" y="3243263"/>
          <p14:tracePt t="103707" x="6910388" y="3271838"/>
          <p14:tracePt t="103709" x="7010400" y="3271838"/>
          <p14:tracePt t="103724" x="7124700" y="3271838"/>
          <p14:tracePt t="103741" x="7181850" y="3271838"/>
          <p14:tracePt t="103757" x="7234238" y="3262313"/>
          <p14:tracePt t="103774" x="7272338" y="3248025"/>
          <p14:tracePt t="103791" x="7324725" y="3200400"/>
          <p14:tracePt t="103807" x="7381875" y="3186113"/>
          <p14:tracePt t="103824" x="7434263" y="3171825"/>
          <p14:tracePt t="103841" x="7453313" y="3171825"/>
          <p14:tracePt t="103857" x="7467600" y="3167063"/>
          <p14:tracePt t="103956" x="7477125" y="3162300"/>
          <p14:tracePt t="103964" x="7491413" y="3162300"/>
          <p14:tracePt t="103974" x="7472363" y="3162300"/>
          <p14:tracePt t="103991" x="7381875" y="3152775"/>
          <p14:tracePt t="104007" x="7191375" y="3133725"/>
          <p14:tracePt t="104024" x="6986588" y="3124200"/>
          <p14:tracePt t="104041" x="6819900" y="3114675"/>
          <p14:tracePt t="104057" x="6705600" y="3114675"/>
          <p14:tracePt t="104074" x="6672263" y="3114675"/>
          <p14:tracePt t="104091" x="6653213" y="3114675"/>
          <p14:tracePt t="104107" x="6643688" y="3124200"/>
          <p14:tracePt t="104180" x="6634163" y="3128963"/>
          <p14:tracePt t="104188" x="6624638" y="3133725"/>
          <p14:tracePt t="104196" x="6624638" y="3138488"/>
          <p14:tracePt t="104207" x="6619875" y="3157538"/>
          <p14:tracePt t="104224" x="6619875" y="3181350"/>
          <p14:tracePt t="104241" x="6619875" y="3195638"/>
          <p14:tracePt t="104284" x="6619875" y="3200400"/>
          <p14:tracePt t="104293" x="6624638" y="3200400"/>
          <p14:tracePt t="104300" x="6629400" y="3200400"/>
          <p14:tracePt t="104309" x="6653213" y="3200400"/>
          <p14:tracePt t="104324" x="6724650" y="3190875"/>
          <p14:tracePt t="104340" x="6815138" y="3181350"/>
          <p14:tracePt t="104357" x="6919913" y="3181350"/>
          <p14:tracePt t="104374" x="7034213" y="3181350"/>
          <p14:tracePt t="104390" x="7148513" y="3181350"/>
          <p14:tracePt t="104407" x="7210425" y="3181350"/>
          <p14:tracePt t="104424" x="7229475" y="3181350"/>
          <p14:tracePt t="104457" x="7234238" y="3181350"/>
          <p14:tracePt t="104474" x="7248525" y="3171825"/>
          <p14:tracePt t="104490" x="7258050" y="3152775"/>
          <p14:tracePt t="104507" x="7262813" y="3152775"/>
          <p14:tracePt t="104548" x="7262813" y="3148013"/>
          <p14:tracePt t="104556" x="7258050" y="3133725"/>
          <p14:tracePt t="104565" x="7253288" y="3128963"/>
          <p14:tracePt t="104574" x="7234238" y="3128963"/>
          <p14:tracePt t="104590" x="7162800" y="3105150"/>
          <p14:tracePt t="104607" x="7067550" y="3090863"/>
          <p14:tracePt t="104624" x="6962775" y="3071813"/>
          <p14:tracePt t="104640" x="6862763" y="3043238"/>
          <p14:tracePt t="104657" x="6791325" y="3043238"/>
          <p14:tracePt t="104674" x="6772275" y="3043238"/>
          <p14:tracePt t="104690" x="6753225" y="3052763"/>
          <p14:tracePt t="104707" x="6724650" y="3086100"/>
          <p14:tracePt t="104708" x="6724650" y="3100388"/>
          <p14:tracePt t="104724" x="6715125" y="3124200"/>
          <p14:tracePt t="104740" x="6705600" y="3143250"/>
          <p14:tracePt t="104757" x="6705600" y="3148013"/>
          <p14:tracePt t="104774" x="6715125" y="3157538"/>
          <p14:tracePt t="104791" x="6738938" y="3157538"/>
          <p14:tracePt t="104807" x="6777038" y="3157538"/>
          <p14:tracePt t="104824" x="6810375" y="3157538"/>
          <p14:tracePt t="104841" x="6877050" y="3157538"/>
          <p14:tracePt t="104857" x="6981825" y="3157538"/>
          <p14:tracePt t="104874" x="7096125" y="3157538"/>
          <p14:tracePt t="104890" x="7167563" y="3157538"/>
          <p14:tracePt t="104907" x="7210425" y="3157538"/>
          <p14:tracePt t="104941" x="7215188" y="3148013"/>
          <p14:tracePt t="104957" x="7224713" y="3133725"/>
          <p14:tracePt t="104974" x="7224713" y="3119438"/>
          <p14:tracePt t="104990" x="7224713" y="3105150"/>
          <p14:tracePt t="105007" x="7224713" y="3100388"/>
          <p14:tracePt t="105780" x="7224713" y="3095625"/>
          <p14:tracePt t="105812" x="7219950" y="3095625"/>
          <p14:tracePt t="105820" x="7205663" y="3109913"/>
          <p14:tracePt t="105828" x="7162800" y="3124200"/>
          <p14:tracePt t="105840" x="7124700" y="3124200"/>
          <p14:tracePt t="105857" x="7043738" y="3124200"/>
          <p14:tracePt t="105874" x="7000875" y="3124200"/>
          <p14:tracePt t="105876" x="6996113" y="3124200"/>
          <p14:tracePt t="105890" x="6977063" y="3119438"/>
          <p14:tracePt t="105907" x="6962775" y="3114675"/>
          <p14:tracePt t="105924" x="6943725" y="3105150"/>
          <p14:tracePt t="105940" x="6905625" y="3100388"/>
          <p14:tracePt t="105957" x="6838950" y="3100388"/>
          <p14:tracePt t="105974" x="6762750" y="3100388"/>
          <p14:tracePt t="105990" x="6643688" y="3114675"/>
          <p14:tracePt t="106007" x="6572250" y="3119438"/>
          <p14:tracePt t="106024" x="6524625" y="3128963"/>
          <p14:tracePt t="106040" x="6481763" y="3133725"/>
          <p14:tracePt t="106057" x="6467475" y="3133725"/>
          <p14:tracePt t="106109" x="6443663" y="3143250"/>
          <p14:tracePt t="106116" x="6438900" y="3148013"/>
          <p14:tracePt t="106125" x="6434138" y="3152775"/>
          <p14:tracePt t="106140" x="6410325" y="3176588"/>
          <p14:tracePt t="106157" x="6396038" y="3195638"/>
          <p14:tracePt t="106174" x="6396038" y="3214688"/>
          <p14:tracePt t="106190" x="6396038" y="3228975"/>
          <p14:tracePt t="106207" x="6396038" y="3262313"/>
          <p14:tracePt t="106224" x="6396038" y="3276600"/>
          <p14:tracePt t="106240" x="6396038" y="3300413"/>
          <p14:tracePt t="106257" x="6396038" y="3319463"/>
          <p14:tracePt t="106274" x="6424613" y="3324225"/>
          <p14:tracePt t="106290" x="6457950" y="3338513"/>
          <p14:tracePt t="106307" x="6496050" y="3338513"/>
          <p14:tracePt t="106324" x="6572250" y="3338513"/>
          <p14:tracePt t="106325" x="6615113" y="3338513"/>
          <p14:tracePt t="106340" x="6743700" y="3338513"/>
          <p14:tracePt t="106357" x="6924675" y="3305175"/>
          <p14:tracePt t="106374" x="7067550" y="3295650"/>
          <p14:tracePt t="106390" x="7162800" y="3271838"/>
          <p14:tracePt t="106407" x="7186613" y="3271838"/>
          <p14:tracePt t="106424" x="7219950" y="3271838"/>
          <p14:tracePt t="106440" x="7234238" y="3271838"/>
          <p14:tracePt t="106457" x="7267575" y="3262313"/>
          <p14:tracePt t="106474" x="7277100" y="3252788"/>
          <p14:tracePt t="106490" x="7315200" y="3238500"/>
          <p14:tracePt t="106507" x="7329488" y="3219450"/>
          <p14:tracePt t="106597" x="7315200" y="3219450"/>
          <p14:tracePt t="106604" x="7296150" y="3233738"/>
          <p14:tracePt t="106612" x="7272338" y="3238500"/>
          <p14:tracePt t="106624" x="7234238" y="3248025"/>
          <p14:tracePt t="106640" x="7177088" y="3248025"/>
          <p14:tracePt t="106657" x="7153275" y="3252788"/>
          <p14:tracePt t="106804" x="7134225" y="3271838"/>
          <p14:tracePt t="106813" x="7124700" y="3286125"/>
          <p14:tracePt t="106820" x="7105650" y="3300413"/>
          <p14:tracePt t="106829" x="7072313" y="3352800"/>
          <p14:tracePt t="106840" x="7048500" y="3367088"/>
          <p14:tracePt t="106857" x="6962775" y="3424238"/>
          <p14:tracePt t="106874" x="6891338" y="3486150"/>
          <p14:tracePt t="106876" x="6848475" y="3514725"/>
          <p14:tracePt t="106890" x="6800850" y="3543300"/>
          <p14:tracePt t="106907" x="6748463" y="3581400"/>
          <p14:tracePt t="106908" x="6724650" y="3595688"/>
          <p14:tracePt t="106956" x="6719888" y="3595688"/>
          <p14:tracePt t="106964" x="6715125" y="3595688"/>
          <p14:tracePt t="106974" x="6710363" y="3595688"/>
          <p14:tracePt t="106990" x="6672263" y="3595688"/>
          <p14:tracePt t="107007" x="6615113" y="3595688"/>
          <p14:tracePt t="107024" x="6581775" y="3595688"/>
          <p14:tracePt t="107040" x="6543675" y="3590925"/>
          <p14:tracePt t="107057" x="6510338" y="3590925"/>
          <p14:tracePt t="107074" x="6481763" y="3576638"/>
          <p14:tracePt t="107090" x="6457950" y="3571875"/>
          <p14:tracePt t="107092" x="6448425" y="3567113"/>
          <p14:tracePt t="107107" x="6434138" y="3557588"/>
          <p14:tracePt t="107124" x="6405563" y="3538538"/>
          <p14:tracePt t="107125" x="6400800" y="3533775"/>
          <p14:tracePt t="107140" x="6400800" y="3524250"/>
          <p14:tracePt t="107157" x="6396038" y="3519488"/>
          <p14:tracePt t="107174" x="6396038" y="3505200"/>
          <p14:tracePt t="107190" x="6396038" y="3500438"/>
          <p14:tracePt t="107260" x="6391275" y="3500438"/>
          <p14:tracePt t="107268" x="6386513" y="3514725"/>
          <p14:tracePt t="107276" x="6376988" y="3519488"/>
          <p14:tracePt t="107290" x="6376988" y="3524250"/>
          <p14:tracePt t="107307" x="6376988" y="3562350"/>
          <p14:tracePt t="107324" x="6372225" y="3595688"/>
          <p14:tracePt t="107340" x="6372225" y="3619500"/>
          <p14:tracePt t="107357" x="6372225" y="3633788"/>
          <p14:tracePt t="107460" x="6376988" y="3629025"/>
          <p14:tracePt t="107469" x="6381750" y="3624263"/>
          <p14:tracePt t="107476" x="6391275" y="3619500"/>
          <p14:tracePt t="107490" x="6396038" y="3605213"/>
          <p14:tracePt t="107507" x="6410325" y="3562350"/>
          <p14:tracePt t="107508" x="6415088" y="3533775"/>
          <p14:tracePt t="107524" x="6448425" y="3509963"/>
          <p14:tracePt t="107540" x="6472238" y="3452813"/>
          <p14:tracePt t="107557" x="6477000" y="3429000"/>
          <p14:tracePt t="107574" x="6481763" y="3424238"/>
          <p14:tracePt t="107669" x="6481763" y="3433763"/>
          <p14:tracePt t="107676" x="6481763" y="3443288"/>
          <p14:tracePt t="107685" x="6481763" y="3448050"/>
          <p14:tracePt t="107693" x="6481763" y="3457575"/>
          <p14:tracePt t="107707" x="6481763" y="3486150"/>
          <p14:tracePt t="107724" x="6496050" y="3543300"/>
          <p14:tracePt t="107725" x="6496050" y="3571875"/>
          <p14:tracePt t="107740" x="6505575" y="3629025"/>
          <p14:tracePt t="107757" x="6510338" y="3648075"/>
          <p14:tracePt t="107774" x="6510338" y="3652838"/>
          <p14:tracePt t="107813" x="6515100" y="3652838"/>
          <p14:tracePt t="107823" x="6519863" y="3652838"/>
          <p14:tracePt t="107841" x="6538913" y="3643313"/>
          <p14:tracePt t="107857" x="6548438" y="3633788"/>
          <p14:tracePt t="107873" x="6572250" y="3619500"/>
          <p14:tracePt t="107876" x="6581775" y="3609975"/>
          <p14:tracePt t="107890" x="6591300" y="3595688"/>
          <p14:tracePt t="107907" x="6653213" y="3562350"/>
          <p14:tracePt t="107909" x="6686550" y="3548063"/>
          <p14:tracePt t="107923" x="6729413" y="3519488"/>
          <p14:tracePt t="107940" x="6815138" y="3457575"/>
          <p14:tracePt t="107957" x="6848475" y="3438525"/>
          <p14:tracePt t="107973" x="6881813" y="3429000"/>
          <p14:tracePt t="108084" x="6891338" y="3429000"/>
          <p14:tracePt t="108100" x="6891338" y="3443288"/>
          <p14:tracePt t="108109" x="6891338" y="3471863"/>
          <p14:tracePt t="108116" x="6891338" y="3476625"/>
          <p14:tracePt t="108125" x="6891338" y="3519488"/>
          <p14:tracePt t="108140" x="6896100" y="3567113"/>
          <p14:tracePt t="108157" x="6896100" y="3590925"/>
          <p14:tracePt t="108173" x="6896100" y="3619500"/>
          <p14:tracePt t="108190" x="6900863" y="3624263"/>
          <p14:tracePt t="108253" x="6905625" y="3624263"/>
          <p14:tracePt t="108260" x="6919913" y="3614738"/>
          <p14:tracePt t="108268" x="6938963" y="3609975"/>
          <p14:tracePt t="108277" x="6943725" y="3609975"/>
          <p14:tracePt t="108290" x="6981825" y="3586163"/>
          <p14:tracePt t="108307" x="7048500" y="3548063"/>
          <p14:tracePt t="108324" x="7081838" y="3519488"/>
          <p14:tracePt t="108326" x="7115175" y="3495675"/>
          <p14:tracePt t="108340" x="7153275" y="3457575"/>
          <p14:tracePt t="108357" x="7172325" y="3433763"/>
          <p14:tracePt t="108373" x="7200900" y="3419475"/>
          <p14:tracePt t="108390" x="7205663" y="3414713"/>
          <p14:tracePt t="108476" x="7210425" y="3414713"/>
          <p14:tracePt t="108493" x="7215188" y="3448050"/>
          <p14:tracePt t="108501" x="7215188" y="3457575"/>
          <p14:tracePt t="108509" x="7224713" y="3471863"/>
          <p14:tracePt t="108523" x="7224713" y="3500438"/>
          <p14:tracePt t="108540" x="7229475" y="3538538"/>
          <p14:tracePt t="108557" x="7229475" y="3571875"/>
          <p14:tracePt t="108573" x="7234238" y="3581400"/>
          <p14:tracePt t="108765" x="7234238" y="3590925"/>
          <p14:tracePt t="108772" x="7234238" y="3595688"/>
          <p14:tracePt t="108781" x="7205663" y="3609975"/>
          <p14:tracePt t="108790" x="7162800" y="3624263"/>
          <p14:tracePt t="108807" x="7081838" y="3638550"/>
          <p14:tracePt t="108823" x="6972300" y="3695700"/>
          <p14:tracePt t="108840" x="6834188" y="3743325"/>
          <p14:tracePt t="108857" x="6677025" y="3795713"/>
          <p14:tracePt t="108873" x="6567488" y="3838575"/>
          <p14:tracePt t="108890" x="6457950" y="3857625"/>
          <p14:tracePt t="108892" x="6415088" y="3886200"/>
          <p14:tracePt t="108907" x="6362700" y="3886200"/>
          <p14:tracePt t="108924" x="6291263" y="3900488"/>
          <p14:tracePt t="108925" x="6281738" y="3900488"/>
          <p14:tracePt t="108940" x="6276975" y="3900488"/>
          <p14:tracePt t="108957" x="6272213" y="3900488"/>
          <p14:tracePt t="108973" x="6253163" y="3886200"/>
          <p14:tracePt t="108990" x="6229350" y="3862388"/>
          <p14:tracePt t="109007" x="6210300" y="3857625"/>
          <p14:tracePt t="109204" x="6205538" y="3838575"/>
          <p14:tracePt t="109212" x="6205538" y="3833813"/>
          <p14:tracePt t="109221" x="6205538" y="3824288"/>
          <p14:tracePt t="109228" x="6210300" y="3819525"/>
          <p14:tracePt t="109244" x="6210300" y="3814763"/>
          <p14:tracePt t="109257" x="6215063" y="3795713"/>
          <p14:tracePt t="109273" x="6215063" y="3786188"/>
          <p14:tracePt t="109290" x="6234113" y="3776663"/>
          <p14:tracePt t="109307" x="6248400" y="3767138"/>
          <p14:tracePt t="109324" x="6253163" y="3743325"/>
          <p14:tracePt t="109340" x="6281738" y="3719513"/>
          <p14:tracePt t="109357" x="6296025" y="3705225"/>
          <p14:tracePt t="109373" x="6300788" y="3695700"/>
          <p14:tracePt t="109390" x="6305550" y="3690938"/>
          <p14:tracePt t="109517" x="6310313" y="3686175"/>
          <p14:tracePt t="109525" x="6315075" y="3686175"/>
          <p14:tracePt t="109533" x="6338888" y="3686175"/>
          <p14:tracePt t="109540" x="6391275" y="3686175"/>
          <p14:tracePt t="109557" x="6491288" y="3686175"/>
          <p14:tracePt t="109573" x="6600825" y="3719513"/>
          <p14:tracePt t="109590" x="6662738" y="3743325"/>
          <p14:tracePt t="109607" x="6681788" y="3748088"/>
          <p14:tracePt t="109701" x="6681788" y="3752850"/>
          <p14:tracePt t="109709" x="6681788" y="3762375"/>
          <p14:tracePt t="109717" x="6691313" y="3771900"/>
          <p14:tracePt t="109725" x="6691313" y="3776663"/>
          <p14:tracePt t="109740" x="6700838" y="3795713"/>
          <p14:tracePt t="109757" x="6705600" y="3800475"/>
          <p14:tracePt t="109956" x="6705600" y="3810000"/>
          <p14:tracePt t="110028" x="6710363" y="3810000"/>
          <p14:tracePt t="110036" x="6715125" y="3810000"/>
          <p14:tracePt t="110045" x="6719888" y="3805238"/>
          <p14:tracePt t="110057" x="6724650" y="3805238"/>
          <p14:tracePt t="110073" x="6738938" y="3800475"/>
          <p14:tracePt t="110090" x="6753225" y="3790950"/>
          <p14:tracePt t="110107" x="6762750" y="3781425"/>
          <p14:tracePt t="110123" x="6791325" y="3762375"/>
          <p14:tracePt t="110125" x="6810375" y="3748088"/>
          <p14:tracePt t="110140" x="6848475" y="3700463"/>
          <p14:tracePt t="110157" x="6858000" y="3681413"/>
          <p14:tracePt t="110173" x="6858000" y="3676650"/>
          <p14:tracePt t="110332" x="6858000" y="3690938"/>
          <p14:tracePt t="110341" x="6867525" y="3709988"/>
          <p14:tracePt t="110348" x="6867525" y="3729038"/>
          <p14:tracePt t="110357" x="6867525" y="3743325"/>
          <p14:tracePt t="110373" x="6867525" y="3829050"/>
          <p14:tracePt t="110390" x="6867525" y="3886200"/>
          <p14:tracePt t="110407" x="6867525" y="3905250"/>
          <p14:tracePt t="110749" x="6872288" y="3905250"/>
          <p14:tracePt t="110756" x="6891338" y="3905250"/>
          <p14:tracePt t="110765" x="6896100" y="3900488"/>
          <p14:tracePt t="110773" x="6900863" y="3881438"/>
          <p14:tracePt t="110790" x="6938963" y="3852863"/>
          <p14:tracePt t="110807" x="6948488" y="3833813"/>
          <p14:tracePt t="110823" x="6953250" y="3824288"/>
          <p14:tracePt t="110840" x="6967538" y="3814763"/>
          <p14:tracePt t="110857" x="6996113" y="3814763"/>
          <p14:tracePt t="110873" x="7034213" y="3814763"/>
          <p14:tracePt t="110890" x="7091363" y="3814763"/>
          <p14:tracePt t="110907" x="7119938" y="3814763"/>
          <p14:tracePt t="110988" x="7124700" y="3814763"/>
          <p14:tracePt t="111013" x="7110413" y="3843338"/>
          <p14:tracePt t="111020" x="7096125" y="3857625"/>
          <p14:tracePt t="111029" x="7081838" y="3862388"/>
          <p14:tracePt t="111040" x="7077075" y="3867150"/>
          <p14:tracePt t="111056" x="7072313" y="3881438"/>
          <p14:tracePt t="111349" x="7067550" y="3886200"/>
          <p14:tracePt t="111357" x="7058025" y="3895725"/>
          <p14:tracePt t="111364" x="7053263" y="3895725"/>
          <p14:tracePt t="111508" x="7053263" y="3876675"/>
          <p14:tracePt t="111517" x="7053263" y="3871913"/>
          <p14:tracePt t="111524" x="7053263" y="3862388"/>
          <p14:tracePt t="111540" x="7053263" y="3848100"/>
          <p14:tracePt t="111556" x="7053263" y="3814763"/>
          <p14:tracePt t="111573" x="7081838" y="3757613"/>
          <p14:tracePt t="111590" x="7105650" y="3700463"/>
          <p14:tracePt t="111606" x="7110413" y="3657600"/>
          <p14:tracePt t="111623" x="7110413" y="3652838"/>
          <p14:tracePt t="111829" x="7115175" y="3652838"/>
          <p14:tracePt t="111836" x="7129463" y="3662363"/>
          <p14:tracePt t="111844" x="7134225" y="3671888"/>
          <p14:tracePt t="111856" x="7167563" y="3714750"/>
          <p14:tracePt t="111873" x="7224713" y="3838575"/>
          <p14:tracePt t="111890" x="7281863" y="3938588"/>
          <p14:tracePt t="111906" x="7319963" y="3986213"/>
          <p14:tracePt t="111988" x="7324725" y="3986213"/>
          <p14:tracePt t="112004" x="7324725" y="3981450"/>
          <p14:tracePt t="112012" x="7324725" y="3976688"/>
          <p14:tracePt t="112023" x="7334250" y="3938588"/>
          <p14:tracePt t="112040" x="7334250" y="3924300"/>
          <p14:tracePt t="112056" x="7334250" y="3881438"/>
          <p14:tracePt t="112073" x="7334250" y="3867150"/>
          <p14:tracePt t="112090" x="7334250" y="3838575"/>
          <p14:tracePt t="112106" x="7334250" y="3829050"/>
          <p14:tracePt t="112108" x="7334250" y="3819525"/>
          <p14:tracePt t="112123" x="7334250" y="3790950"/>
          <p14:tracePt t="112125" x="7334250" y="3762375"/>
          <p14:tracePt t="112140" x="7334250" y="3733800"/>
          <p14:tracePt t="112156" x="7334250" y="3719513"/>
          <p14:tracePt t="112173" x="7334250" y="3709988"/>
          <p14:tracePt t="112220" x="7334250" y="3700463"/>
          <p14:tracePt t="112228" x="7334250" y="3695700"/>
          <p14:tracePt t="112236" x="7339013" y="3690938"/>
          <p14:tracePt t="112244" x="7339013" y="3686175"/>
          <p14:tracePt t="112256" x="7343775" y="3681413"/>
          <p14:tracePt t="112540" x="7353300" y="3676650"/>
          <p14:tracePt t="112548" x="7362825" y="3676650"/>
          <p14:tracePt t="112556" x="7372350" y="3686175"/>
          <p14:tracePt t="112573" x="7377113" y="3705225"/>
          <p14:tracePt t="112708" x="7386638" y="3695700"/>
          <p14:tracePt t="112717" x="7386638" y="3690938"/>
          <p14:tracePt t="112724" x="7391400" y="3686175"/>
          <p14:tracePt t="112740" x="7391400" y="3676650"/>
          <p14:tracePt t="112820" x="7391400" y="3681413"/>
          <p14:tracePt t="112829" x="7391400" y="3686175"/>
          <p14:tracePt t="112836" x="7396163" y="3719513"/>
          <p14:tracePt t="112844" x="7405688" y="3762375"/>
          <p14:tracePt t="112856" x="7410450" y="3776663"/>
          <p14:tracePt t="112873" x="7439025" y="3819525"/>
          <p14:tracePt t="112890" x="7448550" y="3824288"/>
          <p14:tracePt t="112940" x="7453313" y="3824288"/>
          <p14:tracePt t="112956" x="7453313" y="3819525"/>
          <p14:tracePt t="112964" x="7453313" y="3814763"/>
          <p14:tracePt t="112973" x="7453313" y="3805238"/>
          <p14:tracePt t="113148" x="7462838" y="3800475"/>
          <p14:tracePt t="113156" x="7462838" y="3795713"/>
          <p14:tracePt t="113164" x="7491413" y="3790950"/>
          <p14:tracePt t="113173" x="7534275" y="3771900"/>
          <p14:tracePt t="113190" x="7620000" y="3738563"/>
          <p14:tracePt t="113206" x="7715250" y="3705225"/>
          <p14:tracePt t="113223" x="7748588" y="3686175"/>
          <p14:tracePt t="114060" x="7753350" y="3686175"/>
          <p14:tracePt t="118756" x="7753350" y="3681413"/>
          <p14:tracePt t="118765" x="7753350" y="3676650"/>
          <p14:tracePt t="118781" x="7753350" y="3671888"/>
          <p14:tracePt t="118884" x="7739063" y="3652838"/>
          <p14:tracePt t="118892" x="7696200" y="3643313"/>
          <p14:tracePt t="118900" x="7610475" y="3633788"/>
          <p14:tracePt t="118909" x="7481888" y="3600450"/>
          <p14:tracePt t="118922" x="7334250" y="3567113"/>
          <p14:tracePt t="118939" x="7010400" y="3509963"/>
          <p14:tracePt t="118941" x="6881813" y="3476625"/>
          <p14:tracePt t="118956" x="6605588" y="3409950"/>
          <p14:tracePt t="118973" x="6343650" y="3367088"/>
          <p14:tracePt t="118989" x="6176963" y="3348038"/>
          <p14:tracePt t="119006" x="6105525" y="3324225"/>
          <p14:tracePt t="119022" x="6081713" y="3324225"/>
          <p14:tracePt t="119039" x="6076950" y="3314700"/>
          <p14:tracePt t="119056" x="6043613" y="3309938"/>
          <p14:tracePt t="119072" x="6010275" y="3295650"/>
          <p14:tracePt t="119089" x="5981700" y="3271838"/>
          <p14:tracePt t="119106" x="5938838" y="3238500"/>
          <p14:tracePt t="119122" x="5924550" y="3233738"/>
          <p14:tracePt t="119139" x="5910263" y="3233738"/>
          <p14:tracePt t="119156" x="5900738" y="3224213"/>
          <p14:tracePt t="119172" x="5891213" y="3224213"/>
          <p14:tracePt t="119189" x="5891213" y="3219450"/>
          <p14:tracePt t="119206" x="5891213" y="3205163"/>
          <p14:tracePt t="119222" x="5891213" y="3190875"/>
          <p14:tracePt t="119239" x="5929313" y="3124200"/>
          <p14:tracePt t="119256" x="5995988" y="3033713"/>
          <p14:tracePt t="119272" x="6086475" y="2952750"/>
          <p14:tracePt t="119289" x="6162675" y="2919413"/>
          <p14:tracePt t="119306" x="6205538" y="2895600"/>
          <p14:tracePt t="119322" x="6243638" y="2881313"/>
          <p14:tracePt t="119339" x="6310313" y="2867025"/>
          <p14:tracePt t="119356" x="6524625" y="2800350"/>
          <p14:tracePt t="119372" x="6619875" y="2781300"/>
          <p14:tracePt t="119389" x="6691313" y="2762250"/>
          <p14:tracePt t="119406" x="6743700" y="2747963"/>
          <p14:tracePt t="119422" x="6848475" y="2728913"/>
          <p14:tracePt t="119439" x="6972300" y="2681288"/>
          <p14:tracePt t="119456" x="7124700" y="2662238"/>
          <p14:tracePt t="119472" x="7291388" y="2662238"/>
          <p14:tracePt t="119489" x="7396163" y="2662238"/>
          <p14:tracePt t="119506" x="7429500" y="2667000"/>
          <p14:tracePt t="119522" x="7443788" y="2676525"/>
          <p14:tracePt t="119539" x="7458075" y="2686050"/>
          <p14:tracePt t="119540" x="7467600" y="2695575"/>
          <p14:tracePt t="119556" x="7472363" y="2705100"/>
          <p14:tracePt t="119572" x="7491413" y="2709863"/>
          <p14:tracePt t="119589" x="7519988" y="2743200"/>
          <p14:tracePt t="119606" x="7562850" y="2790825"/>
          <p14:tracePt t="119622" x="7615238" y="2828925"/>
          <p14:tracePt t="119639" x="7653338" y="2871788"/>
          <p14:tracePt t="119656" x="7710488" y="2928938"/>
          <p14:tracePt t="119672" x="7762875" y="3019425"/>
          <p14:tracePt t="119689" x="7781925" y="3062288"/>
          <p14:tracePt t="119706" x="7805738" y="3114675"/>
          <p14:tracePt t="119722" x="7815263" y="3138488"/>
          <p14:tracePt t="119739" x="7815263" y="3162300"/>
          <p14:tracePt t="119756" x="7815263" y="3200400"/>
          <p14:tracePt t="119772" x="7815263" y="3224213"/>
          <p14:tracePt t="119789" x="7815263" y="3243263"/>
          <p14:tracePt t="119806" x="7815263" y="3267075"/>
          <p14:tracePt t="119822" x="7815263" y="3271838"/>
          <p14:tracePt t="119839" x="7800975" y="3295650"/>
          <p14:tracePt t="119856" x="7772400" y="3324225"/>
          <p14:tracePt t="119872" x="7748588" y="3357563"/>
          <p14:tracePt t="119889" x="7724775" y="3376613"/>
          <p14:tracePt t="119906" x="7696200" y="3400425"/>
          <p14:tracePt t="119922" x="7662863" y="3405188"/>
          <p14:tracePt t="119924" x="7658100" y="3409950"/>
          <p14:tracePt t="119939" x="7653338" y="3414713"/>
          <p14:tracePt t="119956" x="7624763" y="3414713"/>
          <p14:tracePt t="119957" x="7600950" y="3424238"/>
          <p14:tracePt t="119972" x="7543800" y="3424238"/>
          <p14:tracePt t="119989" x="7453313" y="3424238"/>
          <p14:tracePt t="120006" x="7377113" y="3424238"/>
          <p14:tracePt t="120022" x="7286625" y="3424238"/>
          <p14:tracePt t="120039" x="7196138" y="3424238"/>
          <p14:tracePt t="120056" x="7138988" y="3424238"/>
          <p14:tracePt t="120072" x="7081838" y="3424238"/>
          <p14:tracePt t="120089" x="7015163" y="3424238"/>
          <p14:tracePt t="120106" x="6910388" y="3424238"/>
          <p14:tracePt t="120122" x="6843713" y="3424238"/>
          <p14:tracePt t="120139" x="6772275" y="3424238"/>
          <p14:tracePt t="120141" x="6734175" y="3424238"/>
          <p14:tracePt t="120156" x="6686550" y="3424238"/>
          <p14:tracePt t="120172" x="6653213" y="3424238"/>
          <p14:tracePt t="120189" x="6648450" y="3424238"/>
          <p14:tracePt t="120237" x="6643688" y="3424238"/>
          <p14:tracePt t="120388" x="6643688" y="3419475"/>
          <p14:tracePt t="120396" x="6648450" y="3419475"/>
          <p14:tracePt t="120406" x="6681788" y="3409950"/>
          <p14:tracePt t="120422" x="6834188" y="3400425"/>
          <p14:tracePt t="120439" x="6977063" y="3390900"/>
          <p14:tracePt t="120456" x="7243763" y="3390900"/>
          <p14:tracePt t="120472" x="7515225" y="3390900"/>
          <p14:tracePt t="120489" x="7720013" y="3390900"/>
          <p14:tracePt t="120506" x="7791450" y="3390900"/>
          <p14:tracePt t="120522" x="7824788" y="3371850"/>
          <p14:tracePt t="120539" x="7834313" y="3357563"/>
          <p14:tracePt t="120556" x="7848600" y="3343275"/>
          <p14:tracePt t="120557" x="7867650" y="3328988"/>
          <p14:tracePt t="120572" x="7891463" y="3309938"/>
          <p14:tracePt t="120589" x="7905750" y="3276600"/>
          <p14:tracePt t="120606" x="7929563" y="3238500"/>
          <p14:tracePt t="120622" x="7929563" y="3200400"/>
          <p14:tracePt t="120639" x="7929563" y="3181350"/>
          <p14:tracePt t="120656" x="7915275" y="3171825"/>
          <p14:tracePt t="120672" x="7886700" y="3128963"/>
          <p14:tracePt t="120689" x="7781925" y="3109913"/>
          <p14:tracePt t="120706" x="7639050" y="3090863"/>
          <p14:tracePt t="120722" x="7443788" y="3062288"/>
          <p14:tracePt t="120739" x="7239000" y="3062288"/>
          <p14:tracePt t="120756" x="7086600" y="3062288"/>
          <p14:tracePt t="120757" x="7034213" y="3062288"/>
          <p14:tracePt t="120772" x="6943725" y="3062288"/>
          <p14:tracePt t="120789" x="6896100" y="3062288"/>
          <p14:tracePt t="120806" x="6862763" y="3067050"/>
          <p14:tracePt t="120822" x="6824663" y="3076575"/>
          <p14:tracePt t="120839" x="6819900" y="3086100"/>
          <p14:tracePt t="120856" x="6800850" y="3095625"/>
          <p14:tracePt t="120872" x="6796088" y="3109913"/>
          <p14:tracePt t="120889" x="6781800" y="3133725"/>
          <p14:tracePt t="120905" x="6777038" y="3138488"/>
          <p14:tracePt t="121012" x="6796088" y="3128963"/>
          <p14:tracePt t="121020" x="6805613" y="3124200"/>
          <p14:tracePt t="121028" x="6815138" y="3119438"/>
          <p14:tracePt t="121039" x="6838950" y="3095625"/>
          <p14:tracePt t="121056" x="6929438" y="3024188"/>
          <p14:tracePt t="121072" x="7005638" y="2962275"/>
          <p14:tracePt t="121089" x="7043738" y="2933700"/>
          <p14:tracePt t="121106" x="7110413" y="2886075"/>
          <p14:tracePt t="121122" x="7177088" y="2847975"/>
          <p14:tracePt t="121139" x="7253288" y="2805113"/>
          <p14:tracePt t="121141" x="7296150" y="2767013"/>
          <p14:tracePt t="121156" x="7329488" y="2743200"/>
          <p14:tracePt t="121172" x="7419975" y="2700338"/>
          <p14:tracePt t="121189" x="7453313" y="2671763"/>
          <p14:tracePt t="121205" x="7481888" y="2619375"/>
          <p14:tracePt t="121222" x="7515225" y="2557463"/>
          <p14:tracePt t="121239" x="7529513" y="2538413"/>
          <p14:tracePt t="121255" x="7539038" y="2528888"/>
          <p14:tracePt t="121272" x="7539038" y="2514600"/>
          <p14:tracePt t="121289" x="7529513" y="2486025"/>
          <p14:tracePt t="121305" x="7491413" y="2438400"/>
          <p14:tracePt t="121322" x="7458075" y="2405063"/>
          <p14:tracePt t="121339" x="7410450" y="2357438"/>
          <p14:tracePt t="121341" x="7381875" y="2333625"/>
          <p14:tracePt t="121356" x="7358063" y="2305050"/>
          <p14:tracePt t="121358" x="7343775" y="2290763"/>
          <p14:tracePt t="121372" x="7315200" y="2238375"/>
          <p14:tracePt t="121389" x="7296150" y="2219325"/>
          <p14:tracePt t="121405" x="7262813" y="2190750"/>
          <p14:tracePt t="121422" x="7224713" y="2176463"/>
          <p14:tracePt t="121439" x="7181850" y="2147888"/>
          <p14:tracePt t="121455" x="7124700" y="2143125"/>
          <p14:tracePt t="121472" x="7062788" y="2124075"/>
          <p14:tracePt t="121489" x="6996113" y="2114550"/>
          <p14:tracePt t="121505" x="6896100" y="2114550"/>
          <p14:tracePt t="121522" x="6824663" y="2114550"/>
          <p14:tracePt t="121539" x="6729413" y="2114550"/>
          <p14:tracePt t="121555" x="6648450" y="2114550"/>
          <p14:tracePt t="121557" x="6629400" y="2114550"/>
          <p14:tracePt t="121572" x="6615113" y="2114550"/>
          <p14:tracePt t="121628" x="6600825" y="2124075"/>
          <p14:tracePt t="121636" x="6586538" y="2138363"/>
          <p14:tracePt t="121644" x="6567488" y="2152650"/>
          <p14:tracePt t="121655" x="6553200" y="2166938"/>
          <p14:tracePt t="121672" x="6524625" y="2200275"/>
          <p14:tracePt t="121689" x="6505575" y="2238375"/>
          <p14:tracePt t="121705" x="6481763" y="2281238"/>
          <p14:tracePt t="121722" x="6481763" y="2305050"/>
          <p14:tracePt t="121739" x="6472238" y="2328863"/>
          <p14:tracePt t="121740" x="6472238" y="2357438"/>
          <p14:tracePt t="121755" x="6472238" y="2366963"/>
          <p14:tracePt t="121772" x="6472238" y="2414588"/>
          <p14:tracePt t="121789" x="6472238" y="2424113"/>
          <p14:tracePt t="121805" x="6472238" y="2457450"/>
          <p14:tracePt t="121822" x="6486525" y="2490788"/>
          <p14:tracePt t="121839" x="6505575" y="2519363"/>
          <p14:tracePt t="121855" x="6519863" y="2552700"/>
          <p14:tracePt t="121872" x="6529388" y="2562225"/>
          <p14:tracePt t="121889" x="6562725" y="2586038"/>
          <p14:tracePt t="121905" x="6596063" y="2614613"/>
          <p14:tracePt t="121922" x="6615113" y="2633663"/>
          <p14:tracePt t="121939" x="6638925" y="2638425"/>
          <p14:tracePt t="121956" x="6672263" y="2657475"/>
          <p14:tracePt t="121957" x="6681788" y="2667000"/>
          <p14:tracePt t="121972" x="6700838" y="2671763"/>
          <p14:tracePt t="121989" x="6757988" y="2676525"/>
          <p14:tracePt t="122005" x="6791325" y="2686050"/>
          <p14:tracePt t="122022" x="6843713" y="2686050"/>
          <p14:tracePt t="122039" x="6891338" y="2686050"/>
          <p14:tracePt t="122055" x="6958013" y="2686050"/>
          <p14:tracePt t="122072" x="7048500" y="2686050"/>
          <p14:tracePt t="122089" x="7153275" y="2681288"/>
          <p14:tracePt t="122105" x="7262813" y="2652713"/>
          <p14:tracePt t="122122" x="7353300" y="2643188"/>
          <p14:tracePt t="122139" x="7424738" y="2628900"/>
          <p14:tracePt t="122141" x="7472363" y="2628900"/>
          <p14:tracePt t="122155" x="7500938" y="2619375"/>
          <p14:tracePt t="122172" x="7615238" y="2605088"/>
          <p14:tracePt t="122189" x="7653338" y="2586038"/>
          <p14:tracePt t="122205" x="7696200" y="2571750"/>
          <p14:tracePt t="122222" x="7734300" y="2547938"/>
          <p14:tracePt t="122239" x="7758113" y="2528888"/>
          <p14:tracePt t="122255" x="7772400" y="2509838"/>
          <p14:tracePt t="122272" x="7805738" y="2481263"/>
          <p14:tracePt t="122289" x="7815263" y="2471738"/>
          <p14:tracePt t="122305" x="7820025" y="2452688"/>
          <p14:tracePt t="122322" x="7820025" y="2424113"/>
          <p14:tracePt t="122339" x="7820025" y="2405063"/>
          <p14:tracePt t="122356" x="7805738" y="2390775"/>
          <p14:tracePt t="122357" x="7800975" y="2386013"/>
          <p14:tracePt t="122372" x="7781925" y="2371725"/>
          <p14:tracePt t="122389" x="7743825" y="2333625"/>
          <p14:tracePt t="122405" x="7691438" y="2305050"/>
          <p14:tracePt t="122422" x="7629525" y="2281238"/>
          <p14:tracePt t="122439" x="7534275" y="2266950"/>
          <p14:tracePt t="122456" x="7486650" y="2252663"/>
          <p14:tracePt t="122473" x="7434263" y="2252663"/>
          <p14:tracePt t="122489" x="7405688" y="2252663"/>
          <p14:tracePt t="122505" x="7358063" y="2252663"/>
          <p14:tracePt t="122522" x="7315200" y="2252663"/>
          <p14:tracePt t="122539" x="7281863" y="2252663"/>
          <p14:tracePt t="122540" x="7262813" y="2252663"/>
          <p14:tracePt t="122555" x="7239000" y="2252663"/>
          <p14:tracePt t="122572" x="7219950" y="2252663"/>
          <p14:tracePt t="122589" x="7196138" y="2252663"/>
          <p14:tracePt t="122605" x="7177088" y="2252663"/>
          <p14:tracePt t="122622" x="7143750" y="2252663"/>
          <p14:tracePt t="122639" x="7105650" y="2252663"/>
          <p14:tracePt t="122655" x="7067550" y="2271713"/>
          <p14:tracePt t="122672" x="7043738" y="2286000"/>
          <p14:tracePt t="122689" x="7024688" y="2295525"/>
          <p14:tracePt t="122705" x="7005638" y="2328863"/>
          <p14:tracePt t="122722" x="6981825" y="2357438"/>
          <p14:tracePt t="122739" x="6948488" y="2400300"/>
          <p14:tracePt t="122740" x="6943725" y="2405063"/>
          <p14:tracePt t="122755" x="6929438" y="2433638"/>
          <p14:tracePt t="122756" x="6915150" y="2447925"/>
          <p14:tracePt t="122772" x="6915150" y="2481263"/>
          <p14:tracePt t="122789" x="6919913" y="2538413"/>
          <p14:tracePt t="122805" x="6953250" y="2571750"/>
          <p14:tracePt t="122822" x="6962775" y="2595563"/>
          <p14:tracePt t="122839" x="6986588" y="2619375"/>
          <p14:tracePt t="122855" x="7005638" y="2647950"/>
          <p14:tracePt t="122872" x="7024688" y="2667000"/>
          <p14:tracePt t="122889" x="7048500" y="2671763"/>
          <p14:tracePt t="122905" x="7086600" y="2681288"/>
          <p14:tracePt t="122922" x="7177088" y="2681288"/>
          <p14:tracePt t="122939" x="7305675" y="2681288"/>
          <p14:tracePt t="122940" x="7381875" y="2681288"/>
          <p14:tracePt t="122956" x="7515225" y="2667000"/>
          <p14:tracePt t="122972" x="7581900" y="2667000"/>
          <p14:tracePt t="122989" x="7634288" y="2652713"/>
          <p14:tracePt t="123005" x="7667625" y="2628900"/>
          <p14:tracePt t="123022" x="7691438" y="2619375"/>
          <p14:tracePt t="123039" x="7724775" y="2605088"/>
          <p14:tracePt t="123055" x="7753350" y="2581275"/>
          <p14:tracePt t="123072" x="7762875" y="2576513"/>
          <p14:tracePt t="123089" x="7767638" y="2562225"/>
          <p14:tracePt t="123105" x="7767638" y="2533650"/>
          <p14:tracePt t="123122" x="7767638" y="2514600"/>
          <p14:tracePt t="123124" x="7753350" y="2500313"/>
          <p14:tracePt t="123139" x="7729538" y="2481263"/>
          <p14:tracePt t="123155" x="7667625" y="2447925"/>
          <p14:tracePt t="123157" x="7620000" y="2400300"/>
          <p14:tracePt t="123172" x="7543800" y="2371725"/>
          <p14:tracePt t="123189" x="7439025" y="2352675"/>
          <p14:tracePt t="123205" x="7367588" y="2343150"/>
          <p14:tracePt t="123222" x="7310438" y="2343150"/>
          <p14:tracePt t="123239" x="7272338" y="2343150"/>
          <p14:tracePt t="123255" x="7229475" y="2352675"/>
          <p14:tracePt t="123272" x="7186613" y="2366963"/>
          <p14:tracePt t="123289" x="7162800" y="2381250"/>
          <p14:tracePt t="123305" x="7134225" y="2409825"/>
          <p14:tracePt t="123322" x="7129463" y="2414588"/>
          <p14:tracePt t="123339" x="7115175" y="2438400"/>
          <p14:tracePt t="123355" x="7115175" y="2481263"/>
          <p14:tracePt t="123372" x="7124700" y="2552700"/>
          <p14:tracePt t="123389" x="7148513" y="2586038"/>
          <p14:tracePt t="123405" x="7172325" y="2605088"/>
          <p14:tracePt t="123422" x="7177088" y="2624138"/>
          <p14:tracePt t="123439" x="7191375" y="2633663"/>
          <p14:tracePt t="123460" x="7196138" y="2643188"/>
          <p14:tracePt t="123472" x="7205663" y="2643188"/>
          <p14:tracePt t="123489" x="7219950" y="2647950"/>
          <p14:tracePt t="123505" x="7234238" y="2647950"/>
          <p14:tracePt t="123522" x="7253288" y="2647950"/>
          <p14:tracePt t="123539" x="7277100" y="2652713"/>
          <p14:tracePt t="123555" x="7334250" y="2652713"/>
          <p14:tracePt t="123556" x="7362825" y="2652713"/>
          <p14:tracePt t="123572" x="7410450" y="2652713"/>
          <p14:tracePt t="123589" x="7477125" y="2609850"/>
          <p14:tracePt t="123605" x="7496175" y="2590800"/>
          <p14:tracePt t="123622" x="7500938" y="2586038"/>
          <p14:tracePt t="123639" x="7500938" y="2581275"/>
          <p14:tracePt t="123655" x="7500938" y="2576513"/>
          <p14:tracePt t="123672" x="7500938" y="2562225"/>
          <p14:tracePt t="123689" x="7472363" y="2552700"/>
          <p14:tracePt t="123705" x="7424738" y="2528888"/>
          <p14:tracePt t="123722" x="7339013" y="2490788"/>
          <p14:tracePt t="123739" x="7229475" y="2419350"/>
          <p14:tracePt t="123755" x="7105650" y="2371725"/>
          <p14:tracePt t="123756" x="7034213" y="2343150"/>
          <p14:tracePt t="123772" x="6900863" y="2295525"/>
          <p14:tracePt t="123789" x="6819900" y="2281238"/>
          <p14:tracePt t="123805" x="6791325" y="2266950"/>
          <p14:tracePt t="123877" x="6791325" y="2281238"/>
          <p14:tracePt t="123884" x="6786563" y="2286000"/>
          <p14:tracePt t="123900" x="6786563" y="2290763"/>
          <p14:tracePt t="123908" x="6786563" y="2300288"/>
          <p14:tracePt t="123922" x="6786563" y="2309813"/>
          <p14:tracePt t="123939" x="6786563" y="2328863"/>
          <p14:tracePt t="124052" x="6786563" y="2333625"/>
          <p14:tracePt t="124061" x="6786563" y="2343150"/>
          <p14:tracePt t="124068" x="6786563" y="2347913"/>
          <p14:tracePt t="124077" x="6786563" y="2352675"/>
          <p14:tracePt t="124089" x="6791325" y="2362200"/>
          <p14:tracePt t="124105" x="6791325" y="2366963"/>
          <p14:tracePt t="124877" x="6791325" y="2371725"/>
          <p14:tracePt t="124892" x="6791325" y="2376488"/>
          <p14:tracePt t="124900" x="6800850" y="2386013"/>
          <p14:tracePt t="124908" x="6824663" y="2438400"/>
          <p14:tracePt t="124922" x="6838950" y="2462213"/>
          <p14:tracePt t="124938" x="6896100" y="2524125"/>
          <p14:tracePt t="124955" x="6996113" y="2600325"/>
          <p14:tracePt t="124956" x="7053263" y="2638425"/>
          <p14:tracePt t="124972" x="7186613" y="2647950"/>
          <p14:tracePt t="124988" x="7324725" y="2647950"/>
          <p14:tracePt t="125005" x="7453313" y="2647950"/>
          <p14:tracePt t="125022" x="7577138" y="2614613"/>
          <p14:tracePt t="125038" x="7643813" y="2600325"/>
          <p14:tracePt t="125055" x="7681913" y="2586038"/>
          <p14:tracePt t="125072" x="7691438" y="2562225"/>
          <p14:tracePt t="125088" x="7705725" y="2543175"/>
          <p14:tracePt t="125105" x="7710488" y="2538413"/>
          <p14:tracePt t="125122" x="7710488" y="2514600"/>
          <p14:tracePt t="125138" x="7710488" y="2509838"/>
          <p14:tracePt t="125140" x="7710488" y="2490788"/>
          <p14:tracePt t="125155" x="7700963" y="2471738"/>
          <p14:tracePt t="125157" x="7686675" y="2462213"/>
          <p14:tracePt t="125172" x="7634288" y="2419350"/>
          <p14:tracePt t="125188" x="7562850" y="2395538"/>
          <p14:tracePt t="125205" x="7467600" y="2362200"/>
          <p14:tracePt t="125222" x="7348538" y="2343150"/>
          <p14:tracePt t="125238" x="7205663" y="2324100"/>
          <p14:tracePt t="125255" x="7053263" y="2324100"/>
          <p14:tracePt t="125272" x="6915150" y="2324100"/>
          <p14:tracePt t="125288" x="6819900" y="2328863"/>
          <p14:tracePt t="125305" x="6757988" y="2347913"/>
          <p14:tracePt t="125322" x="6715125" y="2362200"/>
          <p14:tracePt t="125338" x="6672263" y="2386013"/>
          <p14:tracePt t="125355" x="6648450" y="2405063"/>
          <p14:tracePt t="125357" x="6619875" y="2409825"/>
          <p14:tracePt t="125372" x="6577013" y="2438400"/>
          <p14:tracePt t="125388" x="6524625" y="2466975"/>
          <p14:tracePt t="125405" x="6486525" y="2495550"/>
          <p14:tracePt t="125422" x="6457950" y="2533650"/>
          <p14:tracePt t="125438" x="6415088" y="2566988"/>
          <p14:tracePt t="125455" x="6372225" y="2605088"/>
          <p14:tracePt t="125472" x="6315075" y="2662238"/>
          <p14:tracePt t="125488" x="6276975" y="2709863"/>
          <p14:tracePt t="125505" x="6253163" y="2771775"/>
          <p14:tracePt t="125522" x="6238875" y="2814638"/>
          <p14:tracePt t="125538" x="6234113" y="2862263"/>
          <p14:tracePt t="125555" x="6234113" y="2905125"/>
          <p14:tracePt t="125556" x="6234113" y="2933700"/>
          <p14:tracePt t="125572" x="6234113" y="3000375"/>
          <p14:tracePt t="125588" x="6234113" y="3090863"/>
          <p14:tracePt t="125605" x="6243638" y="3152775"/>
          <p14:tracePt t="125622" x="6253163" y="3238500"/>
          <p14:tracePt t="125638" x="6267450" y="3309938"/>
          <p14:tracePt t="125655" x="6305550" y="3371850"/>
          <p14:tracePt t="125672" x="6338888" y="3448050"/>
          <p14:tracePt t="125688" x="6362700" y="3490913"/>
          <p14:tracePt t="125705" x="6419850" y="3581400"/>
          <p14:tracePt t="125722" x="6453188" y="3629025"/>
          <p14:tracePt t="125724" x="6472238" y="3643313"/>
          <p14:tracePt t="125738" x="6486525" y="3671888"/>
          <p14:tracePt t="125755" x="6515100" y="3700463"/>
          <p14:tracePt t="125772" x="6562725" y="3743325"/>
          <p14:tracePt t="125788" x="6596063" y="3757613"/>
          <p14:tracePt t="125805" x="6648450" y="3762375"/>
          <p14:tracePt t="125822" x="6667500" y="3762375"/>
          <p14:tracePt t="125838" x="6696075" y="3781425"/>
          <p14:tracePt t="125855" x="6710363" y="3781425"/>
          <p14:tracePt t="125872" x="6762750" y="3790950"/>
          <p14:tracePt t="125888" x="6805613" y="3790950"/>
          <p14:tracePt t="125905" x="6867525" y="3790950"/>
          <p14:tracePt t="125922" x="6972300" y="3800475"/>
          <p14:tracePt t="125938" x="7038975" y="3800475"/>
          <p14:tracePt t="125955" x="7138988" y="3800475"/>
          <p14:tracePt t="125957" x="7205663" y="3800475"/>
          <p14:tracePt t="125972" x="7253288" y="3800475"/>
          <p14:tracePt t="125988" x="7310438" y="3795713"/>
          <p14:tracePt t="126005" x="7353300" y="3776663"/>
          <p14:tracePt t="126022" x="7396163" y="3748088"/>
          <p14:tracePt t="126038" x="7477125" y="3705225"/>
          <p14:tracePt t="126055" x="7553325" y="3652838"/>
          <p14:tracePt t="126072" x="7581900" y="3624263"/>
          <p14:tracePt t="126088" x="7629525" y="3571875"/>
          <p14:tracePt t="126105" x="7677150" y="3509963"/>
          <p14:tracePt t="126122" x="7710488" y="3457575"/>
          <p14:tracePt t="126138" x="7724775" y="3386138"/>
          <p14:tracePt t="126155" x="7743825" y="3267075"/>
          <p14:tracePt t="126158" x="7753350" y="3190875"/>
          <p14:tracePt t="126172" x="7753350" y="3024188"/>
          <p14:tracePt t="126188" x="7753350" y="2919413"/>
          <p14:tracePt t="126205" x="7753350" y="2833688"/>
          <p14:tracePt t="126222" x="7753350" y="2786063"/>
          <p14:tracePt t="126238" x="7753350" y="2743200"/>
          <p14:tracePt t="126255" x="7739063" y="2700338"/>
          <p14:tracePt t="126272" x="7696200" y="2638425"/>
          <p14:tracePt t="126288" x="7639050" y="2571750"/>
          <p14:tracePt t="126305" x="7620000" y="2533650"/>
          <p14:tracePt t="126322" x="7591425" y="2495550"/>
          <p14:tracePt t="126338" x="7539038" y="2466975"/>
          <p14:tracePt t="126340" x="7505700" y="2447925"/>
          <p14:tracePt t="126355" x="7486650" y="2428875"/>
          <p14:tracePt t="126357" x="7458075" y="2419350"/>
          <p14:tracePt t="126372" x="7424738" y="2414588"/>
          <p14:tracePt t="126374" x="7386638" y="2405063"/>
          <p14:tracePt t="126388" x="7343775" y="2390775"/>
          <p14:tracePt t="126405" x="7319963" y="2390775"/>
          <p14:tracePt t="126422" x="7291388" y="2390775"/>
          <p14:tracePt t="126438" x="7248525" y="2390775"/>
          <p14:tracePt t="126455" x="7196138" y="2390775"/>
          <p14:tracePt t="126472" x="7158038" y="2390775"/>
          <p14:tracePt t="126488" x="7105650" y="2390775"/>
          <p14:tracePt t="126505" x="7091363" y="2390775"/>
          <p14:tracePt t="126522" x="7062788" y="2390775"/>
          <p14:tracePt t="126538" x="7038975" y="2400300"/>
          <p14:tracePt t="126555" x="7015163" y="2414588"/>
          <p14:tracePt t="126556" x="7000875" y="2424113"/>
          <p14:tracePt t="126572" x="6986588" y="2433638"/>
          <p14:tracePt t="126588" x="6943725" y="2457450"/>
          <p14:tracePt t="126605" x="6896100" y="2495550"/>
          <p14:tracePt t="126622" x="6862763" y="2519363"/>
          <p14:tracePt t="126638" x="6829425" y="2547938"/>
          <p14:tracePt t="126655" x="6815138" y="2557463"/>
          <p14:tracePt t="126672" x="6810375" y="2571750"/>
          <p14:tracePt t="126692" x="6810375" y="2586038"/>
          <p14:tracePt t="126705" x="6805613" y="2590800"/>
          <p14:tracePt t="126722" x="6800850" y="2595563"/>
          <p14:tracePt t="126765" x="6800850" y="2605088"/>
          <p14:tracePt t="126773" x="6800850" y="2633663"/>
          <p14:tracePt t="126781" x="6800850" y="2643188"/>
          <p14:tracePt t="126788" x="6810375" y="2643188"/>
          <p14:tracePt t="126805" x="6815138" y="2657475"/>
          <p14:tracePt t="126893" x="6815138" y="2662238"/>
          <p14:tracePt t="152931"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F9A4EAA7-60EC-468A-9349-489012081887}"/>
              </a:ext>
            </a:extLst>
          </p:cNvPr>
          <p:cNvSpPr>
            <a:spLocks noGrp="1" noChangeArrowheads="1"/>
          </p:cNvSpPr>
          <p:nvPr>
            <p:ph type="title"/>
          </p:nvPr>
        </p:nvSpPr>
        <p:spPr/>
        <p:txBody>
          <a:bodyPr/>
          <a:lstStyle/>
          <a:p>
            <a:pPr eaLnBrk="1" hangingPunct="1"/>
            <a:r>
              <a:rPr lang="zh-CN" altLang="en-US"/>
              <a:t>嵌入式系统的发展历程</a:t>
            </a:r>
          </a:p>
        </p:txBody>
      </p:sp>
      <p:sp>
        <p:nvSpPr>
          <p:cNvPr id="166915" name="Rectangle 3">
            <a:extLst>
              <a:ext uri="{FF2B5EF4-FFF2-40B4-BE49-F238E27FC236}">
                <a16:creationId xmlns:a16="http://schemas.microsoft.com/office/drawing/2014/main" id="{B747163D-8825-490D-8AFF-046C3E8A6D15}"/>
              </a:ext>
            </a:extLst>
          </p:cNvPr>
          <p:cNvSpPr>
            <a:spLocks noGrp="1" noChangeArrowheads="1"/>
          </p:cNvSpPr>
          <p:nvPr>
            <p:ph idx="1"/>
          </p:nvPr>
        </p:nvSpPr>
        <p:spPr/>
        <p:txBody>
          <a:bodyPr/>
          <a:lstStyle/>
          <a:p>
            <a:pPr eaLnBrk="1" hangingPunct="1"/>
            <a:r>
              <a:rPr lang="zh-CN" altLang="en-US"/>
              <a:t>嵌入式系统的</a:t>
            </a:r>
            <a:r>
              <a:rPr lang="zh-CN" altLang="en-US">
                <a:solidFill>
                  <a:srgbClr val="A50021"/>
                </a:solidFill>
              </a:rPr>
              <a:t>出现和兴起</a:t>
            </a:r>
            <a:r>
              <a:rPr lang="zh-CN" altLang="en-US"/>
              <a:t>（</a:t>
            </a:r>
            <a:r>
              <a:rPr lang="en-US" altLang="zh-CN"/>
              <a:t>1960-1970</a:t>
            </a:r>
            <a:r>
              <a:rPr lang="zh-CN" altLang="en-US"/>
              <a:t>）</a:t>
            </a:r>
          </a:p>
          <a:p>
            <a:pPr eaLnBrk="1" hangingPunct="1"/>
            <a:r>
              <a:rPr lang="zh-CN" altLang="en-US"/>
              <a:t>嵌入式系统开始走向</a:t>
            </a:r>
            <a:r>
              <a:rPr lang="zh-CN" altLang="en-US">
                <a:solidFill>
                  <a:srgbClr val="A50021"/>
                </a:solidFill>
              </a:rPr>
              <a:t>繁荣</a:t>
            </a:r>
            <a:r>
              <a:rPr lang="zh-CN" altLang="en-US"/>
              <a:t>，软件和硬件日臻</a:t>
            </a:r>
            <a:r>
              <a:rPr lang="zh-CN" altLang="en-US">
                <a:solidFill>
                  <a:srgbClr val="A50021"/>
                </a:solidFill>
              </a:rPr>
              <a:t>完善</a:t>
            </a:r>
            <a:r>
              <a:rPr lang="zh-CN" altLang="en-US"/>
              <a:t>（</a:t>
            </a:r>
            <a:r>
              <a:rPr lang="en-US" altLang="zh-CN"/>
              <a:t>1971-1989</a:t>
            </a:r>
            <a:r>
              <a:rPr lang="zh-CN" altLang="en-US"/>
              <a:t>）</a:t>
            </a:r>
          </a:p>
          <a:p>
            <a:pPr eaLnBrk="1" hangingPunct="1"/>
            <a:r>
              <a:rPr lang="zh-CN" altLang="en-US"/>
              <a:t>嵌入式系统应用</a:t>
            </a:r>
            <a:r>
              <a:rPr lang="zh-CN" altLang="en-US">
                <a:solidFill>
                  <a:srgbClr val="A50021"/>
                </a:solidFill>
              </a:rPr>
              <a:t>走向纵深</a:t>
            </a:r>
            <a:r>
              <a:rPr lang="zh-CN" altLang="en-US"/>
              <a:t>（</a:t>
            </a:r>
            <a:r>
              <a:rPr lang="en-US" altLang="zh-CN"/>
              <a:t>1990</a:t>
            </a:r>
            <a:r>
              <a:rPr lang="zh-CN" altLang="en-US"/>
              <a:t>年</a:t>
            </a:r>
            <a:r>
              <a:rPr lang="en-US" altLang="zh-CN"/>
              <a:t>-</a:t>
            </a:r>
            <a:r>
              <a:rPr lang="zh-CN" altLang="en-US"/>
              <a:t>现在）</a:t>
            </a:r>
          </a:p>
        </p:txBody>
      </p:sp>
      <p:pic>
        <p:nvPicPr>
          <p:cNvPr id="2" name="音频 1">
            <a:hlinkClick r:id="" action="ppaction://media"/>
            <a:extLst>
              <a:ext uri="{FF2B5EF4-FFF2-40B4-BE49-F238E27FC236}">
                <a16:creationId xmlns:a16="http://schemas.microsoft.com/office/drawing/2014/main" id="{79F5EC6C-EBF5-42AF-82B5-2437780489A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257"/>
    </mc:Choice>
    <mc:Fallback>
      <p:transition spd="slow" advTm="59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66915">
                                            <p:txEl>
                                              <p:pRg st="0" end="0"/>
                                            </p:txEl>
                                          </p:spTgt>
                                        </p:tgtEl>
                                        <p:attrNameLst>
                                          <p:attrName>style.visibility</p:attrName>
                                        </p:attrNameLst>
                                      </p:cBhvr>
                                      <p:to>
                                        <p:strVal val="visible"/>
                                      </p:to>
                                    </p:set>
                                    <p:animEffect transition="in" filter="wipe(left)">
                                      <p:cBhvr>
                                        <p:cTn id="11" dur="500"/>
                                        <p:tgtEl>
                                          <p:spTgt spid="166915">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6915">
                                            <p:txEl>
                                              <p:pRg st="1" end="1"/>
                                            </p:txEl>
                                          </p:spTgt>
                                        </p:tgtEl>
                                        <p:attrNameLst>
                                          <p:attrName>style.visibility</p:attrName>
                                        </p:attrNameLst>
                                      </p:cBhvr>
                                      <p:to>
                                        <p:strVal val="visible"/>
                                      </p:to>
                                    </p:set>
                                    <p:animEffect transition="in" filter="wipe(left)">
                                      <p:cBhvr>
                                        <p:cTn id="16" dur="500"/>
                                        <p:tgtEl>
                                          <p:spTgt spid="16691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6915">
                                            <p:txEl>
                                              <p:pRg st="2" end="2"/>
                                            </p:txEl>
                                          </p:spTgt>
                                        </p:tgtEl>
                                        <p:attrNameLst>
                                          <p:attrName>style.visibility</p:attrName>
                                        </p:attrNameLst>
                                      </p:cBhvr>
                                      <p:to>
                                        <p:strVal val="visible"/>
                                      </p:to>
                                    </p:set>
                                    <p:animEffect transition="in" filter="wipe(left)">
                                      <p:cBhvr>
                                        <p:cTn id="21" dur="500"/>
                                        <p:tgtEl>
                                          <p:spTgt spid="1669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1669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0D8A280B-4142-4840-A3FD-39A552EAAEF1}"/>
              </a:ext>
            </a:extLst>
          </p:cNvPr>
          <p:cNvSpPr>
            <a:spLocks noGrp="1" noChangeArrowheads="1"/>
          </p:cNvSpPr>
          <p:nvPr>
            <p:ph type="title"/>
          </p:nvPr>
        </p:nvSpPr>
        <p:spPr/>
        <p:txBody>
          <a:bodyPr/>
          <a:lstStyle/>
          <a:p>
            <a:pPr eaLnBrk="1" hangingPunct="1"/>
            <a:r>
              <a:rPr lang="zh-CN" altLang="en-US" sz="3600"/>
              <a:t>嵌入式系统的出现和兴起</a:t>
            </a:r>
          </a:p>
        </p:txBody>
      </p:sp>
      <p:sp>
        <p:nvSpPr>
          <p:cNvPr id="58370" name="Rectangle 3">
            <a:extLst>
              <a:ext uri="{FF2B5EF4-FFF2-40B4-BE49-F238E27FC236}">
                <a16:creationId xmlns:a16="http://schemas.microsoft.com/office/drawing/2014/main" id="{14723A3E-A400-4C6B-B93D-C72CEC0AC5EA}"/>
              </a:ext>
            </a:extLst>
          </p:cNvPr>
          <p:cNvSpPr>
            <a:spLocks noGrp="1" noChangeArrowheads="1"/>
          </p:cNvSpPr>
          <p:nvPr>
            <p:ph idx="1"/>
          </p:nvPr>
        </p:nvSpPr>
        <p:spPr/>
        <p:txBody>
          <a:bodyPr/>
          <a:lstStyle/>
          <a:p>
            <a:pPr eaLnBrk="1" hangingPunct="1"/>
            <a:r>
              <a:rPr lang="zh-CN" altLang="en-US">
                <a:solidFill>
                  <a:srgbClr val="CC3300"/>
                </a:solidFill>
              </a:rPr>
              <a:t>出现</a:t>
            </a:r>
            <a:r>
              <a:rPr lang="zh-CN" altLang="en-US"/>
              <a:t>：</a:t>
            </a:r>
            <a:r>
              <a:rPr lang="en-US" altLang="zh-CN"/>
              <a:t>20</a:t>
            </a:r>
            <a:r>
              <a:rPr lang="zh-CN" altLang="en-US"/>
              <a:t>世纪</a:t>
            </a:r>
            <a:r>
              <a:rPr lang="en-US" altLang="zh-CN"/>
              <a:t>60</a:t>
            </a:r>
            <a:r>
              <a:rPr lang="zh-CN" altLang="en-US"/>
              <a:t>年代以晶体管、磁芯存储为基础的计算机开始用于航空等军用领域。</a:t>
            </a:r>
          </a:p>
          <a:p>
            <a:pPr lvl="1" algn="just" eaLnBrk="1" hangingPunct="1">
              <a:lnSpc>
                <a:spcPct val="90000"/>
              </a:lnSpc>
              <a:spcBef>
                <a:spcPct val="40000"/>
              </a:spcBef>
              <a:buSzPct val="80000"/>
            </a:pPr>
            <a:r>
              <a:rPr lang="zh-CN" altLang="en-US" b="1"/>
              <a:t>第一台机载专用数字计算机是奥托内蒂克斯公司为美国海军舰载轰炸机“民团团员”号研制的多功能数字分析器</a:t>
            </a:r>
            <a:r>
              <a:rPr lang="en-US" altLang="zh-CN" b="1"/>
              <a:t>(Verdan)</a:t>
            </a:r>
            <a:r>
              <a:rPr lang="zh-CN" altLang="en-US" b="1"/>
              <a:t>。 </a:t>
            </a:r>
          </a:p>
          <a:p>
            <a:pPr lvl="1" algn="just" eaLnBrk="1" hangingPunct="1">
              <a:lnSpc>
                <a:spcPct val="90000"/>
              </a:lnSpc>
              <a:spcBef>
                <a:spcPct val="40000"/>
              </a:spcBef>
              <a:buSzPct val="80000"/>
            </a:pPr>
            <a:r>
              <a:rPr lang="zh-CN" altLang="en-US" b="1"/>
              <a:t>同时嵌入式计算机开始应用于工业控制。</a:t>
            </a:r>
            <a:r>
              <a:rPr lang="en-US" altLang="zh-CN" b="1"/>
              <a:t>1962</a:t>
            </a:r>
            <a:r>
              <a:rPr lang="zh-CN" altLang="en-US" b="1"/>
              <a:t>年一个美国乙烯厂实现了工业装置中的第一个直接数字控制</a:t>
            </a:r>
            <a:r>
              <a:rPr lang="en-US" altLang="zh-CN" b="1"/>
              <a:t>(DDC)</a:t>
            </a:r>
            <a:r>
              <a:rPr lang="zh-CN" altLang="en-US" b="1"/>
              <a:t>。</a:t>
            </a:r>
          </a:p>
        </p:txBody>
      </p:sp>
      <p:pic>
        <p:nvPicPr>
          <p:cNvPr id="2" name="音频 1">
            <a:hlinkClick r:id="" action="ppaction://media"/>
            <a:extLst>
              <a:ext uri="{FF2B5EF4-FFF2-40B4-BE49-F238E27FC236}">
                <a16:creationId xmlns:a16="http://schemas.microsoft.com/office/drawing/2014/main" id="{BB97615D-1120-4FD9-B2CD-2931C16B77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699"/>
    </mc:Choice>
    <mc:Fallback>
      <p:transition spd="slow" advTm="86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21" x="7234238" y="5329238"/>
          <p14:tracePt t="27732" x="7234238" y="5314950"/>
          <p14:tracePt t="27740" x="7243763" y="5310188"/>
          <p14:tracePt t="27748" x="7243763" y="5305425"/>
          <p14:tracePt t="27762" x="7253288" y="5276850"/>
          <p14:tracePt t="27778" x="7219950" y="5167313"/>
          <p14:tracePt t="27795" x="7077075" y="5024438"/>
          <p14:tracePt t="27796" x="6996113" y="4976813"/>
          <p14:tracePt t="27812" x="6843713" y="4852988"/>
          <p14:tracePt t="27828" x="6715125" y="4762500"/>
          <p14:tracePt t="27845" x="6638925" y="4724400"/>
          <p14:tracePt t="27862" x="6591300" y="4686300"/>
          <p14:tracePt t="27878" x="6538913" y="4657725"/>
          <p14:tracePt t="27895" x="6500813" y="4629150"/>
          <p14:tracePt t="27912" x="6424613" y="4586288"/>
          <p14:tracePt t="27928" x="6338888" y="4519613"/>
          <p14:tracePt t="27945" x="6276975" y="4452938"/>
          <p14:tracePt t="27962" x="6229350" y="4329113"/>
          <p14:tracePt t="27978" x="6153150" y="4191000"/>
          <p14:tracePt t="27995" x="6119813" y="4114800"/>
          <p14:tracePt t="27996" x="6115050" y="4100513"/>
          <p14:tracePt t="28116" x="6105525" y="4100513"/>
          <p14:tracePt t="28124" x="6086475" y="4090988"/>
          <p14:tracePt t="28131" x="6067425" y="4067175"/>
          <p14:tracePt t="28145" x="6034088" y="4043363"/>
          <p14:tracePt t="28162" x="6015038" y="4033838"/>
          <p14:tracePt t="28178" x="6000750" y="4010025"/>
          <p14:tracePt t="28180" x="5991225" y="4005263"/>
          <p14:tracePt t="28195" x="5976938" y="3995738"/>
          <p14:tracePt t="28197" x="5972175" y="3990975"/>
          <p14:tracePt t="28212" x="5967413" y="3986213"/>
          <p14:tracePt t="28556" x="5934075" y="3986213"/>
          <p14:tracePt t="28564" x="5910263" y="3986213"/>
          <p14:tracePt t="28572" x="5862638" y="3986213"/>
          <p14:tracePt t="28580" x="5772150" y="3986213"/>
          <p14:tracePt t="28595" x="5672138" y="3986213"/>
          <p14:tracePt t="28612" x="5376863" y="3933825"/>
          <p14:tracePt t="28628" x="5229225" y="3895725"/>
          <p14:tracePt t="28645" x="5167313" y="3871913"/>
          <p14:tracePt t="28662" x="5129213" y="3867150"/>
          <p14:tracePt t="28679" x="5110163" y="3867150"/>
          <p14:tracePt t="28695" x="5072063" y="3857625"/>
          <p14:tracePt t="28712" x="5010150" y="3838575"/>
          <p14:tracePt t="28728" x="4924425" y="3810000"/>
          <p14:tracePt t="28745" x="4843463" y="3786188"/>
          <p14:tracePt t="28762" x="4729163" y="3738563"/>
          <p14:tracePt t="28778" x="4648200" y="3729038"/>
          <p14:tracePt t="28795" x="4605338" y="3700463"/>
          <p14:tracePt t="28796" x="4591050" y="3700463"/>
          <p14:tracePt t="28812" x="4581525" y="3695700"/>
          <p14:tracePt t="28845" x="4572000" y="3695700"/>
          <p14:tracePt t="28862" x="4557713" y="3695700"/>
          <p14:tracePt t="28878" x="4533900" y="3690938"/>
          <p14:tracePt t="28895" x="4524375" y="3690938"/>
          <p14:tracePt t="28911" x="4495800" y="3676650"/>
          <p14:tracePt t="28928" x="4448175" y="3667125"/>
          <p14:tracePt t="28945" x="4414838" y="3667125"/>
          <p14:tracePt t="28962" x="4410075" y="3667125"/>
          <p14:tracePt t="29100" x="4405313" y="3667125"/>
          <p14:tracePt t="29108" x="4395788" y="3652838"/>
          <p14:tracePt t="29116" x="4357688" y="3638550"/>
          <p14:tracePt t="29128" x="4333875" y="3624263"/>
          <p14:tracePt t="29145" x="4305300" y="3624263"/>
          <p14:tracePt t="29161" x="4295775" y="3609975"/>
          <p14:tracePt t="29178" x="4271963" y="3600450"/>
          <p14:tracePt t="29180" x="4262438" y="3590925"/>
          <p14:tracePt t="29195" x="4248150" y="3586163"/>
          <p14:tracePt t="29212" x="4152900" y="3548063"/>
          <p14:tracePt t="29228" x="4081463" y="3533775"/>
          <p14:tracePt t="29245" x="3962400" y="3514725"/>
          <p14:tracePt t="29261" x="3886200" y="3471863"/>
          <p14:tracePt t="29278" x="3743325" y="3443288"/>
          <p14:tracePt t="29295" x="3614738" y="3424238"/>
          <p14:tracePt t="29312" x="3505200" y="3395663"/>
          <p14:tracePt t="29328" x="3443288" y="3381375"/>
          <p14:tracePt t="29345" x="3419475" y="3376613"/>
          <p14:tracePt t="29361" x="3386138" y="3367088"/>
          <p14:tracePt t="29378" x="3352800" y="3367088"/>
          <p14:tracePt t="29380" x="3314700" y="3367088"/>
          <p14:tracePt t="29395" x="3276600" y="3367088"/>
          <p14:tracePt t="29412" x="3205163" y="3367088"/>
          <p14:tracePt t="29428" x="3176588" y="3367088"/>
          <p14:tracePt t="29445" x="3171825" y="3367088"/>
          <p14:tracePt t="29462" x="3152775" y="3367088"/>
          <p14:tracePt t="29478" x="3071813" y="3367088"/>
          <p14:tracePt t="29495" x="2981325" y="3367088"/>
          <p14:tracePt t="29511" x="2867025" y="3357563"/>
          <p14:tracePt t="29528" x="2767013" y="3333750"/>
          <p14:tracePt t="29545" x="2662238" y="3314700"/>
          <p14:tracePt t="29561" x="2509838" y="3305175"/>
          <p14:tracePt t="29578" x="2376488" y="3295650"/>
          <p14:tracePt t="29579" x="2314575" y="3286125"/>
          <p14:tracePt t="29595" x="2238375" y="3286125"/>
          <p14:tracePt t="29611" x="2143125" y="3286125"/>
          <p14:tracePt t="29645" x="2138363" y="3286125"/>
          <p14:tracePt t="29661" x="2133600" y="3290888"/>
          <p14:tracePt t="29678" x="2095500" y="3295650"/>
          <p14:tracePt t="29695" x="2019300" y="3328988"/>
          <p14:tracePt t="29711" x="1962150" y="3328988"/>
          <p14:tracePt t="29728" x="1905000" y="3328988"/>
          <p14:tracePt t="29745" x="1862138" y="3328988"/>
          <p14:tracePt t="29761" x="1838325" y="3324225"/>
          <p14:tracePt t="29852" x="1852613" y="3319463"/>
          <p14:tracePt t="29860" x="1857375" y="3319463"/>
          <p14:tracePt t="29868" x="1885950" y="3309938"/>
          <p14:tracePt t="29878" x="1947863" y="3309938"/>
          <p14:tracePt t="29895" x="2076450" y="3309938"/>
          <p14:tracePt t="29911" x="2190750" y="3309938"/>
          <p14:tracePt t="29928" x="2286000" y="3309938"/>
          <p14:tracePt t="29945" x="2343150" y="3309938"/>
          <p14:tracePt t="29961" x="2376488" y="3309938"/>
          <p14:tracePt t="29978" x="2466975" y="3309938"/>
          <p14:tracePt t="29995" x="2571750" y="3309938"/>
          <p14:tracePt t="29996" x="2619375" y="3309938"/>
          <p14:tracePt t="30011" x="2695575" y="3309938"/>
          <p14:tracePt t="30028" x="2747963" y="3309938"/>
          <p14:tracePt t="30045" x="2767013" y="3309938"/>
          <p14:tracePt t="30236" x="2776538" y="3309938"/>
          <p14:tracePt t="30244" x="2790825" y="3309938"/>
          <p14:tracePt t="30252" x="2805113" y="3309938"/>
          <p14:tracePt t="30261" x="2814638" y="3309938"/>
          <p14:tracePt t="30278" x="2857500" y="3309938"/>
          <p14:tracePt t="30295" x="2924175" y="3305175"/>
          <p14:tracePt t="30311" x="2933700" y="3305175"/>
          <p14:tracePt t="30388" x="2938463" y="3300413"/>
          <p14:tracePt t="30396" x="2938463" y="3295650"/>
          <p14:tracePt t="30404" x="2938463" y="3281363"/>
          <p14:tracePt t="30412" x="2933700" y="3281363"/>
          <p14:tracePt t="30428" x="2914650" y="3271838"/>
          <p14:tracePt t="30445" x="2881313" y="3262313"/>
          <p14:tracePt t="30461" x="2857500" y="3257550"/>
          <p14:tracePt t="30484" x="2852738" y="3257550"/>
          <p14:tracePt t="30627" x="2852738" y="3252788"/>
          <p14:tracePt t="30635" x="2852738" y="3248025"/>
          <p14:tracePt t="30645" x="2867025" y="3248025"/>
          <p14:tracePt t="30661" x="2924175" y="3228975"/>
          <p14:tracePt t="30678" x="2981325" y="3224213"/>
          <p14:tracePt t="30695" x="3100388" y="3224213"/>
          <p14:tracePt t="30711" x="3252788" y="3224213"/>
          <p14:tracePt t="30728" x="3419475" y="3224213"/>
          <p14:tracePt t="30745" x="3519488" y="3224213"/>
          <p14:tracePt t="30761" x="3638550" y="3224213"/>
          <p14:tracePt t="30778" x="3695700" y="3224213"/>
          <p14:tracePt t="30795" x="3733800" y="3224213"/>
          <p14:tracePt t="30796" x="3738563" y="3224213"/>
          <p14:tracePt t="30811" x="3771900" y="3224213"/>
          <p14:tracePt t="30828" x="3795713" y="3224213"/>
          <p14:tracePt t="30845" x="3829050" y="3224213"/>
          <p14:tracePt t="30861" x="3876675" y="3224213"/>
          <p14:tracePt t="30878" x="3929063" y="3224213"/>
          <p14:tracePt t="30895" x="3976688" y="3224213"/>
          <p14:tracePt t="30911" x="4024313" y="3224213"/>
          <p14:tracePt t="30928" x="4048125" y="3224213"/>
          <p14:tracePt t="30945" x="4062413" y="3224213"/>
          <p14:tracePt t="30961" x="4076700" y="3224213"/>
          <p14:tracePt t="30963" x="4095750" y="3228975"/>
          <p14:tracePt t="30978" x="4110038" y="3238500"/>
          <p14:tracePt t="30995" x="4129088" y="3238500"/>
          <p14:tracePt t="30996" x="4148138" y="3238500"/>
          <p14:tracePt t="31011" x="4186238" y="3238500"/>
          <p14:tracePt t="31028" x="4219575" y="3238500"/>
          <p14:tracePt t="31045" x="4252913" y="3238500"/>
          <p14:tracePt t="31061" x="4310063" y="3238500"/>
          <p14:tracePt t="31078" x="4343400" y="3238500"/>
          <p14:tracePt t="31095" x="4391025" y="3238500"/>
          <p14:tracePt t="31111" x="4410075" y="3238500"/>
          <p14:tracePt t="31128" x="4419600" y="3238500"/>
          <p14:tracePt t="31145" x="4429125" y="3238500"/>
          <p14:tracePt t="31161" x="4471988" y="3228975"/>
          <p14:tracePt t="31178" x="4505325" y="3228975"/>
          <p14:tracePt t="31195" x="4529138" y="3224213"/>
          <p14:tracePt t="31197" x="4548188" y="3224213"/>
          <p14:tracePt t="31211" x="4581525" y="3224213"/>
          <p14:tracePt t="31228" x="4610100" y="3224213"/>
          <p14:tracePt t="31245" x="4652963" y="3214688"/>
          <p14:tracePt t="31261" x="4695825" y="3214688"/>
          <p14:tracePt t="31278" x="4743450" y="3214688"/>
          <p14:tracePt t="31295" x="4814888" y="3200400"/>
          <p14:tracePt t="31311" x="4862513" y="3190875"/>
          <p14:tracePt t="31328" x="4914900" y="3171825"/>
          <p14:tracePt t="31345" x="4938713" y="3171825"/>
          <p14:tracePt t="31361" x="4962525" y="3162300"/>
          <p14:tracePt t="31378" x="4981575" y="3162300"/>
          <p14:tracePt t="31395" x="4991100" y="3157538"/>
          <p14:tracePt t="31412" x="4995863" y="3152775"/>
          <p14:tracePt t="31436" x="5000625" y="3148013"/>
          <p14:tracePt t="31445" x="5014913" y="3133725"/>
          <p14:tracePt t="31461" x="5033963" y="3109913"/>
          <p14:tracePt t="31478" x="5048250" y="3067050"/>
          <p14:tracePt t="31495" x="5057775" y="3033713"/>
          <p14:tracePt t="31511" x="5067300" y="3014663"/>
          <p14:tracePt t="31528" x="5067300" y="3009900"/>
          <p14:tracePt t="31580" x="5067300" y="2995613"/>
          <p14:tracePt t="31588" x="5067300" y="2990850"/>
          <p14:tracePt t="31596" x="5062538" y="2986088"/>
          <p14:tracePt t="31611" x="5053013" y="2962275"/>
          <p14:tracePt t="31628" x="5033963" y="2943225"/>
          <p14:tracePt t="31645" x="5005388" y="2914650"/>
          <p14:tracePt t="31661" x="4962525" y="2905125"/>
          <p14:tracePt t="31678" x="4929188" y="2895600"/>
          <p14:tracePt t="31695" x="4872038" y="2881313"/>
          <p14:tracePt t="31711" x="4800600" y="2862263"/>
          <p14:tracePt t="31728" x="4719638" y="2852738"/>
          <p14:tracePt t="31745" x="4662488" y="2852738"/>
          <p14:tracePt t="31761" x="4586288" y="2852738"/>
          <p14:tracePt t="31778" x="4533900" y="2852738"/>
          <p14:tracePt t="31795" x="4452938" y="2843213"/>
          <p14:tracePt t="31796" x="4400550" y="2828925"/>
          <p14:tracePt t="31811" x="4300538" y="2790825"/>
          <p14:tracePt t="31828" x="4186238" y="2781300"/>
          <p14:tracePt t="31845" x="4067175" y="2771775"/>
          <p14:tracePt t="31861" x="3938588" y="2771775"/>
          <p14:tracePt t="31878" x="3838575" y="2771775"/>
          <p14:tracePt t="31895" x="3733800" y="2776538"/>
          <p14:tracePt t="31911" x="3705225" y="2790825"/>
          <p14:tracePt t="31928" x="3690938" y="2800350"/>
          <p14:tracePt t="31945" x="3671888" y="2809875"/>
          <p14:tracePt t="31961" x="3662363" y="2819400"/>
          <p14:tracePt t="31978" x="3648075" y="2824163"/>
          <p14:tracePt t="31995" x="3638550" y="2847975"/>
          <p14:tracePt t="31996" x="3638550" y="2852738"/>
          <p14:tracePt t="32011" x="3633788" y="2857500"/>
          <p14:tracePt t="32028" x="3614738" y="2886075"/>
          <p14:tracePt t="32045" x="3609975" y="2895600"/>
          <p14:tracePt t="32061" x="3595688" y="2900363"/>
          <p14:tracePt t="32078" x="3595688" y="2905125"/>
          <p14:tracePt t="32095" x="3590925" y="2909888"/>
          <p14:tracePt t="32111" x="3581400" y="2928938"/>
          <p14:tracePt t="32128" x="3567113" y="2933700"/>
          <p14:tracePt t="32145" x="3538538" y="2938463"/>
          <p14:tracePt t="32161" x="3529013" y="2952750"/>
          <p14:tracePt t="32178" x="3509963" y="2962275"/>
          <p14:tracePt t="32194" x="3486150" y="2976563"/>
          <p14:tracePt t="32197" x="3481388" y="2981325"/>
          <p14:tracePt t="32211" x="3457575" y="2986088"/>
          <p14:tracePt t="32245" x="3452813" y="2990850"/>
          <p14:tracePt t="32261" x="3433763" y="3005138"/>
          <p14:tracePt t="32278" x="3424238" y="3009900"/>
          <p14:tracePt t="32294" x="3390900" y="3019425"/>
          <p14:tracePt t="32311" x="3357563" y="3028950"/>
          <p14:tracePt t="32328" x="3338513" y="3033713"/>
          <p14:tracePt t="32345" x="3333750" y="3033713"/>
          <p14:tracePt t="32361" x="3328988" y="3038475"/>
          <p14:tracePt t="32444" x="3328988" y="3043238"/>
          <p14:tracePt t="32452" x="3333750" y="3048000"/>
          <p14:tracePt t="32461" x="3338513" y="3048000"/>
          <p14:tracePt t="32478" x="3371850" y="3062288"/>
          <p14:tracePt t="32495" x="3438525" y="3105150"/>
          <p14:tracePt t="32511" x="3481388" y="3124200"/>
          <p14:tracePt t="32528" x="3529013" y="3133725"/>
          <p14:tracePt t="32544" x="3571875" y="3138488"/>
          <p14:tracePt t="32561" x="3648075" y="3138488"/>
          <p14:tracePt t="32578" x="3719513" y="3148013"/>
          <p14:tracePt t="32594" x="3810000" y="3157538"/>
          <p14:tracePt t="32596" x="3871913" y="3167063"/>
          <p14:tracePt t="32611" x="4014788" y="3176588"/>
          <p14:tracePt t="32628" x="4133850" y="3190875"/>
          <p14:tracePt t="32644" x="4262438" y="3200400"/>
          <p14:tracePt t="32661" x="4338638" y="3200400"/>
          <p14:tracePt t="32678" x="4471988" y="3209925"/>
          <p14:tracePt t="32694" x="4572000" y="3209925"/>
          <p14:tracePt t="32711" x="4667250" y="3219450"/>
          <p14:tracePt t="32728" x="4748213" y="3238500"/>
          <p14:tracePt t="32744" x="4805363" y="3238500"/>
          <p14:tracePt t="32761" x="4872038" y="3238500"/>
          <p14:tracePt t="32778" x="4914900" y="3238500"/>
          <p14:tracePt t="32794" x="4962525" y="3238500"/>
          <p14:tracePt t="32811" x="5033963" y="3238500"/>
          <p14:tracePt t="32828" x="5057775" y="3238500"/>
          <p14:tracePt t="32844" x="5105400" y="3238500"/>
          <p14:tracePt t="32861" x="5143500" y="3233738"/>
          <p14:tracePt t="32878" x="5186363" y="3228975"/>
          <p14:tracePt t="32894" x="5219700" y="3205163"/>
          <p14:tracePt t="32911" x="5243513" y="3200400"/>
          <p14:tracePt t="32928" x="5291138" y="3195638"/>
          <p14:tracePt t="32944" x="5319713" y="3181350"/>
          <p14:tracePt t="32961" x="5338763" y="3152775"/>
          <p14:tracePt t="32978" x="5357813" y="3148013"/>
          <p14:tracePt t="32994" x="5381625" y="3143250"/>
          <p14:tracePt t="32995" x="5381625" y="3138488"/>
          <p14:tracePt t="33011" x="5391150" y="3133725"/>
          <p14:tracePt t="33028" x="5424488" y="3105150"/>
          <p14:tracePt t="33044" x="5443538" y="3095625"/>
          <p14:tracePt t="33061" x="5453063" y="3062288"/>
          <p14:tracePt t="33078" x="5467350" y="3048000"/>
          <p14:tracePt t="33364" x="5462588" y="3057525"/>
          <p14:tracePt t="33372" x="5438775" y="3071813"/>
          <p14:tracePt t="33380" x="5434013" y="3081338"/>
          <p14:tracePt t="33394" x="5429250" y="3095625"/>
          <p14:tracePt t="33411" x="5376863" y="3128963"/>
          <p14:tracePt t="33428" x="5362575" y="3143250"/>
          <p14:tracePt t="33444" x="5334000" y="3171825"/>
          <p14:tracePt t="33461" x="5300663" y="3190875"/>
          <p14:tracePt t="33478" x="5224463" y="3224213"/>
          <p14:tracePt t="33494" x="5091113" y="3271838"/>
          <p14:tracePt t="33511" x="4919663" y="3333750"/>
          <p14:tracePt t="33528" x="4772025" y="3390900"/>
          <p14:tracePt t="33544" x="4657725" y="3448050"/>
          <p14:tracePt t="33561" x="4586288" y="3462338"/>
          <p14:tracePt t="33578" x="4467225" y="3490913"/>
          <p14:tracePt t="33594" x="4300538" y="3524250"/>
          <p14:tracePt t="33611" x="4090988" y="3552825"/>
          <p14:tracePt t="33628" x="3943350" y="3590925"/>
          <p14:tracePt t="33644" x="3886200" y="3600450"/>
          <p14:tracePt t="33661" x="3881438" y="3600450"/>
          <p14:tracePt t="33678" x="3867150" y="3605213"/>
          <p14:tracePt t="33694" x="3819525" y="3605213"/>
          <p14:tracePt t="33711" x="3690938" y="3605213"/>
          <p14:tracePt t="33728" x="3552825" y="3605213"/>
          <p14:tracePt t="33744" x="3424238" y="3605213"/>
          <p14:tracePt t="33761" x="3362325" y="3600450"/>
          <p14:tracePt t="33778" x="3357563" y="3595688"/>
          <p14:tracePt t="33794" x="3343275" y="3595688"/>
          <p14:tracePt t="33811" x="3333750" y="3586163"/>
          <p14:tracePt t="33828" x="3314700" y="3586163"/>
          <p14:tracePt t="33860" x="3309938" y="3586163"/>
          <p14:tracePt t="33868" x="3290888" y="3586163"/>
          <p14:tracePt t="33878" x="3286125" y="3576638"/>
          <p14:tracePt t="33894" x="3262313" y="3576638"/>
          <p14:tracePt t="33911" x="3228975" y="3576638"/>
          <p14:tracePt t="33928" x="3200400" y="3576638"/>
          <p14:tracePt t="33944" x="3157538" y="3576638"/>
          <p14:tracePt t="33961" x="3109913" y="3576638"/>
          <p14:tracePt t="33978" x="3067050" y="3576638"/>
          <p14:tracePt t="33994" x="3057525" y="3576638"/>
          <p14:tracePt t="34203" x="3052763" y="3576638"/>
          <p14:tracePt t="34332" x="3043238" y="3576638"/>
          <p14:tracePt t="34340" x="3038475" y="3581400"/>
          <p14:tracePt t="34348" x="3014663" y="3590925"/>
          <p14:tracePt t="34361" x="3000375" y="3590925"/>
          <p14:tracePt t="34378" x="2957513" y="3600450"/>
          <p14:tracePt t="34394" x="2943225" y="3605213"/>
          <p14:tracePt t="34484" x="2928938" y="3619500"/>
          <p14:tracePt t="34499" x="2924175" y="3624263"/>
          <p14:tracePt t="34507" x="2919413" y="3624263"/>
          <p14:tracePt t="34515" x="2914650" y="3629025"/>
          <p14:tracePt t="34564" x="2914650" y="3643313"/>
          <p14:tracePt t="34580" x="2924175" y="3643313"/>
          <p14:tracePt t="34588" x="2938463" y="3648075"/>
          <p14:tracePt t="34596" x="2957513" y="3652838"/>
          <p14:tracePt t="34611" x="2986088" y="3652838"/>
          <p14:tracePt t="34628" x="3119438" y="3681413"/>
          <p14:tracePt t="34644" x="3209925" y="3681413"/>
          <p14:tracePt t="34661" x="3295650" y="3690938"/>
          <p14:tracePt t="34678" x="3343275" y="3695700"/>
          <p14:tracePt t="34694" x="3367088" y="3695700"/>
          <p14:tracePt t="34711" x="3381375" y="3695700"/>
          <p14:tracePt t="34744" x="3390900" y="3695700"/>
          <p14:tracePt t="34761" x="3409950" y="3695700"/>
          <p14:tracePt t="34778" x="3443288" y="3681413"/>
          <p14:tracePt t="34794" x="3490913" y="3681413"/>
          <p14:tracePt t="34811" x="3509963" y="3676650"/>
          <p14:tracePt t="34812" x="3519488" y="3676650"/>
          <p14:tracePt t="34828" x="3538538" y="3676650"/>
          <p14:tracePt t="34844" x="3576638" y="3676650"/>
          <p14:tracePt t="34861" x="3595688" y="3676650"/>
          <p14:tracePt t="34878" x="3609975" y="3676650"/>
          <p14:tracePt t="34894" x="3643313" y="3676650"/>
          <p14:tracePt t="34964" x="3657600" y="3676650"/>
          <p14:tracePt t="34972" x="3676650" y="3676650"/>
          <p14:tracePt t="34980" x="3681413" y="3671888"/>
          <p14:tracePt t="34994" x="3690938" y="3671888"/>
          <p14:tracePt t="35011" x="3719513" y="3662363"/>
          <p14:tracePt t="35012" x="3738563" y="3657600"/>
          <p14:tracePt t="35028" x="3762375" y="3648075"/>
          <p14:tracePt t="35124" x="3767138" y="3648075"/>
          <p14:tracePt t="35132" x="3776663" y="3643313"/>
          <p14:tracePt t="35140" x="3781425" y="3643313"/>
          <p14:tracePt t="35148" x="3790950" y="3638550"/>
          <p14:tracePt t="35161" x="3814763" y="3638550"/>
          <p14:tracePt t="35178" x="3862388" y="3638550"/>
          <p14:tracePt t="35179" x="3881438" y="3638550"/>
          <p14:tracePt t="35194" x="3895725" y="3638550"/>
          <p14:tracePt t="35197" x="3914775" y="3638550"/>
          <p14:tracePt t="35211" x="3924300" y="3638550"/>
          <p14:tracePt t="35228" x="3948113" y="3638550"/>
          <p14:tracePt t="35244" x="3957638" y="3638550"/>
          <p14:tracePt t="35261" x="3976688" y="3638550"/>
          <p14:tracePt t="35278" x="4014788" y="3633788"/>
          <p14:tracePt t="35294" x="4029075" y="3633788"/>
          <p14:tracePt t="35412" x="4033838" y="3624263"/>
          <p14:tracePt t="35420" x="4033838" y="3619500"/>
          <p14:tracePt t="35428" x="4014788" y="3619500"/>
          <p14:tracePt t="35444" x="3948113" y="3619500"/>
          <p14:tracePt t="35461" x="3905250" y="3614738"/>
          <p14:tracePt t="35478" x="3886200" y="3614738"/>
          <p14:tracePt t="35556" x="3881438" y="3614738"/>
          <p14:tracePt t="35564" x="3871913" y="3614738"/>
          <p14:tracePt t="35572" x="3862388" y="3614738"/>
          <p14:tracePt t="35580" x="3843338" y="3609975"/>
          <p14:tracePt t="35594" x="3805238" y="3609975"/>
          <p14:tracePt t="35611" x="3771900" y="3600450"/>
          <p14:tracePt t="35613" x="3767138" y="3595688"/>
          <p14:tracePt t="35627" x="3752850" y="3595688"/>
          <p14:tracePt t="35876" x="3767138" y="3595688"/>
          <p14:tracePt t="35884" x="3814763" y="3609975"/>
          <p14:tracePt t="35891" x="3871913" y="3614738"/>
          <p14:tracePt t="35899" x="3919538" y="3614738"/>
          <p14:tracePt t="35911" x="3986213" y="3614738"/>
          <p14:tracePt t="35927" x="4076700" y="3624263"/>
          <p14:tracePt t="35944" x="4138613" y="3624263"/>
          <p14:tracePt t="35961" x="4162425" y="3624263"/>
          <p14:tracePt t="35978" x="4210050" y="3624263"/>
          <p14:tracePt t="35994" x="4248150" y="3624263"/>
          <p14:tracePt t="36011" x="4310063" y="3624263"/>
          <p14:tracePt t="36012" x="4324350" y="3624263"/>
          <p14:tracePt t="36027" x="4410075" y="3624263"/>
          <p14:tracePt t="36044" x="4452938" y="3624263"/>
          <p14:tracePt t="36061" x="4514850" y="3624263"/>
          <p14:tracePt t="36077" x="4567238" y="3624263"/>
          <p14:tracePt t="36094" x="4614863" y="3624263"/>
          <p14:tracePt t="36111" x="4657725" y="3624263"/>
          <p14:tracePt t="36127" x="4705350" y="3624263"/>
          <p14:tracePt t="36144" x="4772025" y="3624263"/>
          <p14:tracePt t="36161" x="4857750" y="3624263"/>
          <p14:tracePt t="36177" x="4924425" y="3624263"/>
          <p14:tracePt t="36194" x="4957763" y="3624263"/>
          <p14:tracePt t="36196" x="4972050" y="3624263"/>
          <p14:tracePt t="36211" x="4981575" y="3624263"/>
          <p14:tracePt t="36212" x="4995863" y="3624263"/>
          <p14:tracePt t="36228" x="5019675" y="3624263"/>
          <p14:tracePt t="36244" x="5072063" y="3624263"/>
          <p14:tracePt t="36261" x="5114925" y="3638550"/>
          <p14:tracePt t="36278" x="5157788" y="3652838"/>
          <p14:tracePt t="36294" x="5200650" y="3667125"/>
          <p14:tracePt t="36311" x="5257800" y="3667125"/>
          <p14:tracePt t="36327" x="5291138" y="3667125"/>
          <p14:tracePt t="36344" x="5357813" y="3667125"/>
          <p14:tracePt t="36361" x="5395913" y="3667125"/>
          <p14:tracePt t="36377" x="5405438" y="3667125"/>
          <p14:tracePt t="36596" x="5414963" y="3667125"/>
          <p14:tracePt t="36604" x="5419725" y="3667125"/>
          <p14:tracePt t="36612" x="5424488" y="3662363"/>
          <p14:tracePt t="36627" x="5448300" y="3652838"/>
          <p14:tracePt t="36644" x="5486400" y="3643313"/>
          <p14:tracePt t="36661" x="5534025" y="3643313"/>
          <p14:tracePt t="36677" x="5586413" y="3643313"/>
          <p14:tracePt t="36694" x="5591175" y="3643313"/>
          <p14:tracePt t="36860" x="5595938" y="3638550"/>
          <p14:tracePt t="36948" x="5595938" y="3633788"/>
          <p14:tracePt t="36956" x="5595938" y="3629025"/>
          <p14:tracePt t="36964" x="5595938" y="3609975"/>
          <p14:tracePt t="36977" x="5581650" y="3586163"/>
          <p14:tracePt t="36994" x="5534025" y="3557588"/>
          <p14:tracePt t="36995" x="5505450" y="3533775"/>
          <p14:tracePt t="37011" x="5481638" y="3529013"/>
          <p14:tracePt t="37012" x="5462588" y="3505200"/>
          <p14:tracePt t="37027" x="5438775" y="3500438"/>
          <p14:tracePt t="37044" x="5410200" y="3486150"/>
          <p14:tracePt t="37061" x="5386388" y="3486150"/>
          <p14:tracePt t="37077" x="5334000" y="3452813"/>
          <p14:tracePt t="37094" x="5262563" y="3429000"/>
          <p14:tracePt t="37111" x="5148263" y="3367088"/>
          <p14:tracePt t="37127" x="5105400" y="3352800"/>
          <p14:tracePt t="37144" x="5033963" y="3314700"/>
          <p14:tracePt t="37161" x="4981575" y="3309938"/>
          <p14:tracePt t="37177" x="4895850" y="3309938"/>
          <p14:tracePt t="37194" x="4829175" y="3309938"/>
          <p14:tracePt t="37196" x="4795838" y="3300413"/>
          <p14:tracePt t="37211" x="4772025" y="3300413"/>
          <p14:tracePt t="37227" x="4719638" y="3300413"/>
          <p14:tracePt t="37244" x="4686300" y="3300413"/>
          <p14:tracePt t="37261" x="4629150" y="3300413"/>
          <p14:tracePt t="37277" x="4581525" y="3300413"/>
          <p14:tracePt t="37294" x="4538663" y="3300413"/>
          <p14:tracePt t="37311" x="4514850" y="3300413"/>
          <p14:tracePt t="37327" x="4495800" y="3300413"/>
          <p14:tracePt t="37344" x="4443413" y="3319463"/>
          <p14:tracePt t="37361" x="4395788" y="3333750"/>
          <p14:tracePt t="37377" x="4338638" y="3381375"/>
          <p14:tracePt t="37394" x="4295775" y="3390900"/>
          <p14:tracePt t="37411" x="4291013" y="3390900"/>
          <p14:tracePt t="37427" x="4286250" y="3405188"/>
          <p14:tracePt t="37444" x="4267200" y="3409950"/>
          <p14:tracePt t="37461" x="4257675" y="3424238"/>
          <p14:tracePt t="37477" x="4229100" y="3443288"/>
          <p14:tracePt t="37494" x="4219575" y="3457575"/>
          <p14:tracePt t="37511" x="4219575" y="3467100"/>
          <p14:tracePt t="37527" x="4219575" y="3476625"/>
          <p14:tracePt t="37544" x="4219575" y="3486150"/>
          <p14:tracePt t="37561" x="4219575" y="3490913"/>
          <p14:tracePt t="37577" x="4233863" y="3514725"/>
          <p14:tracePt t="37594" x="4295775" y="3529013"/>
          <p14:tracePt t="37611" x="4381500" y="3548063"/>
          <p14:tracePt t="37612" x="4414838" y="3562350"/>
          <p14:tracePt t="37627" x="4533900" y="3590925"/>
          <p14:tracePt t="37644" x="4638675" y="3590925"/>
          <p14:tracePt t="37661" x="4752975" y="3590925"/>
          <p14:tracePt t="37677" x="4881563" y="3590925"/>
          <p14:tracePt t="37694" x="4972050" y="3590925"/>
          <p14:tracePt t="37711" x="5043488" y="3552825"/>
          <p14:tracePt t="37727" x="5095875" y="3538538"/>
          <p14:tracePt t="37744" x="5138738" y="3538538"/>
          <p14:tracePt t="37761" x="5143500" y="3524250"/>
          <p14:tracePt t="37828" x="5148263" y="3519488"/>
          <p14:tracePt t="37836" x="5157788" y="3519488"/>
          <p14:tracePt t="37844" x="5172075" y="3519488"/>
          <p14:tracePt t="37861" x="5181600" y="3514725"/>
          <p14:tracePt t="37877" x="5214938" y="3514725"/>
          <p14:tracePt t="37894" x="5281613" y="3514725"/>
          <p14:tracePt t="37911" x="5419725" y="3514725"/>
          <p14:tracePt t="37927" x="5548313" y="3514725"/>
          <p14:tracePt t="37944" x="5738813" y="3514725"/>
          <p14:tracePt t="37961" x="5891213" y="3514725"/>
          <p14:tracePt t="37977" x="6057900" y="3514725"/>
          <p14:tracePt t="37994" x="6210300" y="3514725"/>
          <p14:tracePt t="38011" x="6324600" y="3514725"/>
          <p14:tracePt t="38012" x="6343650" y="3514725"/>
          <p14:tracePt t="38228" x="6343650" y="3524250"/>
          <p14:tracePt t="38236" x="6343650" y="3529013"/>
          <p14:tracePt t="38244" x="6334125" y="3529013"/>
          <p14:tracePt t="38261" x="6262688" y="3533775"/>
          <p14:tracePt t="38277" x="6219825" y="3548063"/>
          <p14:tracePt t="38294" x="6134100" y="3586163"/>
          <p14:tracePt t="38311" x="6053138" y="3609975"/>
          <p14:tracePt t="38327" x="5976938" y="3662363"/>
          <p14:tracePt t="38344" x="5910263" y="3695700"/>
          <p14:tracePt t="38361" x="5867400" y="3714750"/>
          <p14:tracePt t="38377" x="5786438" y="3729038"/>
          <p14:tracePt t="38394" x="5619750" y="3743325"/>
          <p14:tracePt t="38411" x="5319713" y="3743325"/>
          <p14:tracePt t="38413" x="5114925" y="3743325"/>
          <p14:tracePt t="38427" x="4557713" y="3771900"/>
          <p14:tracePt t="38444" x="4205288" y="3795713"/>
          <p14:tracePt t="38461" x="3990975" y="3795713"/>
          <p14:tracePt t="38477" x="3886200" y="3795713"/>
          <p14:tracePt t="38494" x="3771900" y="3795713"/>
          <p14:tracePt t="38511" x="3629025" y="3795713"/>
          <p14:tracePt t="38527" x="3452813" y="3795713"/>
          <p14:tracePt t="38544" x="3262313" y="3795713"/>
          <p14:tracePt t="38561" x="3095625" y="3795713"/>
          <p14:tracePt t="38577" x="2995613" y="3795713"/>
          <p14:tracePt t="38594" x="2924175" y="3795713"/>
          <p14:tracePt t="38611" x="2886075" y="3795713"/>
          <p14:tracePt t="38627" x="2857500" y="3795713"/>
          <p14:tracePt t="38724" x="2852738" y="3795713"/>
          <p14:tracePt t="38732" x="2847975" y="3795713"/>
          <p14:tracePt t="38740" x="2814638" y="3795713"/>
          <p14:tracePt t="38748" x="2762250" y="3795713"/>
          <p14:tracePt t="38761" x="2671763" y="3810000"/>
          <p14:tracePt t="38777" x="2500313" y="3848100"/>
          <p14:tracePt t="38794" x="2281238" y="3890963"/>
          <p14:tracePt t="38810" x="2138363" y="3910013"/>
          <p14:tracePt t="38827" x="2133600" y="3910013"/>
          <p14:tracePt t="39100" x="2133600" y="3914775"/>
          <p14:tracePt t="39108" x="2147888" y="3924300"/>
          <p14:tracePt t="39116" x="2176463" y="3929063"/>
          <p14:tracePt t="39127" x="2233613" y="3948113"/>
          <p14:tracePt t="39144" x="2352675" y="3967163"/>
          <p14:tracePt t="39160" x="2505075" y="3976688"/>
          <p14:tracePt t="39177" x="2671763" y="3976688"/>
          <p14:tracePt t="39194" x="2900363" y="3986213"/>
          <p14:tracePt t="39196" x="3024188" y="3995738"/>
          <p14:tracePt t="39211" x="3128963" y="3995738"/>
          <p14:tracePt t="39212" x="3238500" y="3995738"/>
          <p14:tracePt t="39227" x="3395663" y="4014788"/>
          <p14:tracePt t="39244" x="3486150" y="4014788"/>
          <p14:tracePt t="39261" x="3529013" y="4014788"/>
          <p14:tracePt t="39277" x="3543300" y="4014788"/>
          <p14:tracePt t="39294" x="3562350" y="4014788"/>
          <p14:tracePt t="39310" x="3571875" y="4014788"/>
          <p14:tracePt t="39327" x="3595688" y="4010025"/>
          <p14:tracePt t="39344" x="3643313" y="4010025"/>
          <p14:tracePt t="39361" x="3690938" y="4010025"/>
          <p14:tracePt t="39377" x="3748088" y="4010025"/>
          <p14:tracePt t="39394" x="3810000" y="4010025"/>
          <p14:tracePt t="39410" x="3886200" y="4010025"/>
          <p14:tracePt t="39413" x="3914775" y="4000500"/>
          <p14:tracePt t="39427" x="4029075" y="4000500"/>
          <p14:tracePt t="39444" x="4171950" y="3990975"/>
          <p14:tracePt t="39461" x="4252913" y="3986213"/>
          <p14:tracePt t="39477" x="4286250" y="3986213"/>
          <p14:tracePt t="39494" x="4291013" y="3986213"/>
          <p14:tracePt t="39547" x="4305300" y="3986213"/>
          <p14:tracePt t="39556" x="4305300" y="3981450"/>
          <p14:tracePt t="39564" x="4348163" y="3967163"/>
          <p14:tracePt t="39577" x="4367213" y="3957638"/>
          <p14:tracePt t="39594" x="4429125" y="3952875"/>
          <p14:tracePt t="39610" x="4452938" y="3943350"/>
          <p14:tracePt t="41308" x="4471988" y="3943350"/>
          <p14:tracePt t="41316" x="4491038" y="3943350"/>
          <p14:tracePt t="41324" x="4572000" y="3957638"/>
          <p14:tracePt t="41332" x="4714875" y="3981450"/>
          <p14:tracePt t="41344" x="4891088" y="4019550"/>
          <p14:tracePt t="41360" x="5233988" y="4067175"/>
          <p14:tracePt t="41377" x="5453063" y="4095750"/>
          <p14:tracePt t="41394" x="5557838" y="4105275"/>
          <p14:tracePt t="41410" x="5605463" y="4129088"/>
          <p14:tracePt t="41411" x="5629275" y="4129088"/>
          <p14:tracePt t="41427" x="5672138" y="4143375"/>
          <p14:tracePt t="41444" x="5695950" y="4148138"/>
          <p14:tracePt t="41460" x="5715000" y="4152900"/>
          <p14:tracePt t="41500" x="5724525" y="4162425"/>
          <p14:tracePt t="41523" x="5729288" y="4181475"/>
          <p14:tracePt t="41532" x="5738813" y="4186238"/>
          <p14:tracePt t="41544" x="5738813" y="4191000"/>
          <p14:tracePt t="41560" x="5757863" y="4219575"/>
          <p14:tracePt t="41577" x="5762625" y="4243388"/>
          <p14:tracePt t="41594" x="5772150" y="4252913"/>
          <p14:tracePt t="41610" x="5781675" y="4286250"/>
          <p14:tracePt t="41611" x="5786438" y="4300538"/>
          <p14:tracePt t="41627" x="5800725" y="4338638"/>
          <p14:tracePt t="41644" x="5853113" y="4405313"/>
          <p14:tracePt t="41660" x="5891213" y="4457700"/>
          <p14:tracePt t="41677" x="5934075" y="4486275"/>
          <p14:tracePt t="41694" x="5976938" y="4514850"/>
          <p14:tracePt t="41710" x="6038850" y="4538663"/>
          <p14:tracePt t="41727" x="6072188" y="4548188"/>
          <p14:tracePt t="41744" x="6119813" y="4552950"/>
          <p14:tracePt t="41760" x="6224588" y="4572000"/>
          <p14:tracePt t="41777" x="6353175" y="4572000"/>
          <p14:tracePt t="41794" x="6496050" y="4581525"/>
          <p14:tracePt t="41810" x="6610350" y="4581525"/>
          <p14:tracePt t="41827" x="6729413" y="4591050"/>
          <p14:tracePt t="41827" x="6767513" y="4591050"/>
          <p14:tracePt t="41844" x="6848475" y="4591050"/>
          <p14:tracePt t="41860" x="6924675" y="4591050"/>
          <p14:tracePt t="41877" x="7000875" y="4552950"/>
          <p14:tracePt t="41894" x="7077075" y="4500563"/>
          <p14:tracePt t="41910" x="7129463" y="4486275"/>
          <p14:tracePt t="41927" x="7215188" y="4433888"/>
          <p14:tracePt t="41944" x="7267575" y="4395788"/>
          <p14:tracePt t="41960" x="7305675" y="4367213"/>
          <p14:tracePt t="41977" x="7329488" y="4357688"/>
          <p14:tracePt t="41994" x="7343775" y="4343400"/>
          <p14:tracePt t="42010" x="7343775" y="4329113"/>
          <p14:tracePt t="42012" x="7348538" y="4324350"/>
          <p14:tracePt t="42027" x="7348538" y="4319588"/>
          <p14:tracePt t="42044" x="7348538" y="4267200"/>
          <p14:tracePt t="42060" x="7348538" y="4243388"/>
          <p14:tracePt t="42077" x="7343775" y="4219575"/>
          <p14:tracePt t="42094" x="7310438" y="4171950"/>
          <p14:tracePt t="42110" x="7253288" y="4124325"/>
          <p14:tracePt t="42127" x="7177088" y="4081463"/>
          <p14:tracePt t="42144" x="7067550" y="4029075"/>
          <p14:tracePt t="42160" x="6991350" y="4005263"/>
          <p14:tracePt t="42177" x="6929438" y="3990975"/>
          <p14:tracePt t="42193" x="6872288" y="3981450"/>
          <p14:tracePt t="42196" x="6834188" y="3981450"/>
          <p14:tracePt t="42210" x="6805613" y="3981450"/>
          <p14:tracePt t="42227" x="6724650" y="3981450"/>
          <p14:tracePt t="42228" x="6662738" y="3981450"/>
          <p14:tracePt t="42244" x="6596063" y="3981450"/>
          <p14:tracePt t="42260" x="6505575" y="3986213"/>
          <p14:tracePt t="42277" x="6438900" y="3990975"/>
          <p14:tracePt t="42294" x="6367463" y="4005263"/>
          <p14:tracePt t="42310" x="6319838" y="4005263"/>
          <p14:tracePt t="42327" x="6276975" y="4014788"/>
          <p14:tracePt t="42344" x="6234113" y="4029075"/>
          <p14:tracePt t="42360" x="6162675" y="4067175"/>
          <p14:tracePt t="42377" x="6100763" y="4090988"/>
          <p14:tracePt t="42394" x="6067425" y="4129088"/>
          <p14:tracePt t="42410" x="6053138" y="4133850"/>
          <p14:tracePt t="42412" x="6048375" y="4138613"/>
          <p14:tracePt t="42427" x="6048375" y="4157663"/>
          <p14:tracePt t="42444" x="6034088" y="4210050"/>
          <p14:tracePt t="42460" x="6034088" y="4252913"/>
          <p14:tracePt t="42477" x="6034088" y="4291013"/>
          <p14:tracePt t="42494" x="6034088" y="4324350"/>
          <p14:tracePt t="42510" x="6043613" y="4348163"/>
          <p14:tracePt t="42527" x="6062663" y="4367213"/>
          <p14:tracePt t="42544" x="6072188" y="4381500"/>
          <p14:tracePt t="42560" x="6119813" y="4414838"/>
          <p14:tracePt t="42577" x="6186488" y="4462463"/>
          <p14:tracePt t="42593" x="6262688" y="4524375"/>
          <p14:tracePt t="42610" x="6315075" y="4548188"/>
          <p14:tracePt t="42611" x="6343650" y="4552950"/>
          <p14:tracePt t="42627" x="6367463" y="4552950"/>
          <p14:tracePt t="42643" x="6443663" y="4562475"/>
          <p14:tracePt t="42660" x="6491288" y="4562475"/>
          <p14:tracePt t="42677" x="6548438" y="4562475"/>
          <p14:tracePt t="42693" x="6596063" y="4562475"/>
          <p14:tracePt t="42710" x="6672263" y="4562475"/>
          <p14:tracePt t="42727" x="6753225" y="4562475"/>
          <p14:tracePt t="42744" x="6829425" y="4548188"/>
          <p14:tracePt t="42760" x="6924675" y="4533900"/>
          <p14:tracePt t="42777" x="7029450" y="4524375"/>
          <p14:tracePt t="42793" x="7091363" y="4500563"/>
          <p14:tracePt t="42810" x="7196138" y="4443413"/>
          <p14:tracePt t="42811" x="7205663" y="4429125"/>
          <p14:tracePt t="42827" x="7219950" y="4405313"/>
          <p14:tracePt t="42844" x="7258050" y="4381500"/>
          <p14:tracePt t="42860" x="7286625" y="4348163"/>
          <p14:tracePt t="42877" x="7300913" y="4305300"/>
          <p14:tracePt t="42893" x="7310438" y="4262438"/>
          <p14:tracePt t="42910" x="7310438" y="4238625"/>
          <p14:tracePt t="42927" x="7310438" y="4200525"/>
          <p14:tracePt t="42943" x="7310438" y="4171950"/>
          <p14:tracePt t="42960" x="7300913" y="4148138"/>
          <p14:tracePt t="42977" x="7286625" y="4133850"/>
          <p14:tracePt t="42993" x="7277100" y="4119563"/>
          <p14:tracePt t="43010" x="7229475" y="4095750"/>
          <p14:tracePt t="43027" x="7167563" y="4071938"/>
          <p14:tracePt t="43028" x="7115175" y="4043363"/>
          <p14:tracePt t="43043" x="6981825" y="4014788"/>
          <p14:tracePt t="43060" x="6919913" y="4000500"/>
          <p14:tracePt t="43077" x="6838950" y="3971925"/>
          <p14:tracePt t="43093" x="6796088" y="3962400"/>
          <p14:tracePt t="43110" x="6762750" y="3962400"/>
          <p14:tracePt t="43127" x="6724650" y="3962400"/>
          <p14:tracePt t="43143" x="6634163" y="3962400"/>
          <p14:tracePt t="43160" x="6529388" y="3962400"/>
          <p14:tracePt t="43177" x="6424613" y="3962400"/>
          <p14:tracePt t="43193" x="6367463" y="3967163"/>
          <p14:tracePt t="43195" x="6324600" y="3976688"/>
          <p14:tracePt t="43210" x="6296025" y="3990975"/>
          <p14:tracePt t="43227" x="6253163" y="4010025"/>
          <p14:tracePt t="43228" x="6229350" y="4033838"/>
          <p14:tracePt t="43243" x="6186488" y="4071938"/>
          <p14:tracePt t="43260" x="6129338" y="4171950"/>
          <p14:tracePt t="43277" x="6100763" y="4233863"/>
          <p14:tracePt t="43293" x="6067425" y="4300538"/>
          <p14:tracePt t="43310" x="6053138" y="4348163"/>
          <p14:tracePt t="43327" x="6053138" y="4400550"/>
          <p14:tracePt t="43343" x="6053138" y="4429125"/>
          <p14:tracePt t="43360" x="6053138" y="4457700"/>
          <p14:tracePt t="43377" x="6053138" y="4481513"/>
          <p14:tracePt t="43394" x="6067425" y="4486275"/>
          <p14:tracePt t="43410" x="6076950" y="4510088"/>
          <p14:tracePt t="43427" x="6091238" y="4524375"/>
          <p14:tracePt t="43428" x="6100763" y="4524375"/>
          <p14:tracePt t="43443" x="6143625" y="4538663"/>
          <p14:tracePt t="43460" x="6205538" y="4567238"/>
          <p14:tracePt t="43477" x="6319838" y="4581525"/>
          <p14:tracePt t="43493" x="6424613" y="4591050"/>
          <p14:tracePt t="43510" x="6515100" y="4600575"/>
          <p14:tracePt t="43527" x="6657975" y="4600575"/>
          <p14:tracePt t="43543" x="6762750" y="4600575"/>
          <p14:tracePt t="43560" x="6891338" y="4600575"/>
          <p14:tracePt t="43577" x="7005638" y="4600575"/>
          <p14:tracePt t="43593" x="7134225" y="4586288"/>
          <p14:tracePt t="43610" x="7272338" y="4519613"/>
          <p14:tracePt t="43627" x="7386638" y="4452938"/>
          <p14:tracePt t="43629" x="7443788" y="4424363"/>
          <p14:tracePt t="43643" x="7496175" y="4386263"/>
          <p14:tracePt t="43660" x="7500938" y="4376738"/>
          <p14:tracePt t="43677" x="7505700" y="4367213"/>
          <p14:tracePt t="43708" x="7505700" y="4352925"/>
          <p14:tracePt t="43724" x="7505700" y="4348163"/>
          <p14:tracePt t="43732" x="7500938" y="4343400"/>
          <p14:tracePt t="43743" x="7500938" y="4338638"/>
          <p14:tracePt t="43760" x="7477125" y="4314825"/>
          <p14:tracePt t="43777" x="7458075" y="4286250"/>
          <p14:tracePt t="43793" x="7439025" y="4276725"/>
          <p14:tracePt t="43810" x="7434263" y="4271963"/>
          <p14:tracePt t="44316" x="7458075" y="4271963"/>
          <p14:tracePt t="44324" x="7505700" y="4276725"/>
          <p14:tracePt t="44332" x="7581900" y="4276725"/>
          <p14:tracePt t="44343" x="7696200" y="4276725"/>
          <p14:tracePt t="44360" x="7972425" y="4286250"/>
          <p14:tracePt t="44377" x="8262938" y="4286250"/>
          <p14:tracePt t="44393" x="8505825" y="4305300"/>
          <p14:tracePt t="44410" x="8601075" y="4329113"/>
          <p14:tracePt t="44427" x="8610600" y="4329113"/>
          <p14:tracePt t="44532" x="8601075" y="4329113"/>
          <p14:tracePt t="44540" x="8591550" y="4329113"/>
          <p14:tracePt t="44547" x="8577263" y="4329113"/>
          <p14:tracePt t="44560" x="8567738" y="4329113"/>
          <p14:tracePt t="44577" x="8534400" y="4329113"/>
          <p14:tracePt t="44593" x="8510588" y="4329113"/>
          <p14:tracePt t="44610" x="8496300" y="4343400"/>
          <p14:tracePt t="44716" x="8505825" y="4343400"/>
          <p14:tracePt t="44724" x="8515350" y="4343400"/>
          <p14:tracePt t="44732" x="8539163" y="4343400"/>
          <p14:tracePt t="44743" x="8577263" y="4343400"/>
          <p14:tracePt t="44760" x="8615363" y="4343400"/>
          <p14:tracePt t="44777" x="8624888" y="4348163"/>
          <p14:tracePt t="44932" x="8629650" y="4352925"/>
          <p14:tracePt t="44940" x="8629650" y="4357688"/>
          <p14:tracePt t="44956" x="8629650" y="4371975"/>
          <p14:tracePt t="44972" x="8624888" y="4371975"/>
          <p14:tracePt t="44988" x="8624888" y="4376738"/>
          <p14:tracePt t="45012" x="8620125" y="4381500"/>
          <p14:tracePt t="45172" x="8615363" y="4381500"/>
          <p14:tracePt t="45180" x="8601075" y="4386263"/>
          <p14:tracePt t="45188" x="8582025" y="4386263"/>
          <p14:tracePt t="45196" x="8548688" y="4419600"/>
          <p14:tracePt t="45210" x="8529638" y="4419600"/>
          <p14:tracePt t="45227" x="8420100" y="4429125"/>
          <p14:tracePt t="45243" x="8305800" y="4429125"/>
          <p14:tracePt t="45260" x="8201025" y="4429125"/>
          <p14:tracePt t="45277" x="8124825" y="4433888"/>
          <p14:tracePt t="45293" x="8005763" y="4443413"/>
          <p14:tracePt t="45310" x="7824788" y="4467225"/>
          <p14:tracePt t="45327" x="7553325" y="4486275"/>
          <p14:tracePt t="45343" x="7134225" y="4557713"/>
          <p14:tracePt t="45360" x="6715125" y="4624388"/>
          <p14:tracePt t="45377" x="6348413" y="4672013"/>
          <p14:tracePt t="45393" x="5962650" y="4714875"/>
          <p14:tracePt t="45410" x="5548313" y="4767263"/>
          <p14:tracePt t="45427" x="5176838" y="4829175"/>
          <p14:tracePt t="45443" x="4786313" y="4895850"/>
          <p14:tracePt t="45460" x="4614863" y="4924425"/>
          <p14:tracePt t="45477" x="4448175" y="4943475"/>
          <p14:tracePt t="45493" x="4314825" y="4972050"/>
          <p14:tracePt t="45510" x="4171950" y="4981575"/>
          <p14:tracePt t="45527" x="4095750" y="4981575"/>
          <p14:tracePt t="45543" x="4038600" y="4981575"/>
          <p14:tracePt t="45560" x="3962400" y="4981575"/>
          <p14:tracePt t="45577" x="3914775" y="4981575"/>
          <p14:tracePt t="45593" x="3833813" y="4991100"/>
          <p14:tracePt t="45610" x="3743325" y="5010150"/>
          <p14:tracePt t="45626" x="3690938" y="5014913"/>
          <p14:tracePt t="45627" x="3652838" y="5014913"/>
          <p14:tracePt t="45643" x="3605213" y="5024438"/>
          <p14:tracePt t="45660" x="3543300" y="5024438"/>
          <p14:tracePt t="45676" x="3486150" y="5038725"/>
          <p14:tracePt t="45693" x="3390900" y="5043488"/>
          <p14:tracePt t="45710" x="3314700" y="5043488"/>
          <p14:tracePt t="45726" x="3257550" y="5043488"/>
          <p14:tracePt t="45743" x="3190875" y="5043488"/>
          <p14:tracePt t="45760" x="3124200" y="5043488"/>
          <p14:tracePt t="45777" x="3057525" y="5043488"/>
          <p14:tracePt t="45793" x="2986088" y="5033963"/>
          <p14:tracePt t="45810" x="2890838" y="5005388"/>
          <p14:tracePt t="45826" x="2833688" y="5000625"/>
          <p14:tracePt t="45828" x="2814638" y="5000625"/>
          <p14:tracePt t="45843" x="2795588" y="5000625"/>
          <p14:tracePt t="45907" x="2790825" y="5000625"/>
          <p14:tracePt t="45916" x="2776538" y="5000625"/>
          <p14:tracePt t="45924" x="2757488" y="5000625"/>
          <p14:tracePt t="45932" x="2743200" y="5000625"/>
          <p14:tracePt t="45948" x="2738438" y="5000625"/>
          <p14:tracePt t="46068" x="2733675" y="5000625"/>
          <p14:tracePt t="46084" x="2733675" y="5010150"/>
          <p14:tracePt t="46092" x="2733675" y="5024438"/>
          <p14:tracePt t="46100" x="2733675" y="5029200"/>
          <p14:tracePt t="46116" x="2743200" y="5043488"/>
          <p14:tracePt t="46126" x="2743200" y="5053013"/>
          <p14:tracePt t="46143" x="2786063" y="5076825"/>
          <p14:tracePt t="46160" x="2790825" y="5076825"/>
          <p14:tracePt t="46177" x="2819400" y="5076825"/>
          <p14:tracePt t="46193" x="2871788" y="5081588"/>
          <p14:tracePt t="46195" x="2890838" y="5081588"/>
          <p14:tracePt t="46210" x="2928938" y="5091113"/>
          <p14:tracePt t="46227" x="3024188" y="5100638"/>
          <p14:tracePt t="46228" x="3067050" y="5105400"/>
          <p14:tracePt t="46243" x="3195638" y="5114925"/>
          <p14:tracePt t="46260" x="3300413" y="5114925"/>
          <p14:tracePt t="46277" x="3367088" y="5114925"/>
          <p14:tracePt t="46293" x="3376613" y="5114925"/>
          <p14:tracePt t="46310" x="3386138" y="5114925"/>
          <p14:tracePt t="46326" x="3400425" y="5110163"/>
          <p14:tracePt t="46343" x="3405188" y="5105400"/>
          <p14:tracePt t="46360" x="3438525" y="5091113"/>
          <p14:tracePt t="46376" x="3462338" y="5076825"/>
          <p14:tracePt t="46393" x="3486150" y="5067300"/>
          <p14:tracePt t="46410" x="3495675" y="5062538"/>
          <p14:tracePt t="46426" x="3524250" y="5048250"/>
          <p14:tracePt t="46428" x="3529013" y="5048250"/>
          <p14:tracePt t="46443" x="3548063" y="5038725"/>
          <p14:tracePt t="46460" x="3600450" y="5000625"/>
          <p14:tracePt t="46476" x="3629025" y="4976813"/>
          <p14:tracePt t="46493" x="3681413" y="4948238"/>
          <p14:tracePt t="46510" x="3709988" y="4914900"/>
          <p14:tracePt t="46572" x="3714750" y="4905375"/>
          <p14:tracePt t="46580" x="3719513" y="4900613"/>
          <p14:tracePt t="46588" x="3724275" y="4900613"/>
          <p14:tracePt t="46596" x="3738563" y="4891088"/>
          <p14:tracePt t="46610" x="3752850" y="4876800"/>
          <p14:tracePt t="46626" x="3762375" y="4867275"/>
          <p14:tracePt t="46629" x="3762375" y="4862513"/>
          <p14:tracePt t="46644" x="3762375" y="4852988"/>
          <p14:tracePt t="46660" x="3767138" y="4824413"/>
          <p14:tracePt t="46676" x="3767138" y="4791075"/>
          <p14:tracePt t="46693" x="3729038" y="4752975"/>
          <p14:tracePt t="46710" x="3709988" y="4743450"/>
          <p14:tracePt t="46726" x="3676650" y="4724400"/>
          <p14:tracePt t="46743" x="3624263" y="4714875"/>
          <p14:tracePt t="46760" x="3586163" y="4710113"/>
          <p14:tracePt t="46776" x="3529013" y="4700588"/>
          <p14:tracePt t="46793" x="3486150" y="4691063"/>
          <p14:tracePt t="46810" x="3481388" y="4691063"/>
          <p14:tracePt t="46860" x="3476625" y="4691063"/>
          <p14:tracePt t="46868" x="3476625" y="4695825"/>
          <p14:tracePt t="46876" x="3476625" y="4700588"/>
          <p14:tracePt t="46893" x="3476625" y="4724400"/>
          <p14:tracePt t="46910" x="3476625" y="4738688"/>
          <p14:tracePt t="46926" x="3476625" y="4767263"/>
          <p14:tracePt t="46943" x="3486150" y="4776788"/>
          <p14:tracePt t="46960" x="3505200" y="4786313"/>
          <p14:tracePt t="46976" x="3552825" y="4795838"/>
          <p14:tracePt t="46993" x="3605213" y="4795838"/>
          <p14:tracePt t="47010" x="3671888" y="4810125"/>
          <p14:tracePt t="47026" x="3724275" y="4810125"/>
          <p14:tracePt t="47043" x="3786188" y="4800600"/>
          <p14:tracePt t="47060" x="3805238" y="4800600"/>
          <p14:tracePt t="47076" x="3824288" y="4781550"/>
          <p14:tracePt t="47093" x="3871913" y="4748213"/>
          <p14:tracePt t="47110" x="3895725" y="4724400"/>
          <p14:tracePt t="47126" x="3919538" y="4672013"/>
          <p14:tracePt t="47143" x="3929063" y="4662488"/>
          <p14:tracePt t="47164" x="3929063" y="4652963"/>
          <p14:tracePt t="47176" x="3929063" y="4648200"/>
          <p14:tracePt t="47193" x="3929063" y="4638675"/>
          <p14:tracePt t="47210" x="3924300" y="4614863"/>
          <p14:tracePt t="47226" x="3895725" y="4610100"/>
          <p14:tracePt t="47229" x="3867150" y="4600575"/>
          <p14:tracePt t="47243" x="3838575" y="4600575"/>
          <p14:tracePt t="47260" x="3805238" y="4600575"/>
          <p14:tracePt t="47276" x="3786188" y="4600575"/>
          <p14:tracePt t="47293" x="3776663" y="4614863"/>
          <p14:tracePt t="47310" x="3757613" y="4633913"/>
          <p14:tracePt t="47326" x="3743325" y="4691063"/>
          <p14:tracePt t="47343" x="3743325" y="4781550"/>
          <p14:tracePt t="47360" x="3743325" y="4857750"/>
          <p14:tracePt t="47376" x="3814763" y="4938713"/>
          <p14:tracePt t="47393" x="3914775" y="4995863"/>
          <p14:tracePt t="47410" x="3995738" y="5010150"/>
          <p14:tracePt t="47426" x="4090988" y="5010150"/>
          <p14:tracePt t="47443" x="4143375" y="5010150"/>
          <p14:tracePt t="47460" x="4186238" y="4967288"/>
          <p14:tracePt t="47476" x="4224338" y="4910138"/>
          <p14:tracePt t="47493" x="4238625" y="4829175"/>
          <p14:tracePt t="47510" x="4238625" y="4724400"/>
          <p14:tracePt t="47526" x="4238625" y="4648200"/>
          <p14:tracePt t="47543" x="4214813" y="4600575"/>
          <p14:tracePt t="47560" x="4162425" y="4572000"/>
          <p14:tracePt t="47576" x="4114800" y="4557713"/>
          <p14:tracePt t="47593" x="4071938" y="4557713"/>
          <p14:tracePt t="47610" x="4033838" y="4557713"/>
          <p14:tracePt t="47626" x="4005263" y="4557713"/>
          <p14:tracePt t="47643" x="3995738" y="4557713"/>
          <p14:tracePt t="48403" x="4005263" y="4567238"/>
          <p14:tracePt t="48413" x="4052888" y="4581525"/>
          <p14:tracePt t="48420" x="4095750" y="4591050"/>
          <p14:tracePt t="48428" x="4186238" y="4633913"/>
          <p14:tracePt t="48443" x="4291013" y="4643438"/>
          <p14:tracePt t="48460" x="4710113" y="4710113"/>
          <p14:tracePt t="48476" x="4938713" y="4738688"/>
          <p14:tracePt t="48493" x="5233988" y="4786313"/>
          <p14:tracePt t="48510" x="5895975" y="4829175"/>
          <p14:tracePt t="48526" x="6800850" y="4848225"/>
          <p14:tracePt t="48543" x="7705725" y="4848225"/>
          <p14:tracePt t="48560" x="8201025" y="4848225"/>
          <p14:tracePt t="48576" x="8248650" y="4848225"/>
          <p14:tracePt t="48610" x="8234363" y="4848225"/>
          <p14:tracePt t="48626" x="8196263" y="4848225"/>
          <p14:tracePt t="48643" x="8162925" y="4848225"/>
          <p14:tracePt t="48660" x="8124825" y="4848225"/>
          <p14:tracePt t="48676" x="8096250" y="4848225"/>
          <p14:tracePt t="48693" x="8072438" y="4848225"/>
          <p14:tracePt t="48710" x="8010525" y="4848225"/>
          <p14:tracePt t="48726" x="7943850" y="4848225"/>
          <p14:tracePt t="48743" x="7886700" y="4857750"/>
          <p14:tracePt t="48760" x="7877175" y="4857750"/>
          <p14:tracePt t="48776" x="7862888" y="4862513"/>
          <p14:tracePt t="48793" x="7829550" y="4876800"/>
          <p14:tracePt t="48810" x="7700963" y="4914900"/>
          <p14:tracePt t="48826" x="7543800" y="4972050"/>
          <p14:tracePt t="48843" x="7348538" y="5033963"/>
          <p14:tracePt t="48844" x="7243763" y="5067300"/>
          <p14:tracePt t="48860" x="7024688" y="5119688"/>
          <p14:tracePt t="48876" x="6815138" y="5148263"/>
          <p14:tracePt t="48893" x="6543675" y="5205413"/>
          <p14:tracePt t="48909" x="6115050" y="5286375"/>
          <p14:tracePt t="48926" x="5472113" y="5367338"/>
          <p14:tracePt t="48943" x="4819650" y="5386388"/>
          <p14:tracePt t="48959" x="4148138" y="5386388"/>
          <p14:tracePt t="48976" x="3476625" y="5386388"/>
          <p14:tracePt t="48993" x="2905125" y="5386388"/>
          <p14:tracePt t="49010" x="2557463" y="5386388"/>
          <p14:tracePt t="49012" x="2443163" y="5386388"/>
          <p14:tracePt t="49026" x="2366963" y="5386388"/>
          <p14:tracePt t="49043" x="2262188" y="5386388"/>
          <p14:tracePt t="49059" x="2205038" y="5386388"/>
          <p14:tracePt t="49076" x="2162175" y="5386388"/>
          <p14:tracePt t="49093" x="2147888" y="5386388"/>
          <p14:tracePt t="49110" x="2138363" y="5386388"/>
          <p14:tracePt t="49126" x="2133600" y="5386388"/>
          <p14:tracePt t="49143" x="2114550" y="5386388"/>
          <p14:tracePt t="49160" x="2105025" y="5395913"/>
          <p14:tracePt t="49176" x="2081213" y="5400675"/>
          <p14:tracePt t="49193" x="2047875" y="5400675"/>
          <p14:tracePt t="49210" x="2005013" y="5410200"/>
          <p14:tracePt t="49226" x="1966913" y="5410200"/>
          <p14:tracePt t="49228" x="1938338" y="5410200"/>
          <p14:tracePt t="49244" x="1909763" y="5410200"/>
          <p14:tracePt t="49260" x="1890713" y="5410200"/>
          <p14:tracePt t="49276" x="1871663" y="5410200"/>
          <p14:tracePt t="49348" x="1881188" y="5410200"/>
          <p14:tracePt t="49355" x="1885950" y="5410200"/>
          <p14:tracePt t="49364" x="1890713" y="5410200"/>
          <p14:tracePt t="49376" x="1924050" y="5410200"/>
          <p14:tracePt t="49393" x="2005013" y="5410200"/>
          <p14:tracePt t="49409" x="2052638" y="5410200"/>
          <p14:tracePt t="49426" x="2119313" y="5410200"/>
          <p14:tracePt t="49429" x="2143125" y="5414963"/>
          <p14:tracePt t="49443" x="2162175" y="5414963"/>
          <p14:tracePt t="49445" x="2176463" y="5414963"/>
          <p14:tracePt t="49459" x="2205038" y="5414963"/>
          <p14:tracePt t="49476" x="2247900" y="5414963"/>
          <p14:tracePt t="49493" x="2305050" y="5414963"/>
          <p14:tracePt t="49509" x="2381250" y="5414963"/>
          <p14:tracePt t="49526" x="2443163" y="5414963"/>
          <p14:tracePt t="49543" x="2509838" y="5414963"/>
          <p14:tracePt t="49560" x="2600325" y="5414963"/>
          <p14:tracePt t="49576" x="2633663" y="5414963"/>
          <p14:tracePt t="49593" x="2652713" y="5414963"/>
          <p14:tracePt t="49609" x="2676525" y="5414963"/>
          <p14:tracePt t="49626" x="2681288" y="5414963"/>
          <p14:tracePt t="49643" x="2690813" y="5414963"/>
          <p14:tracePt t="49645" x="2695575" y="5414963"/>
          <p14:tracePt t="49660" x="2752725" y="5414963"/>
          <p14:tracePt t="49676" x="2852738" y="5414963"/>
          <p14:tracePt t="49693" x="2952750" y="5414963"/>
          <p14:tracePt t="49709" x="3048000" y="5414963"/>
          <p14:tracePt t="49726" x="3114675" y="5414963"/>
          <p14:tracePt t="49743" x="3181350" y="5414963"/>
          <p14:tracePt t="49759" x="3238500" y="5414963"/>
          <p14:tracePt t="49776" x="3295650" y="5414963"/>
          <p14:tracePt t="49793" x="3352800" y="5414963"/>
          <p14:tracePt t="49809" x="3414713" y="5400675"/>
          <p14:tracePt t="49826" x="3476625" y="5367338"/>
          <p14:tracePt t="49843" x="3509963" y="5338763"/>
          <p14:tracePt t="49844" x="3524250" y="5324475"/>
          <p14:tracePt t="49859" x="3543300" y="5305425"/>
          <p14:tracePt t="49876" x="3576638" y="5276850"/>
          <p14:tracePt t="49893" x="3590925" y="5233988"/>
          <p14:tracePt t="49909" x="3590925" y="5214938"/>
          <p14:tracePt t="49926" x="3590925" y="5181600"/>
          <p14:tracePt t="49943" x="3590925" y="5167313"/>
          <p14:tracePt t="49959" x="3509963" y="5124450"/>
          <p14:tracePt t="49976" x="3376613" y="5076825"/>
          <p14:tracePt t="49993" x="3205163" y="5038725"/>
          <p14:tracePt t="50010" x="3038475" y="4995863"/>
          <p14:tracePt t="50026" x="2890838" y="4967288"/>
          <p14:tracePt t="50027" x="2824163" y="4957763"/>
          <p14:tracePt t="50043" x="2795588" y="4953000"/>
          <p14:tracePt t="50059" x="2614613" y="4943475"/>
          <p14:tracePt t="50076" x="2476500" y="4943475"/>
          <p14:tracePt t="50093" x="2333625" y="4943475"/>
          <p14:tracePt t="50109" x="2195513" y="4943475"/>
          <p14:tracePt t="50126" x="2133600" y="4943475"/>
          <p14:tracePt t="50143" x="2100263" y="4943475"/>
          <p14:tracePt t="50159" x="2052638" y="4943475"/>
          <p14:tracePt t="50176" x="1985963" y="4943475"/>
          <p14:tracePt t="50193" x="1900238" y="4967288"/>
          <p14:tracePt t="50209" x="1852613" y="4967288"/>
          <p14:tracePt t="50211" x="1814513" y="4976813"/>
          <p14:tracePt t="50226" x="1804988" y="4976813"/>
          <p14:tracePt t="50260" x="1800225" y="4981575"/>
          <p14:tracePt t="50276" x="1800225" y="4995863"/>
          <p14:tracePt t="50293" x="1800225" y="5005388"/>
          <p14:tracePt t="50309" x="1800225" y="5029200"/>
          <p14:tracePt t="50326" x="1800225" y="5048250"/>
          <p14:tracePt t="50343" x="1800225" y="5057775"/>
          <p14:tracePt t="50359" x="1800225" y="5072063"/>
          <p14:tracePt t="50393" x="1800225" y="5081588"/>
          <p14:tracePt t="50409" x="1800225" y="5086350"/>
          <p14:tracePt t="50426" x="1800225" y="5100638"/>
          <p14:tracePt t="50443" x="1800225" y="5114925"/>
          <p14:tracePt t="50459" x="1809750" y="5124450"/>
          <p14:tracePt t="50476" x="1819275" y="5133975"/>
          <p14:tracePt t="50493" x="1828800" y="5148263"/>
          <p14:tracePt t="50509" x="1857375" y="5167313"/>
          <p14:tracePt t="50526" x="1866900" y="5176838"/>
          <p14:tracePt t="50543" x="1905000" y="5205413"/>
          <p14:tracePt t="50559" x="1952625" y="5214938"/>
          <p14:tracePt t="50576" x="1995488" y="5229225"/>
          <p14:tracePt t="50593" x="2052638" y="5229225"/>
          <p14:tracePt t="50609" x="2095500" y="5233988"/>
          <p14:tracePt t="50626" x="2138363" y="5257800"/>
          <p14:tracePt t="50643" x="2181225" y="5267325"/>
          <p14:tracePt t="50645" x="2209800" y="5276850"/>
          <p14:tracePt t="50659" x="2266950" y="5291138"/>
          <p14:tracePt t="50676" x="2300288" y="5334000"/>
          <p14:tracePt t="50693" x="2357438" y="5353050"/>
          <p14:tracePt t="50709" x="2400300" y="5357813"/>
          <p14:tracePt t="50726" x="2490788" y="5367338"/>
          <p14:tracePt t="50743" x="2538413" y="5367338"/>
          <p14:tracePt t="50759" x="2624138" y="5367338"/>
          <p14:tracePt t="50776" x="2700338" y="5367338"/>
          <p14:tracePt t="50793" x="2752725" y="5367338"/>
          <p14:tracePt t="50809" x="2790825" y="5367338"/>
          <p14:tracePt t="50826" x="2814638" y="5362575"/>
          <p14:tracePt t="50827" x="2847975" y="5348288"/>
          <p14:tracePt t="50843" x="2852738" y="5343525"/>
          <p14:tracePt t="50844" x="2871788" y="5324475"/>
          <p14:tracePt t="50859" x="2900363" y="5295900"/>
          <p14:tracePt t="50876" x="2905125" y="5295900"/>
          <p14:tracePt t="50924" x="2905125" y="5291138"/>
          <p14:tracePt t="50932" x="2905125" y="5281613"/>
          <p14:tracePt t="50943" x="2905125" y="5267325"/>
          <p14:tracePt t="50959" x="2843213" y="5210175"/>
          <p14:tracePt t="50976" x="2743200" y="5167313"/>
          <p14:tracePt t="50993" x="2628900" y="5100638"/>
          <p14:tracePt t="51009" x="2457450" y="5053013"/>
          <p14:tracePt t="51026" x="2328863" y="5033963"/>
          <p14:tracePt t="51043" x="2247900" y="5033963"/>
          <p14:tracePt t="51044" x="2190750" y="5024438"/>
          <p14:tracePt t="51059" x="2085975" y="5024438"/>
          <p14:tracePt t="51076" x="2005013" y="5024438"/>
          <p14:tracePt t="51093" x="1852613" y="5024438"/>
          <p14:tracePt t="51109" x="1700213" y="5024438"/>
          <p14:tracePt t="51126" x="1547813" y="5024438"/>
          <p14:tracePt t="51143" x="1433513" y="5024438"/>
          <p14:tracePt t="51159" x="1385888" y="5024438"/>
          <p14:tracePt t="51176" x="1366838" y="5024438"/>
          <p14:tracePt t="51193" x="1357313" y="5024438"/>
          <p14:tracePt t="51209" x="1357313" y="5029200"/>
          <p14:tracePt t="51226" x="1357313" y="5033963"/>
          <p14:tracePt t="51243" x="1357313" y="5043488"/>
          <p14:tracePt t="51244" x="1357313" y="5048250"/>
          <p14:tracePt t="51259" x="1357313" y="5072063"/>
          <p14:tracePt t="51276" x="1357313" y="5081588"/>
          <p14:tracePt t="51293" x="1371600" y="5114925"/>
          <p14:tracePt t="51309" x="1390650" y="5138738"/>
          <p14:tracePt t="51326" x="1438275" y="5181600"/>
          <p14:tracePt t="51343" x="1471613" y="5186363"/>
          <p14:tracePt t="51359" x="1476375" y="5186363"/>
          <p14:tracePt t="51376" x="1571625" y="5186363"/>
          <p14:tracePt t="51393" x="1738313" y="5186363"/>
          <p14:tracePt t="51409" x="1914525" y="5186363"/>
          <p14:tracePt t="51426" x="2119313" y="5186363"/>
          <p14:tracePt t="51443" x="2309813" y="5186363"/>
          <p14:tracePt t="51444" x="2386013" y="5186363"/>
          <p14:tracePt t="51459" x="2524125" y="5186363"/>
          <p14:tracePt t="51476" x="2628900" y="5186363"/>
          <p14:tracePt t="51493" x="2733675" y="5186363"/>
          <p14:tracePt t="51509" x="2833688" y="5186363"/>
          <p14:tracePt t="51526" x="2905125" y="5186363"/>
          <p14:tracePt t="51543" x="2967038" y="5157788"/>
          <p14:tracePt t="51559" x="3014663" y="5157788"/>
          <p14:tracePt t="51576" x="3038475" y="5153025"/>
          <p14:tracePt t="51593" x="3062288" y="5153025"/>
          <p14:tracePt t="51609" x="3076575" y="5153025"/>
          <p14:tracePt t="51626" x="3100388" y="5143500"/>
          <p14:tracePt t="86155"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6.6"/>
</p:tagLst>
</file>

<file path=ppt/tags/tag2.xml><?xml version="1.0" encoding="utf-8"?>
<p:tagLst xmlns:a="http://schemas.openxmlformats.org/drawingml/2006/main" xmlns:r="http://schemas.openxmlformats.org/officeDocument/2006/relationships" xmlns:p="http://schemas.openxmlformats.org/presentationml/2006/main">
  <p:tag name="TIMING" val="|2.7"/>
</p:tagLst>
</file>

<file path=ppt/tags/tag3.xml><?xml version="1.0" encoding="utf-8"?>
<p:tagLst xmlns:a="http://schemas.openxmlformats.org/drawingml/2006/main" xmlns:r="http://schemas.openxmlformats.org/officeDocument/2006/relationships" xmlns:p="http://schemas.openxmlformats.org/presentationml/2006/main">
  <p:tag name="TIMING" val="|40.3|30|13.8"/>
</p:tagLst>
</file>

<file path=ppt/tags/tag4.xml><?xml version="1.0" encoding="utf-8"?>
<p:tagLst xmlns:a="http://schemas.openxmlformats.org/drawingml/2006/main" xmlns:r="http://schemas.openxmlformats.org/officeDocument/2006/relationships" xmlns:p="http://schemas.openxmlformats.org/presentationml/2006/main">
  <p:tag name="TIMING" val="|21.5"/>
</p:tagLst>
</file>

<file path=ppt/tags/tag5.xml><?xml version="1.0" encoding="utf-8"?>
<p:tagLst xmlns:a="http://schemas.openxmlformats.org/drawingml/2006/main" xmlns:r="http://schemas.openxmlformats.org/officeDocument/2006/relationships" xmlns:p="http://schemas.openxmlformats.org/presentationml/2006/main">
  <p:tag name="TIMING" val="|5.9|13.8|14.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仿宋_GB2312"/>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TotalTime>
  <Words>1238</Words>
  <Application>Microsoft Office PowerPoint</Application>
  <PresentationFormat>全屏显示(4:3)</PresentationFormat>
  <Paragraphs>109</Paragraphs>
  <Slides>16</Slides>
  <Notes>16</Notes>
  <HiddenSlides>0</HiddenSlides>
  <MMClips>16</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仿宋_GB2312</vt:lpstr>
      <vt:lpstr>华文新魏</vt:lpstr>
      <vt:lpstr>楷体_GB2312</vt:lpstr>
      <vt:lpstr>宋体</vt:lpstr>
      <vt:lpstr>Arial</vt:lpstr>
      <vt:lpstr>Default Design</vt:lpstr>
      <vt:lpstr>PowerPoint 演示文稿</vt:lpstr>
      <vt:lpstr>PowerPoint 演示文稿</vt:lpstr>
      <vt:lpstr>嵌入式系统定义</vt:lpstr>
      <vt:lpstr>嵌入式系统定义</vt:lpstr>
      <vt:lpstr>嵌入式系统定义</vt:lpstr>
      <vt:lpstr>通用计算机与嵌入式系统对比</vt:lpstr>
      <vt:lpstr>嵌入式系统的组成</vt:lpstr>
      <vt:lpstr>嵌入式系统的发展历程</vt:lpstr>
      <vt:lpstr>嵌入式系统的出现和兴起</vt:lpstr>
      <vt:lpstr>嵌入式系统的出现和兴起</vt:lpstr>
      <vt:lpstr>嵌入式系统开始走向繁荣</vt:lpstr>
      <vt:lpstr>嵌入式系统开始走向繁荣</vt:lpstr>
      <vt:lpstr>嵌入式系统开始走向繁荣</vt:lpstr>
      <vt:lpstr>嵌入式系统开始走向繁荣</vt:lpstr>
      <vt:lpstr>嵌入式系统开始走向繁荣</vt:lpstr>
      <vt:lpstr>嵌入式系统开始走向繁荣</vt:lpstr>
    </vt:vector>
  </TitlesOfParts>
  <Company>esmertec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电子科技大学 嵌入式软件工程中心</dc:title>
  <dc:creator>luo</dc:creator>
  <cp:lastModifiedBy>Hong Chen</cp:lastModifiedBy>
  <cp:revision>89</cp:revision>
  <dcterms:created xsi:type="dcterms:W3CDTF">2006-10-17T11:43:23Z</dcterms:created>
  <dcterms:modified xsi:type="dcterms:W3CDTF">2020-03-01T04:41:47Z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